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6"/>
  </p:handoutMasterIdLst>
  <p:sldIdLst>
    <p:sldId id="256" r:id="rId2"/>
    <p:sldId id="257" r:id="rId3"/>
    <p:sldId id="262" r:id="rId4"/>
    <p:sldId id="261" r:id="rId5"/>
    <p:sldId id="258" r:id="rId6"/>
    <p:sldId id="259" r:id="rId7"/>
    <p:sldId id="264" r:id="rId8"/>
    <p:sldId id="268" r:id="rId9"/>
    <p:sldId id="260" r:id="rId10"/>
    <p:sldId id="265" r:id="rId11"/>
    <p:sldId id="266" r:id="rId12"/>
    <p:sldId id="267" r:id="rId13"/>
    <p:sldId id="263" r:id="rId14"/>
    <p:sldId id="269" r:id="rId15"/>
  </p:sldIdLst>
  <p:sldSz cx="9144000" cy="6858000" type="screen4x3"/>
  <p:notesSz cx="71024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555"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8471"/>
          </a:xfrm>
          <a:prstGeom prst="rect">
            <a:avLst/>
          </a:prstGeom>
        </p:spPr>
        <p:txBody>
          <a:bodyPr vert="horz" lIns="94119" tIns="47060" rIns="94119" bIns="47060"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68471"/>
          </a:xfrm>
          <a:prstGeom prst="rect">
            <a:avLst/>
          </a:prstGeom>
        </p:spPr>
        <p:txBody>
          <a:bodyPr vert="horz" lIns="94119" tIns="47060" rIns="94119" bIns="47060" rtlCol="0"/>
          <a:lstStyle>
            <a:lvl1pPr algn="r">
              <a:defRPr sz="1200"/>
            </a:lvl1pPr>
          </a:lstStyle>
          <a:p>
            <a:fld id="{C4792DA7-BDE6-42B9-BE0F-B2F218C27F8E}" type="datetimeFigureOut">
              <a:rPr lang="en-US" smtClean="0"/>
              <a:t>8/30/2016</a:t>
            </a:fld>
            <a:endParaRPr lang="en-US"/>
          </a:p>
        </p:txBody>
      </p:sp>
      <p:sp>
        <p:nvSpPr>
          <p:cNvPr id="4" name="Footer Placeholder 3"/>
          <p:cNvSpPr>
            <a:spLocks noGrp="1"/>
          </p:cNvSpPr>
          <p:nvPr>
            <p:ph type="ftr" sz="quarter" idx="2"/>
          </p:nvPr>
        </p:nvSpPr>
        <p:spPr>
          <a:xfrm>
            <a:off x="0" y="8899328"/>
            <a:ext cx="3077739" cy="468471"/>
          </a:xfrm>
          <a:prstGeom prst="rect">
            <a:avLst/>
          </a:prstGeom>
        </p:spPr>
        <p:txBody>
          <a:bodyPr vert="horz" lIns="94119" tIns="47060" rIns="94119" bIns="47060"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899328"/>
            <a:ext cx="3077739" cy="468471"/>
          </a:xfrm>
          <a:prstGeom prst="rect">
            <a:avLst/>
          </a:prstGeom>
        </p:spPr>
        <p:txBody>
          <a:bodyPr vert="horz" lIns="94119" tIns="47060" rIns="94119" bIns="47060" rtlCol="0" anchor="b"/>
          <a:lstStyle>
            <a:lvl1pPr algn="r">
              <a:defRPr sz="1200"/>
            </a:lvl1pPr>
          </a:lstStyle>
          <a:p>
            <a:fld id="{66D91653-17C9-4652-B02C-04016A3E67BC}" type="slidenum">
              <a:rPr lang="en-US" smtClean="0"/>
              <a:t>‹#›</a:t>
            </a:fld>
            <a:endParaRPr lang="en-US"/>
          </a:p>
        </p:txBody>
      </p:sp>
    </p:spTree>
    <p:extLst>
      <p:ext uri="{BB962C8B-B14F-4D97-AF65-F5344CB8AC3E}">
        <p14:creationId xmlns:p14="http://schemas.microsoft.com/office/powerpoint/2010/main" val="59704261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8D9630-9BC2-425D-AE36-24756B5DA80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E3EEC-8F52-44BC-A8A5-242B35C056E7}" type="slidenum">
              <a:rPr lang="en-US" smtClean="0"/>
              <a:t>‹#›</a:t>
            </a:fld>
            <a:endParaRPr lang="en-US"/>
          </a:p>
        </p:txBody>
      </p:sp>
    </p:spTree>
    <p:extLst>
      <p:ext uri="{BB962C8B-B14F-4D97-AF65-F5344CB8AC3E}">
        <p14:creationId xmlns:p14="http://schemas.microsoft.com/office/powerpoint/2010/main" val="3902910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D9630-9BC2-425D-AE36-24756B5DA80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E3EEC-8F52-44BC-A8A5-242B35C056E7}" type="slidenum">
              <a:rPr lang="en-US" smtClean="0"/>
              <a:t>‹#›</a:t>
            </a:fld>
            <a:endParaRPr lang="en-US"/>
          </a:p>
        </p:txBody>
      </p:sp>
    </p:spTree>
    <p:extLst>
      <p:ext uri="{BB962C8B-B14F-4D97-AF65-F5344CB8AC3E}">
        <p14:creationId xmlns:p14="http://schemas.microsoft.com/office/powerpoint/2010/main" val="1980988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D9630-9BC2-425D-AE36-24756B5DA80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E3EEC-8F52-44BC-A8A5-242B35C056E7}" type="slidenum">
              <a:rPr lang="en-US" smtClean="0"/>
              <a:t>‹#›</a:t>
            </a:fld>
            <a:endParaRPr lang="en-US"/>
          </a:p>
        </p:txBody>
      </p:sp>
    </p:spTree>
    <p:extLst>
      <p:ext uri="{BB962C8B-B14F-4D97-AF65-F5344CB8AC3E}">
        <p14:creationId xmlns:p14="http://schemas.microsoft.com/office/powerpoint/2010/main" val="1884432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D9630-9BC2-425D-AE36-24756B5DA80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E3EEC-8F52-44BC-A8A5-242B35C056E7}" type="slidenum">
              <a:rPr lang="en-US" smtClean="0"/>
              <a:t>‹#›</a:t>
            </a:fld>
            <a:endParaRPr lang="en-US"/>
          </a:p>
        </p:txBody>
      </p:sp>
    </p:spTree>
    <p:extLst>
      <p:ext uri="{BB962C8B-B14F-4D97-AF65-F5344CB8AC3E}">
        <p14:creationId xmlns:p14="http://schemas.microsoft.com/office/powerpoint/2010/main" val="3857370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8D9630-9BC2-425D-AE36-24756B5DA808}"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E3EEC-8F52-44BC-A8A5-242B35C056E7}" type="slidenum">
              <a:rPr lang="en-US" smtClean="0"/>
              <a:t>‹#›</a:t>
            </a:fld>
            <a:endParaRPr lang="en-US"/>
          </a:p>
        </p:txBody>
      </p:sp>
    </p:spTree>
    <p:extLst>
      <p:ext uri="{BB962C8B-B14F-4D97-AF65-F5344CB8AC3E}">
        <p14:creationId xmlns:p14="http://schemas.microsoft.com/office/powerpoint/2010/main" val="3509681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8D9630-9BC2-425D-AE36-24756B5DA808}" type="datetimeFigureOut">
              <a:rPr lang="en-US" smtClean="0"/>
              <a:t>8/30/2016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0E3EEC-8F52-44BC-A8A5-242B35C056E7}" type="slidenum">
              <a:rPr lang="en-US" smtClean="0"/>
              <a:t>‹#›</a:t>
            </a:fld>
            <a:endParaRPr lang="en-US"/>
          </a:p>
        </p:txBody>
      </p:sp>
    </p:spTree>
    <p:extLst>
      <p:ext uri="{BB962C8B-B14F-4D97-AF65-F5344CB8AC3E}">
        <p14:creationId xmlns:p14="http://schemas.microsoft.com/office/powerpoint/2010/main" val="4067436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8D9630-9BC2-425D-AE36-24756B5DA808}" type="datetimeFigureOut">
              <a:rPr lang="en-US" smtClean="0"/>
              <a:t>8/30/2016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0E3EEC-8F52-44BC-A8A5-242B35C056E7}" type="slidenum">
              <a:rPr lang="en-US" smtClean="0"/>
              <a:t>‹#›</a:t>
            </a:fld>
            <a:endParaRPr lang="en-US"/>
          </a:p>
        </p:txBody>
      </p:sp>
    </p:spTree>
    <p:extLst>
      <p:ext uri="{BB962C8B-B14F-4D97-AF65-F5344CB8AC3E}">
        <p14:creationId xmlns:p14="http://schemas.microsoft.com/office/powerpoint/2010/main" val="713169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8D9630-9BC2-425D-AE36-24756B5DA808}" type="datetimeFigureOut">
              <a:rPr lang="en-US" smtClean="0"/>
              <a:t>8/30/2016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0E3EEC-8F52-44BC-A8A5-242B35C056E7}" type="slidenum">
              <a:rPr lang="en-US" smtClean="0"/>
              <a:t>‹#›</a:t>
            </a:fld>
            <a:endParaRPr lang="en-US"/>
          </a:p>
        </p:txBody>
      </p:sp>
    </p:spTree>
    <p:extLst>
      <p:ext uri="{BB962C8B-B14F-4D97-AF65-F5344CB8AC3E}">
        <p14:creationId xmlns:p14="http://schemas.microsoft.com/office/powerpoint/2010/main" val="3422651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8D9630-9BC2-425D-AE36-24756B5DA808}" type="datetimeFigureOut">
              <a:rPr lang="en-US" smtClean="0"/>
              <a:t>8/30/2016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0E3EEC-8F52-44BC-A8A5-242B35C056E7}" type="slidenum">
              <a:rPr lang="en-US" smtClean="0"/>
              <a:t>‹#›</a:t>
            </a:fld>
            <a:endParaRPr lang="en-US"/>
          </a:p>
        </p:txBody>
      </p:sp>
    </p:spTree>
    <p:extLst>
      <p:ext uri="{BB962C8B-B14F-4D97-AF65-F5344CB8AC3E}">
        <p14:creationId xmlns:p14="http://schemas.microsoft.com/office/powerpoint/2010/main" val="434571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D9630-9BC2-425D-AE36-24756B5DA808}" type="datetimeFigureOut">
              <a:rPr lang="en-US" smtClean="0"/>
              <a:t>8/30/2016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0E3EEC-8F52-44BC-A8A5-242B35C056E7}" type="slidenum">
              <a:rPr lang="en-US" smtClean="0"/>
              <a:t>‹#›</a:t>
            </a:fld>
            <a:endParaRPr lang="en-US"/>
          </a:p>
        </p:txBody>
      </p:sp>
    </p:spTree>
    <p:extLst>
      <p:ext uri="{BB962C8B-B14F-4D97-AF65-F5344CB8AC3E}">
        <p14:creationId xmlns:p14="http://schemas.microsoft.com/office/powerpoint/2010/main" val="4226975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D9630-9BC2-425D-AE36-24756B5DA808}" type="datetimeFigureOut">
              <a:rPr lang="en-US" smtClean="0"/>
              <a:t>8/30/2016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0E3EEC-8F52-44BC-A8A5-242B35C056E7}" type="slidenum">
              <a:rPr lang="en-US" smtClean="0"/>
              <a:t>‹#›</a:t>
            </a:fld>
            <a:endParaRPr lang="en-US"/>
          </a:p>
        </p:txBody>
      </p:sp>
    </p:spTree>
    <p:extLst>
      <p:ext uri="{BB962C8B-B14F-4D97-AF65-F5344CB8AC3E}">
        <p14:creationId xmlns:p14="http://schemas.microsoft.com/office/powerpoint/2010/main" val="244792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8D9630-9BC2-425D-AE36-24756B5DA808}" type="datetimeFigureOut">
              <a:rPr lang="en-US" smtClean="0"/>
              <a:t>8/30/2016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0E3EEC-8F52-44BC-A8A5-242B35C056E7}" type="slidenum">
              <a:rPr lang="en-US" smtClean="0"/>
              <a:t>‹#›</a:t>
            </a:fld>
            <a:endParaRPr lang="en-US"/>
          </a:p>
        </p:txBody>
      </p:sp>
    </p:spTree>
    <p:extLst>
      <p:ext uri="{BB962C8B-B14F-4D97-AF65-F5344CB8AC3E}">
        <p14:creationId xmlns:p14="http://schemas.microsoft.com/office/powerpoint/2010/main" val="15333987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slevengo@alaska.edu"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38400" y="274638"/>
            <a:ext cx="6248400" cy="1143000"/>
          </a:xfrm>
        </p:spPr>
        <p:txBody>
          <a:bodyPr>
            <a:normAutofit fontScale="90000"/>
          </a:bodyPr>
          <a:lstStyle/>
          <a:p>
            <a:r>
              <a:rPr lang="en-US" dirty="0" smtClean="0"/>
              <a:t>Welcome to the Online Session</a:t>
            </a:r>
            <a:endParaRPr lang="en-US" dirty="0"/>
          </a:p>
        </p:txBody>
      </p:sp>
      <p:sp>
        <p:nvSpPr>
          <p:cNvPr id="5" name="Content Placeholder 4"/>
          <p:cNvSpPr>
            <a:spLocks noGrp="1"/>
          </p:cNvSpPr>
          <p:nvPr>
            <p:ph idx="1"/>
          </p:nvPr>
        </p:nvSpPr>
        <p:spPr>
          <a:xfrm>
            <a:off x="443117" y="1904772"/>
            <a:ext cx="8229600" cy="4525963"/>
          </a:xfrm>
        </p:spPr>
        <p:txBody>
          <a:bodyPr/>
          <a:lstStyle/>
          <a:p>
            <a:pPr marL="0" indent="0">
              <a:buNone/>
            </a:pPr>
            <a:r>
              <a:rPr lang="en-US" dirty="0" smtClean="0"/>
              <a:t>My name is Sally </a:t>
            </a:r>
            <a:r>
              <a:rPr lang="en-US" dirty="0" err="1" smtClean="0"/>
              <a:t>Levengood</a:t>
            </a:r>
            <a:r>
              <a:rPr lang="en-US" dirty="0" smtClean="0"/>
              <a:t>-we will start right at 6:00. </a:t>
            </a:r>
          </a:p>
          <a:p>
            <a:pPr marL="0" indent="0">
              <a:buNone/>
            </a:pPr>
            <a:r>
              <a:rPr lang="en-US" dirty="0" smtClean="0"/>
              <a:t>If you want to test your microphone you can push the talk button to the left and try to talk. Be sure to push it again when you are done. Only one person can talk at a time.</a:t>
            </a:r>
          </a:p>
          <a:p>
            <a:pPr marL="0" indent="0">
              <a:buNone/>
            </a:pPr>
            <a:r>
              <a:rPr lang="en-US" dirty="0" smtClean="0"/>
              <a:t>You can also try the audio wizard-</a:t>
            </a:r>
          </a:p>
          <a:p>
            <a:pPr marL="0" indent="0">
              <a:buNone/>
            </a:pPr>
            <a:r>
              <a:rPr lang="en-US" dirty="0" smtClean="0"/>
              <a:t>The little microphone at the top…</a:t>
            </a:r>
            <a:endParaRPr lang="en-US" dirty="0"/>
          </a:p>
        </p:txBody>
      </p:sp>
      <p:pic>
        <p:nvPicPr>
          <p:cNvPr id="1026" name="Picture 2" descr="C:\Users\Owner\AppData\Local\Microsoft\Windows\Temporary Internet Files\Content.IE5\1B5JAWM3\MC900441506[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76200"/>
            <a:ext cx="1828572" cy="182857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Owner\AppData\Local\Microsoft\Windows\Temporary Internet Files\Content.IE5\SILFZW6E\MC90044149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4572000"/>
            <a:ext cx="1828571" cy="1828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16400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a:t>
            </a:r>
            <a:endParaRPr lang="en-US" dirty="0"/>
          </a:p>
        </p:txBody>
      </p:sp>
      <p:pic>
        <p:nvPicPr>
          <p:cNvPr id="1027" name="Picture 3" descr="C:\Users\Sally\AppData\Local\Microsoft\Windows\INetCache\IE\DO672W4H\MP90044846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3322" y="1752600"/>
            <a:ext cx="3480678" cy="51054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0" y="1600200"/>
            <a:ext cx="8686800" cy="4525963"/>
          </a:xfrm>
        </p:spPr>
        <p:txBody>
          <a:bodyPr>
            <a:normAutofit lnSpcReduction="10000"/>
          </a:bodyPr>
          <a:lstStyle/>
          <a:p>
            <a:r>
              <a:rPr lang="en-US" dirty="0" smtClean="0"/>
              <a:t>Key terms and abbreviations</a:t>
            </a:r>
          </a:p>
          <a:p>
            <a:r>
              <a:rPr lang="en-US" dirty="0" smtClean="0"/>
              <a:t>Where do C.N.A.’s work?</a:t>
            </a:r>
          </a:p>
          <a:p>
            <a:r>
              <a:rPr lang="en-US" dirty="0"/>
              <a:t>“Skilled” care page </a:t>
            </a:r>
            <a:r>
              <a:rPr lang="en-US" dirty="0" smtClean="0"/>
              <a:t>3</a:t>
            </a:r>
          </a:p>
          <a:p>
            <a:r>
              <a:rPr lang="en-US" dirty="0" smtClean="0"/>
              <a:t>Who makes up the Health Team?</a:t>
            </a:r>
          </a:p>
          <a:p>
            <a:r>
              <a:rPr lang="en-US" dirty="0" smtClean="0"/>
              <a:t>CNA—LPN—RN—BSN—ANP</a:t>
            </a:r>
          </a:p>
          <a:p>
            <a:r>
              <a:rPr lang="en-US" dirty="0" err="1" smtClean="0"/>
              <a:t>Stantdards</a:t>
            </a:r>
            <a:r>
              <a:rPr lang="en-US" dirty="0" smtClean="0"/>
              <a:t>: Licensure,</a:t>
            </a:r>
          </a:p>
          <a:p>
            <a:r>
              <a:rPr lang="en-US" dirty="0" smtClean="0"/>
              <a:t>Certification,</a:t>
            </a:r>
          </a:p>
          <a:p>
            <a:r>
              <a:rPr lang="en-US" dirty="0" smtClean="0"/>
              <a:t>Accreditation </a:t>
            </a:r>
          </a:p>
        </p:txBody>
      </p:sp>
    </p:spTree>
    <p:extLst>
      <p:ext uri="{BB962C8B-B14F-4D97-AF65-F5344CB8AC3E}">
        <p14:creationId xmlns:p14="http://schemas.microsoft.com/office/powerpoint/2010/main" val="27932212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3</a:t>
            </a:r>
            <a:endParaRPr lang="en-US" dirty="0"/>
          </a:p>
        </p:txBody>
      </p:sp>
      <p:pic>
        <p:nvPicPr>
          <p:cNvPr id="2050" name="Picture 2" descr="C:\Users\Sally\AppData\Local\Microsoft\Windows\INetCache\IE\DO672W4H\MP90038778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71370" y="0"/>
            <a:ext cx="1761744" cy="246973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lstStyle/>
          <a:p>
            <a:r>
              <a:rPr lang="en-US" dirty="0" smtClean="0"/>
              <a:t>NURSE PRACTICE </a:t>
            </a:r>
            <a:r>
              <a:rPr lang="en-US" sz="2800" dirty="0" smtClean="0"/>
              <a:t>ACT-STATE regulation that protects the public and regulates nursing practice (recertify in every state)</a:t>
            </a:r>
          </a:p>
          <a:p>
            <a:r>
              <a:rPr lang="en-US" dirty="0" smtClean="0"/>
              <a:t>OBRA-Federal Law – </a:t>
            </a:r>
            <a:r>
              <a:rPr lang="en-US" sz="2800" dirty="0" smtClean="0"/>
              <a:t>sets the  minimum training for nursing assistant, requires a registry by the state, oversees resident care</a:t>
            </a:r>
          </a:p>
          <a:p>
            <a:r>
              <a:rPr lang="en-US" dirty="0" smtClean="0"/>
              <a:t>Your tasks are determined by 1) your state regulations, 2) your job description, 3)your education and training, 4) supervision</a:t>
            </a:r>
          </a:p>
          <a:p>
            <a:endParaRPr lang="en-US" dirty="0"/>
          </a:p>
        </p:txBody>
      </p:sp>
    </p:spTree>
    <p:extLst>
      <p:ext uri="{BB962C8B-B14F-4D97-AF65-F5344CB8AC3E}">
        <p14:creationId xmlns:p14="http://schemas.microsoft.com/office/powerpoint/2010/main" val="1412076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Sally\AppData\Local\Microsoft\Windows\INetCache\IE\04VUKNQJ\MC90035905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7600" y="228600"/>
            <a:ext cx="1278331" cy="181599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Chapter 2    Resident Rights</a:t>
            </a:r>
            <a:endParaRPr lang="en-US" dirty="0"/>
          </a:p>
        </p:txBody>
      </p:sp>
      <p:pic>
        <p:nvPicPr>
          <p:cNvPr id="3075" name="Picture 3" descr="C:\Users\Sally\AppData\Local\Microsoft\Windows\INetCache\IE\YWPA0OT2\MC90035906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39886" y="3886200"/>
            <a:ext cx="3352800" cy="398999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lstStyle/>
          <a:p>
            <a:r>
              <a:rPr lang="en-US" dirty="0" smtClean="0"/>
              <a:t>OBRA provided legislation protecting resident rights.</a:t>
            </a:r>
          </a:p>
          <a:p>
            <a:r>
              <a:rPr lang="en-US" dirty="0" smtClean="0"/>
              <a:t>What is the difference between a hospital and a nursing home?   Patients vs Residents</a:t>
            </a:r>
          </a:p>
          <a:p>
            <a:r>
              <a:rPr lang="en-US" dirty="0" smtClean="0"/>
              <a:t>Information, Refuse treatment, Privacy</a:t>
            </a:r>
          </a:p>
          <a:p>
            <a:r>
              <a:rPr lang="en-US" dirty="0" smtClean="0"/>
              <a:t>Ombudsman</a:t>
            </a:r>
            <a:endParaRPr lang="en-US" dirty="0"/>
          </a:p>
        </p:txBody>
      </p:sp>
    </p:spTree>
    <p:extLst>
      <p:ext uri="{BB962C8B-B14F-4D97-AF65-F5344CB8AC3E}">
        <p14:creationId xmlns:p14="http://schemas.microsoft.com/office/powerpoint/2010/main" val="4007598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54762"/>
          </a:xfrm>
        </p:spPr>
        <p:txBody>
          <a:bodyPr>
            <a:normAutofit/>
          </a:bodyPr>
          <a:lstStyle/>
          <a:p>
            <a:r>
              <a:rPr lang="en-US" sz="3600" b="1" dirty="0" smtClean="0">
                <a:solidFill>
                  <a:srgbClr val="FF0000"/>
                </a:solidFill>
              </a:rPr>
              <a:t>NEXT online Session 2/2/16</a:t>
            </a:r>
            <a:br>
              <a:rPr lang="en-US" sz="3600" b="1" dirty="0" smtClean="0">
                <a:solidFill>
                  <a:srgbClr val="FF0000"/>
                </a:solidFill>
              </a:rPr>
            </a:br>
            <a:r>
              <a:rPr lang="en-US" sz="3600" b="1" dirty="0" smtClean="0">
                <a:solidFill>
                  <a:srgbClr val="FF0000"/>
                </a:solidFill>
              </a:rPr>
              <a:t>First Assignments Due 1/20/16</a:t>
            </a:r>
            <a:br>
              <a:rPr lang="en-US" sz="3600" b="1" dirty="0" smtClean="0">
                <a:solidFill>
                  <a:srgbClr val="FF0000"/>
                </a:solidFill>
              </a:rPr>
            </a:br>
            <a:r>
              <a:rPr lang="en-US" sz="3600" b="1" u="sng" dirty="0" smtClean="0">
                <a:solidFill>
                  <a:srgbClr val="FF0000"/>
                </a:solidFill>
              </a:rPr>
              <a:t>WATCH your UA Emails</a:t>
            </a:r>
            <a:r>
              <a:rPr lang="en-US" sz="3600" b="1" dirty="0" smtClean="0">
                <a:solidFill>
                  <a:srgbClr val="FF0000"/>
                </a:solidFill>
              </a:rPr>
              <a:t/>
            </a:r>
            <a:br>
              <a:rPr lang="en-US" sz="3600" b="1" dirty="0" smtClean="0">
                <a:solidFill>
                  <a:srgbClr val="FF0000"/>
                </a:solidFill>
              </a:rPr>
            </a:br>
            <a:r>
              <a:rPr lang="en-US" dirty="0" smtClean="0"/>
              <a:t/>
            </a:r>
            <a:br>
              <a:rPr lang="en-US" dirty="0" smtClean="0"/>
            </a:br>
            <a:r>
              <a:rPr lang="en-US" sz="3600" dirty="0" smtClean="0"/>
              <a:t>Sally </a:t>
            </a:r>
            <a:r>
              <a:rPr lang="en-US" sz="3600" dirty="0" err="1" smtClean="0"/>
              <a:t>Levengood</a:t>
            </a:r>
            <a:r>
              <a:rPr lang="en-US" sz="3600" dirty="0" smtClean="0"/>
              <a:t/>
            </a:r>
            <a:br>
              <a:rPr lang="en-US" sz="3600" dirty="0" smtClean="0"/>
            </a:br>
            <a:r>
              <a:rPr lang="en-US" sz="3600" dirty="0" smtClean="0">
                <a:hlinkClick r:id="rId2"/>
              </a:rPr>
              <a:t>slevengo@alaska.edu</a:t>
            </a:r>
            <a:r>
              <a:rPr lang="en-US" sz="3600" dirty="0" smtClean="0"/>
              <a:t/>
            </a:r>
            <a:br>
              <a:rPr lang="en-US" sz="3600" dirty="0" smtClean="0"/>
            </a:br>
            <a:r>
              <a:rPr lang="en-US" sz="3600" dirty="0" smtClean="0"/>
              <a:t>605-642-2329</a:t>
            </a:r>
            <a:br>
              <a:rPr lang="en-US" sz="3600" dirty="0" smtClean="0"/>
            </a:br>
            <a:r>
              <a:rPr lang="en-US" sz="3600" dirty="0" smtClean="0"/>
              <a:t>Cathy </a:t>
            </a:r>
            <a:r>
              <a:rPr lang="en-US" sz="3600" dirty="0" err="1" smtClean="0"/>
              <a:t>Winfree</a:t>
            </a:r>
            <a:r>
              <a:rPr lang="en-US" sz="3600" dirty="0" smtClean="0"/>
              <a:t/>
            </a:r>
            <a:br>
              <a:rPr lang="en-US" sz="3600" dirty="0" smtClean="0"/>
            </a:br>
            <a:r>
              <a:rPr lang="en-US" sz="3600" u="sng" dirty="0" smtClean="0">
                <a:solidFill>
                  <a:srgbClr val="0000FF"/>
                </a:solidFill>
              </a:rPr>
              <a:t>cmwinfree@alaska.edu</a:t>
            </a:r>
            <a:br>
              <a:rPr lang="en-US" sz="3600" u="sng" dirty="0" smtClean="0">
                <a:solidFill>
                  <a:srgbClr val="0000FF"/>
                </a:solidFill>
              </a:rPr>
            </a:br>
            <a:r>
              <a:rPr lang="en-US" sz="3600" dirty="0" smtClean="0"/>
              <a:t>907-455-2876</a:t>
            </a:r>
            <a:endParaRPr lang="en-US" sz="3600" dirty="0"/>
          </a:p>
        </p:txBody>
      </p:sp>
    </p:spTree>
    <p:extLst>
      <p:ext uri="{BB962C8B-B14F-4D97-AF65-F5344CB8AC3E}">
        <p14:creationId xmlns:p14="http://schemas.microsoft.com/office/powerpoint/2010/main" val="3871941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1143000"/>
          </a:xfrm>
        </p:spPr>
        <p:txBody>
          <a:bodyPr/>
          <a:lstStyle/>
          <a:p>
            <a:endParaRPr lang="en-US" dirty="0"/>
          </a:p>
        </p:txBody>
      </p:sp>
      <p:sp>
        <p:nvSpPr>
          <p:cNvPr id="3" name="Rectangle 2"/>
          <p:cNvSpPr>
            <a:spLocks noChangeArrowheads="1"/>
          </p:cNvSpPr>
          <p:nvPr/>
        </p:nvSpPr>
        <p:spPr bwMode="auto">
          <a:xfrm>
            <a:off x="0" y="76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894706"/>
            <a:ext cx="622300" cy="2190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609600" y="1905000"/>
            <a:ext cx="78486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Garamond" panose="02020404030301010803" pitchFamily="18" charset="0"/>
                <a:ea typeface="MS Mincho"/>
                <a:cs typeface="Calibri" panose="020F0502020204030204" pitchFamily="34" charset="0"/>
              </a:rPr>
              <a:t>                      This work is licensed under a </a:t>
            </a:r>
            <a:r>
              <a:rPr kumimoji="0" lang="en-US" altLang="en-US" sz="1000" b="0" i="0" u="none" strike="noStrike" cap="none" normalizeH="0" baseline="0" dirty="0" smtClean="0">
                <a:ln>
                  <a:noFill/>
                </a:ln>
                <a:solidFill>
                  <a:srgbClr val="0000FF"/>
                </a:solidFill>
                <a:effectLst/>
                <a:latin typeface="Garamond" panose="02020404030301010803" pitchFamily="18" charset="0"/>
                <a:ea typeface="MS Mincho"/>
                <a:cs typeface="Calibri" panose="020F0502020204030204" pitchFamily="34" charset="0"/>
                <a:hlinkClick r:id="rId3"/>
              </a:rPr>
              <a:t>Creative Commons Attribution 4.0 International License</a:t>
            </a:r>
            <a:r>
              <a:rPr kumimoji="0" lang="en-US" altLang="en-US" sz="1000" b="0" i="0" u="none" strike="noStrike" cap="none" normalizeH="0" baseline="0" dirty="0" smtClean="0">
                <a:ln>
                  <a:noFill/>
                </a:ln>
                <a:solidFill>
                  <a:schemeClr val="tx1"/>
                </a:solidFill>
                <a:effectLst/>
                <a:latin typeface="Garamond" panose="02020404030301010803" pitchFamily="18" charset="0"/>
                <a:ea typeface="MS Mincho"/>
                <a:cs typeface="Calibri" panose="020F0502020204030204" pitchFamily="34" charset="0"/>
              </a:rPr>
              <a:t>.</a:t>
            </a:r>
            <a:endParaRPr kumimoji="0" lang="en-US" altLang="en-US" sz="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Garamond" panose="02020404030301010803" pitchFamily="18" charset="0"/>
                <a:ea typeface="MS Mincho"/>
                <a:cs typeface="Calibri" panose="020F0502020204030204" pitchFamily="34" charset="0"/>
              </a:rPr>
              <a:t>This workforce product was funded by a grant awarded by the U.S. Department of Labor</a:t>
            </a:r>
            <a:r>
              <a:rPr kumimoji="0" lang="en-US" altLang="en-US" sz="10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a:t>
            </a:r>
            <a:r>
              <a:rPr kumimoji="0" lang="en-US" altLang="en-US" sz="1000" b="0" i="0" u="none" strike="noStrike" cap="none" normalizeH="0" baseline="0" dirty="0" smtClean="0">
                <a:ln>
                  <a:noFill/>
                </a:ln>
                <a:solidFill>
                  <a:schemeClr val="tx1"/>
                </a:solidFill>
                <a:effectLst/>
                <a:latin typeface="Garamond" panose="02020404030301010803" pitchFamily="18" charset="0"/>
                <a:ea typeface="MS Mincho"/>
                <a:cs typeface="Calibri" panose="020F0502020204030204" pitchFamily="34" charset="0"/>
              </a:rPr>
              <a:t>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 UAF HEART is an equal opportunity employer/program and auxiliary aids and services are available upon request to individuals with disabilities. This project received $2.5 million (27% of its total cost) from a grant awarded under the TAACCCT grants, as implemented by the U.S. Department of Labor</a:t>
            </a:r>
            <a:r>
              <a:rPr kumimoji="0" lang="en-US" altLang="en-US" sz="10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a:t>
            </a:r>
            <a:r>
              <a:rPr kumimoji="0" lang="en-US" altLang="en-US" sz="1000" b="0" i="0" u="none" strike="noStrike" cap="none" normalizeH="0" baseline="0" dirty="0" smtClean="0">
                <a:ln>
                  <a:noFill/>
                </a:ln>
                <a:solidFill>
                  <a:schemeClr val="tx1"/>
                </a:solidFill>
                <a:effectLst/>
                <a:latin typeface="Garamond" panose="02020404030301010803" pitchFamily="18" charset="0"/>
                <a:ea typeface="MS Mincho"/>
                <a:cs typeface="Calibri" panose="020F0502020204030204" pitchFamily="34" charset="0"/>
              </a:rPr>
              <a:t>s Employment and Training Administration.</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15036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to know you!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2400" y="1371600"/>
            <a:ext cx="4089400" cy="3067050"/>
          </a:xfrm>
          <a:prstGeom prst="rect">
            <a:avLst/>
          </a:prstGeom>
        </p:spPr>
      </p:pic>
      <p:pic>
        <p:nvPicPr>
          <p:cNvPr id="1026" name="Picture 2" descr="C:\Users\Sally\AppData\Local\Microsoft\Windows\INetCache\IE\DRXPQR0R\MC90043669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599" y="1524000"/>
            <a:ext cx="2746375" cy="14986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ally\AppData\Local\Microsoft\Windows\INetCache\IE\DO672W4H\MC90043676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9721" y="3505200"/>
            <a:ext cx="2755900" cy="1508125"/>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p:cNvCxnSpPr/>
          <p:nvPr/>
        </p:nvCxnSpPr>
        <p:spPr>
          <a:xfrm>
            <a:off x="1752600" y="2872468"/>
            <a:ext cx="762000" cy="762000"/>
          </a:xfrm>
          <a:prstGeom prst="straightConnector1">
            <a:avLst/>
          </a:prstGeom>
          <a:ln w="76200">
            <a:solidFill>
              <a:schemeClr val="tx1">
                <a:lumMod val="95000"/>
                <a:lumOff val="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838200" y="5486400"/>
            <a:ext cx="7467600" cy="923330"/>
          </a:xfrm>
          <a:prstGeom prst="rect">
            <a:avLst/>
          </a:prstGeom>
          <a:noFill/>
        </p:spPr>
        <p:txBody>
          <a:bodyPr wrap="square" rtlCol="0">
            <a:spAutoFit/>
          </a:bodyPr>
          <a:lstStyle/>
          <a:p>
            <a:r>
              <a:rPr lang="en-US" dirty="0" smtClean="0"/>
              <a:t>I am an RN, BSN with many years experience in nursing homes and with teaching nursing assistants. I lived in Fairbanks 30+ years and now I live in South Dakota. I am looking forward to working with you!</a:t>
            </a:r>
            <a:endParaRPr lang="en-US" dirty="0"/>
          </a:p>
        </p:txBody>
      </p:sp>
    </p:spTree>
    <p:extLst>
      <p:ext uri="{BB962C8B-B14F-4D97-AF65-F5344CB8AC3E}">
        <p14:creationId xmlns:p14="http://schemas.microsoft.com/office/powerpoint/2010/main" val="12849759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are YOU?</a:t>
            </a:r>
            <a:br>
              <a:rPr lang="en-US" dirty="0" smtClean="0"/>
            </a:br>
            <a:r>
              <a:rPr lang="en-US" sz="2200" b="1" dirty="0">
                <a:solidFill>
                  <a:srgbClr val="FF0000"/>
                </a:solidFill>
              </a:rPr>
              <a:t>YOU MUST PUT THE MIC DOWN before </a:t>
            </a:r>
            <a:br>
              <a:rPr lang="en-US" sz="2200" b="1" dirty="0">
                <a:solidFill>
                  <a:srgbClr val="FF0000"/>
                </a:solidFill>
              </a:rPr>
            </a:br>
            <a:r>
              <a:rPr lang="en-US" sz="2200" b="1" dirty="0">
                <a:solidFill>
                  <a:srgbClr val="FF0000"/>
                </a:solidFill>
              </a:rPr>
              <a:t>anyone else can talk.</a:t>
            </a:r>
            <a:br>
              <a:rPr lang="en-US" sz="2200" b="1" dirty="0">
                <a:solidFill>
                  <a:srgbClr val="FF0000"/>
                </a:solidFill>
              </a:rPr>
            </a:br>
            <a:endParaRPr lang="en-US" sz="2200" dirty="0"/>
          </a:p>
        </p:txBody>
      </p:sp>
      <p:sp>
        <p:nvSpPr>
          <p:cNvPr id="3" name="Content Placeholder 2"/>
          <p:cNvSpPr>
            <a:spLocks noGrp="1"/>
          </p:cNvSpPr>
          <p:nvPr>
            <p:ph idx="1"/>
          </p:nvPr>
        </p:nvSpPr>
        <p:spPr/>
        <p:txBody>
          <a:bodyPr>
            <a:normAutofit lnSpcReduction="10000"/>
          </a:bodyPr>
          <a:lstStyle/>
          <a:p>
            <a:r>
              <a:rPr lang="en-US" dirty="0" smtClean="0"/>
              <a:t>Practice using the microphone.</a:t>
            </a:r>
          </a:p>
          <a:p>
            <a:r>
              <a:rPr lang="en-US" dirty="0" smtClean="0"/>
              <a:t>Tell us your NAME</a:t>
            </a:r>
          </a:p>
          <a:p>
            <a:r>
              <a:rPr lang="en-US" dirty="0" smtClean="0"/>
              <a:t>Where you LIVE</a:t>
            </a:r>
          </a:p>
          <a:p>
            <a:r>
              <a:rPr lang="en-US" dirty="0" smtClean="0"/>
              <a:t>WHY you are taking the class</a:t>
            </a:r>
          </a:p>
          <a:p>
            <a:r>
              <a:rPr lang="en-US" dirty="0" smtClean="0"/>
              <a:t>What are you excited to learn</a:t>
            </a:r>
          </a:p>
          <a:p>
            <a:r>
              <a:rPr lang="en-US" dirty="0" smtClean="0"/>
              <a:t>Do you have family? Do you work? What is your favorite food?</a:t>
            </a:r>
          </a:p>
          <a:p>
            <a:r>
              <a:rPr lang="en-US" dirty="0" smtClean="0"/>
              <a:t>Did you take the ACCUPLACER? OR ENG 111?</a:t>
            </a:r>
            <a:endParaRPr lang="en-US" dirty="0"/>
          </a:p>
        </p:txBody>
      </p:sp>
      <p:pic>
        <p:nvPicPr>
          <p:cNvPr id="4098" name="Picture 2" descr="C:\Users\Sally\AppData\Local\Microsoft\Windows\INetCache\IE\YWPA0OT2\MC90010488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1752600"/>
            <a:ext cx="2973185"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87699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Blackboard Collaborate</a:t>
            </a:r>
            <a:br>
              <a:rPr lang="en-US" dirty="0" smtClean="0"/>
            </a:br>
            <a:r>
              <a:rPr lang="en-US" dirty="0" smtClean="0"/>
              <a:t>-the online sessions</a:t>
            </a:r>
            <a:endParaRPr lang="en-US" dirty="0"/>
          </a:p>
        </p:txBody>
      </p:sp>
      <p:sp>
        <p:nvSpPr>
          <p:cNvPr id="3" name="Content Placeholder 2"/>
          <p:cNvSpPr>
            <a:spLocks noGrp="1"/>
          </p:cNvSpPr>
          <p:nvPr>
            <p:ph idx="1"/>
          </p:nvPr>
        </p:nvSpPr>
        <p:spPr>
          <a:xfrm>
            <a:off x="457200" y="1371600"/>
            <a:ext cx="8229600" cy="4953000"/>
          </a:xfrm>
        </p:spPr>
        <p:txBody>
          <a:bodyPr>
            <a:normAutofit/>
          </a:bodyPr>
          <a:lstStyle/>
          <a:p>
            <a:r>
              <a:rPr lang="en-US" dirty="0" smtClean="0"/>
              <a:t>Online </a:t>
            </a:r>
            <a:r>
              <a:rPr lang="en-US" dirty="0"/>
              <a:t>is </a:t>
            </a:r>
            <a:r>
              <a:rPr lang="en-US" dirty="0" smtClean="0"/>
              <a:t>mandatory = </a:t>
            </a:r>
            <a:r>
              <a:rPr lang="en-US" dirty="0"/>
              <a:t>5% of your </a:t>
            </a:r>
            <a:r>
              <a:rPr lang="en-US" dirty="0" smtClean="0"/>
              <a:t>grade</a:t>
            </a:r>
          </a:p>
          <a:p>
            <a:r>
              <a:rPr lang="en-US" dirty="0" smtClean="0"/>
              <a:t>You need a working microphone AND speakers to get full credit for attendance. Be on time!</a:t>
            </a:r>
            <a:endParaRPr lang="en-US" dirty="0"/>
          </a:p>
          <a:p>
            <a:r>
              <a:rPr lang="en-US" dirty="0" smtClean="0"/>
              <a:t>You can type a message in the chat room if you cannot speak.</a:t>
            </a:r>
          </a:p>
          <a:p>
            <a:r>
              <a:rPr lang="en-US" dirty="0" smtClean="0"/>
              <a:t>Raise or lower your hand, type, yell-whatever makes me stop</a:t>
            </a:r>
          </a:p>
        </p:txBody>
      </p:sp>
      <p:pic>
        <p:nvPicPr>
          <p:cNvPr id="2050" name="Picture 2" descr="C:\Users\Sally\AppData\Local\Microsoft\Windows\INetCache\IE\04VUKNQJ\MC90032480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11143" y="5067343"/>
            <a:ext cx="1816913" cy="1823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3448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little more Online Business</a:t>
            </a:r>
            <a:endParaRPr lang="en-US" dirty="0"/>
          </a:p>
        </p:txBody>
      </p:sp>
      <p:sp>
        <p:nvSpPr>
          <p:cNvPr id="3" name="Content Placeholder 2"/>
          <p:cNvSpPr>
            <a:spLocks noGrp="1"/>
          </p:cNvSpPr>
          <p:nvPr>
            <p:ph idx="1"/>
          </p:nvPr>
        </p:nvSpPr>
        <p:spPr>
          <a:xfrm>
            <a:off x="457200" y="1295400"/>
            <a:ext cx="8229600" cy="4876800"/>
          </a:xfrm>
        </p:spPr>
        <p:txBody>
          <a:bodyPr>
            <a:normAutofit/>
          </a:bodyPr>
          <a:lstStyle/>
          <a:p>
            <a:r>
              <a:rPr lang="en-US" dirty="0" smtClean="0"/>
              <a:t>Use the Leave the Room signal if you go-participation determines your grade</a:t>
            </a:r>
          </a:p>
          <a:p>
            <a:r>
              <a:rPr lang="en-US" dirty="0" smtClean="0"/>
              <a:t>You may be asked to vote or answer with a raised hand-smiley face works too</a:t>
            </a:r>
          </a:p>
          <a:p>
            <a:r>
              <a:rPr lang="en-US" dirty="0" smtClean="0"/>
              <a:t>Please find a quiet room and ask not to be disturbed during class…BE ON TIME</a:t>
            </a:r>
          </a:p>
          <a:p>
            <a:pPr marL="0" indent="0">
              <a:buNone/>
            </a:pPr>
            <a:r>
              <a:rPr lang="en-US" i="1" dirty="0" smtClean="0"/>
              <a:t>I cannot help you with tech issues DURING class-make a date to work with me before class.</a:t>
            </a:r>
          </a:p>
          <a:p>
            <a:r>
              <a:rPr lang="en-US" dirty="0" smtClean="0"/>
              <a:t>You will need your book every time</a:t>
            </a:r>
          </a:p>
        </p:txBody>
      </p:sp>
      <p:pic>
        <p:nvPicPr>
          <p:cNvPr id="3074" name="Picture 2" descr="C:\Program Files (x86)\Microsoft Office\MEDIA\CAGCAT10\j019538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48118" y="4953000"/>
            <a:ext cx="1795882" cy="1833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093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Blackboard Tour</a:t>
            </a:r>
            <a:endParaRPr lang="en-US" dirty="0"/>
          </a:p>
        </p:txBody>
      </p:sp>
      <p:pic>
        <p:nvPicPr>
          <p:cNvPr id="5122" name="Picture 2" descr="C:\Users\Sally\AppData\Local\Microsoft\Windows\INetCache\IE\DRXPQR0R\MC90008865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16136" y="461962"/>
            <a:ext cx="2394490" cy="197643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228600" y="1600200"/>
            <a:ext cx="8458200" cy="4525963"/>
          </a:xfrm>
        </p:spPr>
        <p:txBody>
          <a:bodyPr/>
          <a:lstStyle/>
          <a:p>
            <a:r>
              <a:rPr lang="en-US" dirty="0"/>
              <a:t>BLACKBOARD-Who is getting </a:t>
            </a:r>
            <a:r>
              <a:rPr lang="en-US" dirty="0" smtClean="0"/>
              <a:t>email announcements? </a:t>
            </a:r>
            <a:r>
              <a:rPr lang="en-US" b="1" dirty="0" smtClean="0">
                <a:solidFill>
                  <a:srgbClr val="FF0000"/>
                </a:solidFill>
              </a:rPr>
              <a:t>Only your UA email is used.</a:t>
            </a:r>
          </a:p>
          <a:p>
            <a:r>
              <a:rPr lang="en-US" dirty="0" smtClean="0"/>
              <a:t>Calendar or Schedule   </a:t>
            </a:r>
            <a:r>
              <a:rPr lang="en-US" i="1" dirty="0" smtClean="0"/>
              <a:t>Updates</a:t>
            </a:r>
          </a:p>
          <a:p>
            <a:r>
              <a:rPr lang="en-US" dirty="0" smtClean="0"/>
              <a:t>Each chapter has tools and help-power points</a:t>
            </a:r>
          </a:p>
          <a:p>
            <a:r>
              <a:rPr lang="en-US" dirty="0" smtClean="0"/>
              <a:t>EVERY chapter has an assignment-no late assignments are accepted.</a:t>
            </a:r>
          </a:p>
          <a:p>
            <a:r>
              <a:rPr lang="en-US" dirty="0" smtClean="0"/>
              <a:t>Quiz </a:t>
            </a:r>
            <a:r>
              <a:rPr lang="en-US" dirty="0"/>
              <a:t>comes up in the Module/New </a:t>
            </a:r>
            <a:r>
              <a:rPr lang="en-US" dirty="0" smtClean="0"/>
              <a:t>Module opens at noon on the quiz date</a:t>
            </a:r>
          </a:p>
          <a:p>
            <a:endParaRPr lang="en-US" dirty="0"/>
          </a:p>
          <a:p>
            <a:endParaRPr lang="en-US" dirty="0"/>
          </a:p>
        </p:txBody>
      </p:sp>
    </p:spTree>
    <p:extLst>
      <p:ext uri="{BB962C8B-B14F-4D97-AF65-F5344CB8AC3E}">
        <p14:creationId xmlns:p14="http://schemas.microsoft.com/office/powerpoint/2010/main" val="982641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Getting Started-Being Successful</a:t>
            </a:r>
            <a:endParaRPr lang="en-US" dirty="0"/>
          </a:p>
        </p:txBody>
      </p:sp>
      <p:sp>
        <p:nvSpPr>
          <p:cNvPr id="3" name="Content Placeholder 2"/>
          <p:cNvSpPr>
            <a:spLocks noGrp="1"/>
          </p:cNvSpPr>
          <p:nvPr>
            <p:ph idx="1"/>
          </p:nvPr>
        </p:nvSpPr>
        <p:spPr>
          <a:xfrm>
            <a:off x="152400" y="1143000"/>
            <a:ext cx="8991600" cy="5715000"/>
          </a:xfrm>
        </p:spPr>
        <p:txBody>
          <a:bodyPr>
            <a:normAutofit/>
          </a:bodyPr>
          <a:lstStyle/>
          <a:p>
            <a:r>
              <a:rPr lang="en-US" dirty="0" smtClean="0"/>
              <a:t>First assignments are due by midnight on Jan 20th.</a:t>
            </a:r>
          </a:p>
          <a:p>
            <a:r>
              <a:rPr lang="en-US" dirty="0" smtClean="0"/>
              <a:t>Read the chapter, do the workbook first</a:t>
            </a:r>
          </a:p>
          <a:p>
            <a:r>
              <a:rPr lang="en-US" dirty="0"/>
              <a:t>Start your work early-some chapters are VERY long</a:t>
            </a:r>
            <a:r>
              <a:rPr lang="en-US" dirty="0" smtClean="0"/>
              <a:t>. </a:t>
            </a:r>
            <a:r>
              <a:rPr lang="en-US" dirty="0" smtClean="0">
                <a:solidFill>
                  <a:srgbClr val="FF0000"/>
                </a:solidFill>
              </a:rPr>
              <a:t>NO late assignments are accepted, assignments must be complete by midnight.</a:t>
            </a:r>
          </a:p>
          <a:p>
            <a:r>
              <a:rPr lang="en-US" dirty="0" smtClean="0"/>
              <a:t>Assignments are  15% of your grade.-Graded on completion not correct answers. </a:t>
            </a:r>
          </a:p>
          <a:p>
            <a:r>
              <a:rPr lang="en-US" dirty="0" smtClean="0"/>
              <a:t>After the assignment is graded, you can see what you missed-follow the instructions on checking your grades under Assignments and Grades</a:t>
            </a:r>
          </a:p>
        </p:txBody>
      </p:sp>
    </p:spTree>
    <p:extLst>
      <p:ext uri="{BB962C8B-B14F-4D97-AF65-F5344CB8AC3E}">
        <p14:creationId xmlns:p14="http://schemas.microsoft.com/office/powerpoint/2010/main" val="846648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Grades, Syllabus, Schedule</a:t>
            </a:r>
            <a:endParaRPr lang="en-US" dirty="0"/>
          </a:p>
        </p:txBody>
      </p:sp>
      <p:sp>
        <p:nvSpPr>
          <p:cNvPr id="3" name="Content Placeholder 2"/>
          <p:cNvSpPr>
            <a:spLocks noGrp="1"/>
          </p:cNvSpPr>
          <p:nvPr>
            <p:ph idx="1"/>
          </p:nvPr>
        </p:nvSpPr>
        <p:spPr/>
        <p:txBody>
          <a:bodyPr>
            <a:normAutofit/>
          </a:bodyPr>
          <a:lstStyle/>
          <a:p>
            <a:r>
              <a:rPr lang="en-US" dirty="0" smtClean="0"/>
              <a:t>60% is quiz grades, 15% assignments, 10% skills lab, 10% </a:t>
            </a:r>
            <a:r>
              <a:rPr lang="en-US" dirty="0" err="1" smtClean="0"/>
              <a:t>clinicals</a:t>
            </a:r>
            <a:r>
              <a:rPr lang="en-US" dirty="0" smtClean="0"/>
              <a:t>,  and 5% online sessions</a:t>
            </a:r>
          </a:p>
          <a:p>
            <a:r>
              <a:rPr lang="en-US" dirty="0" smtClean="0"/>
              <a:t>Syllabus has GREAT information on dress code, vaccinations required, policies…READ IT</a:t>
            </a:r>
          </a:p>
          <a:p>
            <a:r>
              <a:rPr lang="en-US" dirty="0" smtClean="0"/>
              <a:t>Schedule is subject to change-it appears in a file as well as on your calendar.</a:t>
            </a:r>
          </a:p>
          <a:p>
            <a:r>
              <a:rPr lang="en-US" b="1" dirty="0" smtClean="0">
                <a:solidFill>
                  <a:srgbClr val="FF0000"/>
                </a:solidFill>
              </a:rPr>
              <a:t>GET STARTED on shot records and TB tests!</a:t>
            </a:r>
            <a:endParaRPr lang="en-US" b="1" dirty="0">
              <a:solidFill>
                <a:srgbClr val="FF0000"/>
              </a:solidFill>
            </a:endParaRPr>
          </a:p>
        </p:txBody>
      </p:sp>
    </p:spTree>
    <p:extLst>
      <p:ext uri="{BB962C8B-B14F-4D97-AF65-F5344CB8AC3E}">
        <p14:creationId xmlns:p14="http://schemas.microsoft.com/office/powerpoint/2010/main" val="2153775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82962"/>
          </a:xfrm>
        </p:spPr>
        <p:txBody>
          <a:bodyPr>
            <a:normAutofit fontScale="90000"/>
          </a:bodyPr>
          <a:lstStyle/>
          <a:p>
            <a:r>
              <a:rPr lang="en-US" sz="3600" dirty="0" smtClean="0"/>
              <a:t>What does it mean to participate?</a:t>
            </a:r>
            <a:br>
              <a:rPr lang="en-US" sz="3600" dirty="0" smtClean="0"/>
            </a:br>
            <a:r>
              <a:rPr lang="en-US" sz="3600" dirty="0" smtClean="0"/>
              <a:t> What was new to you?</a:t>
            </a:r>
            <a:br>
              <a:rPr lang="en-US" sz="3600" dirty="0" smtClean="0"/>
            </a:br>
            <a:r>
              <a:rPr lang="en-US" sz="3600" dirty="0" smtClean="0"/>
              <a:t>What would it feel like to be the patient?</a:t>
            </a:r>
            <a:br>
              <a:rPr lang="en-US" sz="3600" dirty="0" smtClean="0"/>
            </a:br>
            <a:r>
              <a:rPr lang="en-US" sz="3600" dirty="0" smtClean="0"/>
              <a:t>How will it be different when you actually provide care than it is in the book?</a:t>
            </a:r>
            <a:br>
              <a:rPr lang="en-US" sz="3600" dirty="0" smtClean="0"/>
            </a:br>
            <a:r>
              <a:rPr lang="en-US" sz="3600" dirty="0" smtClean="0"/>
              <a:t>Answer Questions – have your book handy!</a:t>
            </a:r>
            <a:br>
              <a:rPr lang="en-US" sz="3600" dirty="0" smtClean="0"/>
            </a:br>
            <a:endParaRPr lang="en-US" sz="3600" dirty="0"/>
          </a:p>
        </p:txBody>
      </p:sp>
      <p:pic>
        <p:nvPicPr>
          <p:cNvPr id="1026" name="Picture 2" descr="C:\Users\Owner\AppData\Local\Microsoft\Windows\Temporary Internet Files\Content.IE5\1B5JAWM3\MC9003392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4800600"/>
            <a:ext cx="1514856" cy="15148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318657" y="4038600"/>
            <a:ext cx="6324600" cy="2554545"/>
          </a:xfrm>
          <a:prstGeom prst="rect">
            <a:avLst/>
          </a:prstGeom>
          <a:noFill/>
        </p:spPr>
        <p:txBody>
          <a:bodyPr wrap="square" rtlCol="0">
            <a:spAutoFit/>
          </a:bodyPr>
          <a:lstStyle/>
          <a:p>
            <a:r>
              <a:rPr lang="en-US" sz="3200" dirty="0" smtClean="0"/>
              <a:t>Getting Help:</a:t>
            </a:r>
          </a:p>
          <a:p>
            <a:pPr marL="285750" indent="-285750">
              <a:buFont typeface="Arial" panose="020B0604020202020204" pitchFamily="34" charset="0"/>
              <a:buChar char="•"/>
            </a:pPr>
            <a:r>
              <a:rPr lang="en-US" sz="3200" dirty="0" smtClean="0"/>
              <a:t>Your campus IT department or UAF IT help-450-8300</a:t>
            </a:r>
          </a:p>
          <a:p>
            <a:pPr marL="285750" indent="-285750">
              <a:buFont typeface="Arial" panose="020B0604020202020204" pitchFamily="34" charset="0"/>
              <a:buChar char="•"/>
            </a:pPr>
            <a:r>
              <a:rPr lang="en-US" sz="3200" dirty="0" smtClean="0"/>
              <a:t>Email or call an instructor</a:t>
            </a:r>
          </a:p>
          <a:p>
            <a:pPr marL="285750" indent="-285750">
              <a:buFont typeface="Arial" panose="020B0604020202020204" pitchFamily="34" charset="0"/>
              <a:buChar char="•"/>
            </a:pPr>
            <a:r>
              <a:rPr lang="en-US" sz="3200" dirty="0" smtClean="0"/>
              <a:t>Check with another student</a:t>
            </a:r>
            <a:endParaRPr lang="en-US" sz="3200" dirty="0"/>
          </a:p>
        </p:txBody>
      </p:sp>
      <p:sp>
        <p:nvSpPr>
          <p:cNvPr id="5" name="Freeform 4"/>
          <p:cNvSpPr/>
          <p:nvPr/>
        </p:nvSpPr>
        <p:spPr>
          <a:xfrm>
            <a:off x="272142" y="3276600"/>
            <a:ext cx="7728857" cy="642257"/>
          </a:xfrm>
          <a:custGeom>
            <a:avLst/>
            <a:gdLst>
              <a:gd name="connsiteX0" fmla="*/ 0 w 8621494"/>
              <a:gd name="connsiteY0" fmla="*/ 424543 h 642257"/>
              <a:gd name="connsiteX1" fmla="*/ 54428 w 8621494"/>
              <a:gd name="connsiteY1" fmla="*/ 413657 h 642257"/>
              <a:gd name="connsiteX2" fmla="*/ 97971 w 8621494"/>
              <a:gd name="connsiteY2" fmla="*/ 402771 h 642257"/>
              <a:gd name="connsiteX3" fmla="*/ 239486 w 8621494"/>
              <a:gd name="connsiteY3" fmla="*/ 391886 h 642257"/>
              <a:gd name="connsiteX4" fmla="*/ 326571 w 8621494"/>
              <a:gd name="connsiteY4" fmla="*/ 370114 h 642257"/>
              <a:gd name="connsiteX5" fmla="*/ 402771 w 8621494"/>
              <a:gd name="connsiteY5" fmla="*/ 381000 h 642257"/>
              <a:gd name="connsiteX6" fmla="*/ 435428 w 8621494"/>
              <a:gd name="connsiteY6" fmla="*/ 435429 h 642257"/>
              <a:gd name="connsiteX7" fmla="*/ 457200 w 8621494"/>
              <a:gd name="connsiteY7" fmla="*/ 478971 h 642257"/>
              <a:gd name="connsiteX8" fmla="*/ 478971 w 8621494"/>
              <a:gd name="connsiteY8" fmla="*/ 500743 h 642257"/>
              <a:gd name="connsiteX9" fmla="*/ 435428 w 8621494"/>
              <a:gd name="connsiteY9" fmla="*/ 435429 h 642257"/>
              <a:gd name="connsiteX10" fmla="*/ 381000 w 8621494"/>
              <a:gd name="connsiteY10" fmla="*/ 446314 h 642257"/>
              <a:gd name="connsiteX11" fmla="*/ 359228 w 8621494"/>
              <a:gd name="connsiteY11" fmla="*/ 468086 h 642257"/>
              <a:gd name="connsiteX12" fmla="*/ 435428 w 8621494"/>
              <a:gd name="connsiteY12" fmla="*/ 533400 h 642257"/>
              <a:gd name="connsiteX13" fmla="*/ 685800 w 8621494"/>
              <a:gd name="connsiteY13" fmla="*/ 566057 h 642257"/>
              <a:gd name="connsiteX14" fmla="*/ 827314 w 8621494"/>
              <a:gd name="connsiteY14" fmla="*/ 544286 h 642257"/>
              <a:gd name="connsiteX15" fmla="*/ 849086 w 8621494"/>
              <a:gd name="connsiteY15" fmla="*/ 489857 h 642257"/>
              <a:gd name="connsiteX16" fmla="*/ 859971 w 8621494"/>
              <a:gd name="connsiteY16" fmla="*/ 424543 h 642257"/>
              <a:gd name="connsiteX17" fmla="*/ 870857 w 8621494"/>
              <a:gd name="connsiteY17" fmla="*/ 381000 h 642257"/>
              <a:gd name="connsiteX18" fmla="*/ 859971 w 8621494"/>
              <a:gd name="connsiteY18" fmla="*/ 239486 h 642257"/>
              <a:gd name="connsiteX19" fmla="*/ 794657 w 8621494"/>
              <a:gd name="connsiteY19" fmla="*/ 261257 h 642257"/>
              <a:gd name="connsiteX20" fmla="*/ 772886 w 8621494"/>
              <a:gd name="connsiteY20" fmla="*/ 315686 h 642257"/>
              <a:gd name="connsiteX21" fmla="*/ 783771 w 8621494"/>
              <a:gd name="connsiteY21" fmla="*/ 424543 h 642257"/>
              <a:gd name="connsiteX22" fmla="*/ 827314 w 8621494"/>
              <a:gd name="connsiteY22" fmla="*/ 446314 h 642257"/>
              <a:gd name="connsiteX23" fmla="*/ 903514 w 8621494"/>
              <a:gd name="connsiteY23" fmla="*/ 457200 h 642257"/>
              <a:gd name="connsiteX24" fmla="*/ 1001486 w 8621494"/>
              <a:gd name="connsiteY24" fmla="*/ 478971 h 642257"/>
              <a:gd name="connsiteX25" fmla="*/ 1502228 w 8621494"/>
              <a:gd name="connsiteY25" fmla="*/ 500743 h 642257"/>
              <a:gd name="connsiteX26" fmla="*/ 1621971 w 8621494"/>
              <a:gd name="connsiteY26" fmla="*/ 511629 h 642257"/>
              <a:gd name="connsiteX27" fmla="*/ 1676400 w 8621494"/>
              <a:gd name="connsiteY27" fmla="*/ 522514 h 642257"/>
              <a:gd name="connsiteX28" fmla="*/ 1698171 w 8621494"/>
              <a:gd name="connsiteY28" fmla="*/ 566057 h 642257"/>
              <a:gd name="connsiteX29" fmla="*/ 1709057 w 8621494"/>
              <a:gd name="connsiteY29" fmla="*/ 620486 h 642257"/>
              <a:gd name="connsiteX30" fmla="*/ 1676400 w 8621494"/>
              <a:gd name="connsiteY30" fmla="*/ 598714 h 642257"/>
              <a:gd name="connsiteX31" fmla="*/ 1665514 w 8621494"/>
              <a:gd name="connsiteY31" fmla="*/ 566057 h 642257"/>
              <a:gd name="connsiteX32" fmla="*/ 1676400 w 8621494"/>
              <a:gd name="connsiteY32" fmla="*/ 446314 h 642257"/>
              <a:gd name="connsiteX33" fmla="*/ 2242457 w 8621494"/>
              <a:gd name="connsiteY33" fmla="*/ 468086 h 642257"/>
              <a:gd name="connsiteX34" fmla="*/ 2329543 w 8621494"/>
              <a:gd name="connsiteY34" fmla="*/ 457200 h 642257"/>
              <a:gd name="connsiteX35" fmla="*/ 2383971 w 8621494"/>
              <a:gd name="connsiteY35" fmla="*/ 413657 h 642257"/>
              <a:gd name="connsiteX36" fmla="*/ 2438400 w 8621494"/>
              <a:gd name="connsiteY36" fmla="*/ 424543 h 642257"/>
              <a:gd name="connsiteX37" fmla="*/ 2525486 w 8621494"/>
              <a:gd name="connsiteY37" fmla="*/ 446314 h 642257"/>
              <a:gd name="connsiteX38" fmla="*/ 2601686 w 8621494"/>
              <a:gd name="connsiteY38" fmla="*/ 435429 h 642257"/>
              <a:gd name="connsiteX39" fmla="*/ 2623457 w 8621494"/>
              <a:gd name="connsiteY39" fmla="*/ 413657 h 642257"/>
              <a:gd name="connsiteX40" fmla="*/ 2645228 w 8621494"/>
              <a:gd name="connsiteY40" fmla="*/ 381000 h 642257"/>
              <a:gd name="connsiteX41" fmla="*/ 2677886 w 8621494"/>
              <a:gd name="connsiteY41" fmla="*/ 370114 h 642257"/>
              <a:gd name="connsiteX42" fmla="*/ 2721428 w 8621494"/>
              <a:gd name="connsiteY42" fmla="*/ 381000 h 642257"/>
              <a:gd name="connsiteX43" fmla="*/ 2786743 w 8621494"/>
              <a:gd name="connsiteY43" fmla="*/ 402771 h 642257"/>
              <a:gd name="connsiteX44" fmla="*/ 2830286 w 8621494"/>
              <a:gd name="connsiteY44" fmla="*/ 446314 h 642257"/>
              <a:gd name="connsiteX45" fmla="*/ 2862943 w 8621494"/>
              <a:gd name="connsiteY45" fmla="*/ 522514 h 642257"/>
              <a:gd name="connsiteX46" fmla="*/ 2917371 w 8621494"/>
              <a:gd name="connsiteY46" fmla="*/ 424543 h 642257"/>
              <a:gd name="connsiteX47" fmla="*/ 2993571 w 8621494"/>
              <a:gd name="connsiteY47" fmla="*/ 402771 h 642257"/>
              <a:gd name="connsiteX48" fmla="*/ 3113314 w 8621494"/>
              <a:gd name="connsiteY48" fmla="*/ 381000 h 642257"/>
              <a:gd name="connsiteX49" fmla="*/ 3341914 w 8621494"/>
              <a:gd name="connsiteY49" fmla="*/ 359229 h 642257"/>
              <a:gd name="connsiteX50" fmla="*/ 3516086 w 8621494"/>
              <a:gd name="connsiteY50" fmla="*/ 370114 h 642257"/>
              <a:gd name="connsiteX51" fmla="*/ 3679371 w 8621494"/>
              <a:gd name="connsiteY51" fmla="*/ 457200 h 642257"/>
              <a:gd name="connsiteX52" fmla="*/ 3766457 w 8621494"/>
              <a:gd name="connsiteY52" fmla="*/ 478971 h 642257"/>
              <a:gd name="connsiteX53" fmla="*/ 3875314 w 8621494"/>
              <a:gd name="connsiteY53" fmla="*/ 522514 h 642257"/>
              <a:gd name="connsiteX54" fmla="*/ 3951514 w 8621494"/>
              <a:gd name="connsiteY54" fmla="*/ 533400 h 642257"/>
              <a:gd name="connsiteX55" fmla="*/ 4191000 w 8621494"/>
              <a:gd name="connsiteY55" fmla="*/ 522514 h 642257"/>
              <a:gd name="connsiteX56" fmla="*/ 4278086 w 8621494"/>
              <a:gd name="connsiteY56" fmla="*/ 468086 h 642257"/>
              <a:gd name="connsiteX57" fmla="*/ 4343400 w 8621494"/>
              <a:gd name="connsiteY57" fmla="*/ 435429 h 642257"/>
              <a:gd name="connsiteX58" fmla="*/ 4408714 w 8621494"/>
              <a:gd name="connsiteY58" fmla="*/ 424543 h 642257"/>
              <a:gd name="connsiteX59" fmla="*/ 4441371 w 8621494"/>
              <a:gd name="connsiteY59" fmla="*/ 413657 h 642257"/>
              <a:gd name="connsiteX60" fmla="*/ 4495800 w 8621494"/>
              <a:gd name="connsiteY60" fmla="*/ 435429 h 642257"/>
              <a:gd name="connsiteX61" fmla="*/ 4539343 w 8621494"/>
              <a:gd name="connsiteY61" fmla="*/ 446314 h 642257"/>
              <a:gd name="connsiteX62" fmla="*/ 4582886 w 8621494"/>
              <a:gd name="connsiteY62" fmla="*/ 468086 h 642257"/>
              <a:gd name="connsiteX63" fmla="*/ 4659086 w 8621494"/>
              <a:gd name="connsiteY63" fmla="*/ 478971 h 642257"/>
              <a:gd name="connsiteX64" fmla="*/ 4920343 w 8621494"/>
              <a:gd name="connsiteY64" fmla="*/ 457200 h 642257"/>
              <a:gd name="connsiteX65" fmla="*/ 4953000 w 8621494"/>
              <a:gd name="connsiteY65" fmla="*/ 446314 h 642257"/>
              <a:gd name="connsiteX66" fmla="*/ 5094514 w 8621494"/>
              <a:gd name="connsiteY66" fmla="*/ 489857 h 642257"/>
              <a:gd name="connsiteX67" fmla="*/ 5116286 w 8621494"/>
              <a:gd name="connsiteY67" fmla="*/ 522514 h 642257"/>
              <a:gd name="connsiteX68" fmla="*/ 5127171 w 8621494"/>
              <a:gd name="connsiteY68" fmla="*/ 566057 h 642257"/>
              <a:gd name="connsiteX69" fmla="*/ 5116286 w 8621494"/>
              <a:gd name="connsiteY69" fmla="*/ 533400 h 642257"/>
              <a:gd name="connsiteX70" fmla="*/ 5214257 w 8621494"/>
              <a:gd name="connsiteY70" fmla="*/ 478971 h 642257"/>
              <a:gd name="connsiteX71" fmla="*/ 5377543 w 8621494"/>
              <a:gd name="connsiteY71" fmla="*/ 489857 h 642257"/>
              <a:gd name="connsiteX72" fmla="*/ 5486400 w 8621494"/>
              <a:gd name="connsiteY72" fmla="*/ 522514 h 642257"/>
              <a:gd name="connsiteX73" fmla="*/ 5704114 w 8621494"/>
              <a:gd name="connsiteY73" fmla="*/ 609600 h 642257"/>
              <a:gd name="connsiteX74" fmla="*/ 5921828 w 8621494"/>
              <a:gd name="connsiteY74" fmla="*/ 631371 h 642257"/>
              <a:gd name="connsiteX75" fmla="*/ 5976257 w 8621494"/>
              <a:gd name="connsiteY75" fmla="*/ 642257 h 642257"/>
              <a:gd name="connsiteX76" fmla="*/ 6074228 w 8621494"/>
              <a:gd name="connsiteY76" fmla="*/ 631371 h 642257"/>
              <a:gd name="connsiteX77" fmla="*/ 6139543 w 8621494"/>
              <a:gd name="connsiteY77" fmla="*/ 609600 h 642257"/>
              <a:gd name="connsiteX78" fmla="*/ 6183086 w 8621494"/>
              <a:gd name="connsiteY78" fmla="*/ 598714 h 642257"/>
              <a:gd name="connsiteX79" fmla="*/ 6215743 w 8621494"/>
              <a:gd name="connsiteY79" fmla="*/ 566057 h 642257"/>
              <a:gd name="connsiteX80" fmla="*/ 6259286 w 8621494"/>
              <a:gd name="connsiteY80" fmla="*/ 555171 h 642257"/>
              <a:gd name="connsiteX81" fmla="*/ 6302828 w 8621494"/>
              <a:gd name="connsiteY81" fmla="*/ 522514 h 642257"/>
              <a:gd name="connsiteX82" fmla="*/ 6313714 w 8621494"/>
              <a:gd name="connsiteY82" fmla="*/ 489857 h 642257"/>
              <a:gd name="connsiteX83" fmla="*/ 6368143 w 8621494"/>
              <a:gd name="connsiteY83" fmla="*/ 435429 h 642257"/>
              <a:gd name="connsiteX84" fmla="*/ 6400800 w 8621494"/>
              <a:gd name="connsiteY84" fmla="*/ 424543 h 642257"/>
              <a:gd name="connsiteX85" fmla="*/ 6585857 w 8621494"/>
              <a:gd name="connsiteY85" fmla="*/ 402771 h 642257"/>
              <a:gd name="connsiteX86" fmla="*/ 6651171 w 8621494"/>
              <a:gd name="connsiteY86" fmla="*/ 413657 h 642257"/>
              <a:gd name="connsiteX87" fmla="*/ 6716486 w 8621494"/>
              <a:gd name="connsiteY87" fmla="*/ 489857 h 642257"/>
              <a:gd name="connsiteX88" fmla="*/ 6749143 w 8621494"/>
              <a:gd name="connsiteY88" fmla="*/ 500743 h 642257"/>
              <a:gd name="connsiteX89" fmla="*/ 6792686 w 8621494"/>
              <a:gd name="connsiteY89" fmla="*/ 522514 h 642257"/>
              <a:gd name="connsiteX90" fmla="*/ 6955971 w 8621494"/>
              <a:gd name="connsiteY90" fmla="*/ 544286 h 642257"/>
              <a:gd name="connsiteX91" fmla="*/ 7130143 w 8621494"/>
              <a:gd name="connsiteY91" fmla="*/ 500743 h 642257"/>
              <a:gd name="connsiteX92" fmla="*/ 7162800 w 8621494"/>
              <a:gd name="connsiteY92" fmla="*/ 489857 h 642257"/>
              <a:gd name="connsiteX93" fmla="*/ 7249886 w 8621494"/>
              <a:gd name="connsiteY93" fmla="*/ 468086 h 642257"/>
              <a:gd name="connsiteX94" fmla="*/ 7456714 w 8621494"/>
              <a:gd name="connsiteY94" fmla="*/ 489857 h 642257"/>
              <a:gd name="connsiteX95" fmla="*/ 7489371 w 8621494"/>
              <a:gd name="connsiteY95" fmla="*/ 500743 h 642257"/>
              <a:gd name="connsiteX96" fmla="*/ 7620000 w 8621494"/>
              <a:gd name="connsiteY96" fmla="*/ 511629 h 642257"/>
              <a:gd name="connsiteX97" fmla="*/ 7652657 w 8621494"/>
              <a:gd name="connsiteY97" fmla="*/ 500743 h 642257"/>
              <a:gd name="connsiteX98" fmla="*/ 7663543 w 8621494"/>
              <a:gd name="connsiteY98" fmla="*/ 468086 h 642257"/>
              <a:gd name="connsiteX99" fmla="*/ 7685314 w 8621494"/>
              <a:gd name="connsiteY99" fmla="*/ 435429 h 642257"/>
              <a:gd name="connsiteX100" fmla="*/ 7707086 w 8621494"/>
              <a:gd name="connsiteY100" fmla="*/ 391886 h 642257"/>
              <a:gd name="connsiteX101" fmla="*/ 7805057 w 8621494"/>
              <a:gd name="connsiteY101" fmla="*/ 337457 h 642257"/>
              <a:gd name="connsiteX102" fmla="*/ 7935686 w 8621494"/>
              <a:gd name="connsiteY102" fmla="*/ 381000 h 642257"/>
              <a:gd name="connsiteX103" fmla="*/ 8001000 w 8621494"/>
              <a:gd name="connsiteY103" fmla="*/ 457200 h 642257"/>
              <a:gd name="connsiteX104" fmla="*/ 8033657 w 8621494"/>
              <a:gd name="connsiteY104" fmla="*/ 478971 h 642257"/>
              <a:gd name="connsiteX105" fmla="*/ 8077200 w 8621494"/>
              <a:gd name="connsiteY105" fmla="*/ 489857 h 642257"/>
              <a:gd name="connsiteX106" fmla="*/ 8196943 w 8621494"/>
              <a:gd name="connsiteY106" fmla="*/ 511629 h 642257"/>
              <a:gd name="connsiteX107" fmla="*/ 8294914 w 8621494"/>
              <a:gd name="connsiteY107" fmla="*/ 489857 h 642257"/>
              <a:gd name="connsiteX108" fmla="*/ 8360228 w 8621494"/>
              <a:gd name="connsiteY108" fmla="*/ 413657 h 642257"/>
              <a:gd name="connsiteX109" fmla="*/ 8371114 w 8621494"/>
              <a:gd name="connsiteY109" fmla="*/ 370114 h 642257"/>
              <a:gd name="connsiteX110" fmla="*/ 8382000 w 8621494"/>
              <a:gd name="connsiteY110" fmla="*/ 337457 h 642257"/>
              <a:gd name="connsiteX111" fmla="*/ 8392886 w 8621494"/>
              <a:gd name="connsiteY111" fmla="*/ 141514 h 642257"/>
              <a:gd name="connsiteX112" fmla="*/ 8414657 w 8621494"/>
              <a:gd name="connsiteY112" fmla="*/ 108857 h 642257"/>
              <a:gd name="connsiteX113" fmla="*/ 8469086 w 8621494"/>
              <a:gd name="connsiteY113" fmla="*/ 97971 h 642257"/>
              <a:gd name="connsiteX114" fmla="*/ 8534400 w 8621494"/>
              <a:gd name="connsiteY114" fmla="*/ 54429 h 642257"/>
              <a:gd name="connsiteX115" fmla="*/ 8567057 w 8621494"/>
              <a:gd name="connsiteY115" fmla="*/ 65314 h 642257"/>
              <a:gd name="connsiteX116" fmla="*/ 8599714 w 8621494"/>
              <a:gd name="connsiteY116" fmla="*/ 97971 h 642257"/>
              <a:gd name="connsiteX117" fmla="*/ 8610600 w 8621494"/>
              <a:gd name="connsiteY117" fmla="*/ 65314 h 642257"/>
              <a:gd name="connsiteX118" fmla="*/ 8621486 w 8621494"/>
              <a:gd name="connsiteY118" fmla="*/ 0 h 642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8621494" h="642257">
                <a:moveTo>
                  <a:pt x="0" y="424543"/>
                </a:moveTo>
                <a:cubicBezTo>
                  <a:pt x="18143" y="420914"/>
                  <a:pt x="36367" y="417671"/>
                  <a:pt x="54428" y="413657"/>
                </a:cubicBezTo>
                <a:cubicBezTo>
                  <a:pt x="69033" y="410411"/>
                  <a:pt x="83112" y="404519"/>
                  <a:pt x="97971" y="402771"/>
                </a:cubicBezTo>
                <a:cubicBezTo>
                  <a:pt x="144958" y="397243"/>
                  <a:pt x="192314" y="395514"/>
                  <a:pt x="239486" y="391886"/>
                </a:cubicBezTo>
                <a:cubicBezTo>
                  <a:pt x="265255" y="383296"/>
                  <a:pt x="300299" y="370114"/>
                  <a:pt x="326571" y="370114"/>
                </a:cubicBezTo>
                <a:cubicBezTo>
                  <a:pt x="352229" y="370114"/>
                  <a:pt x="377371" y="377371"/>
                  <a:pt x="402771" y="381000"/>
                </a:cubicBezTo>
                <a:cubicBezTo>
                  <a:pt x="413657" y="399143"/>
                  <a:pt x="425153" y="416934"/>
                  <a:pt x="435428" y="435429"/>
                </a:cubicBezTo>
                <a:cubicBezTo>
                  <a:pt x="443309" y="449614"/>
                  <a:pt x="448199" y="465469"/>
                  <a:pt x="457200" y="478971"/>
                </a:cubicBezTo>
                <a:cubicBezTo>
                  <a:pt x="462893" y="487510"/>
                  <a:pt x="483561" y="509923"/>
                  <a:pt x="478971" y="500743"/>
                </a:cubicBezTo>
                <a:cubicBezTo>
                  <a:pt x="467269" y="477340"/>
                  <a:pt x="435428" y="435429"/>
                  <a:pt x="435428" y="435429"/>
                </a:cubicBezTo>
                <a:cubicBezTo>
                  <a:pt x="417285" y="439057"/>
                  <a:pt x="398006" y="439026"/>
                  <a:pt x="381000" y="446314"/>
                </a:cubicBezTo>
                <a:cubicBezTo>
                  <a:pt x="371566" y="450357"/>
                  <a:pt x="357215" y="458022"/>
                  <a:pt x="359228" y="468086"/>
                </a:cubicBezTo>
                <a:cubicBezTo>
                  <a:pt x="361494" y="479415"/>
                  <a:pt x="430506" y="531759"/>
                  <a:pt x="435428" y="533400"/>
                </a:cubicBezTo>
                <a:cubicBezTo>
                  <a:pt x="499532" y="554768"/>
                  <a:pt x="620969" y="560654"/>
                  <a:pt x="685800" y="566057"/>
                </a:cubicBezTo>
                <a:cubicBezTo>
                  <a:pt x="732971" y="558800"/>
                  <a:pt x="784065" y="564469"/>
                  <a:pt x="827314" y="544286"/>
                </a:cubicBezTo>
                <a:cubicBezTo>
                  <a:pt x="845021" y="536023"/>
                  <a:pt x="843945" y="508709"/>
                  <a:pt x="849086" y="489857"/>
                </a:cubicBezTo>
                <a:cubicBezTo>
                  <a:pt x="854893" y="468563"/>
                  <a:pt x="855642" y="446186"/>
                  <a:pt x="859971" y="424543"/>
                </a:cubicBezTo>
                <a:cubicBezTo>
                  <a:pt x="862905" y="409872"/>
                  <a:pt x="867228" y="395514"/>
                  <a:pt x="870857" y="381000"/>
                </a:cubicBezTo>
                <a:cubicBezTo>
                  <a:pt x="867228" y="333829"/>
                  <a:pt x="885371" y="279400"/>
                  <a:pt x="859971" y="239486"/>
                </a:cubicBezTo>
                <a:cubicBezTo>
                  <a:pt x="847650" y="220125"/>
                  <a:pt x="811928" y="246145"/>
                  <a:pt x="794657" y="261257"/>
                </a:cubicBezTo>
                <a:cubicBezTo>
                  <a:pt x="779951" y="274125"/>
                  <a:pt x="780143" y="297543"/>
                  <a:pt x="772886" y="315686"/>
                </a:cubicBezTo>
                <a:cubicBezTo>
                  <a:pt x="776514" y="351972"/>
                  <a:pt x="769745" y="390881"/>
                  <a:pt x="783771" y="424543"/>
                </a:cubicBezTo>
                <a:cubicBezTo>
                  <a:pt x="790012" y="439522"/>
                  <a:pt x="811658" y="442044"/>
                  <a:pt x="827314" y="446314"/>
                </a:cubicBezTo>
                <a:cubicBezTo>
                  <a:pt x="852068" y="453065"/>
                  <a:pt x="878296" y="452472"/>
                  <a:pt x="903514" y="457200"/>
                </a:cubicBezTo>
                <a:cubicBezTo>
                  <a:pt x="936395" y="463365"/>
                  <a:pt x="968682" y="472410"/>
                  <a:pt x="1001486" y="478971"/>
                </a:cubicBezTo>
                <a:cubicBezTo>
                  <a:pt x="1170300" y="512734"/>
                  <a:pt x="1305963" y="495836"/>
                  <a:pt x="1502228" y="500743"/>
                </a:cubicBezTo>
                <a:cubicBezTo>
                  <a:pt x="1542142" y="504372"/>
                  <a:pt x="1582202" y="506658"/>
                  <a:pt x="1621971" y="511629"/>
                </a:cubicBezTo>
                <a:cubicBezTo>
                  <a:pt x="1640330" y="513924"/>
                  <a:pt x="1661344" y="511760"/>
                  <a:pt x="1676400" y="522514"/>
                </a:cubicBezTo>
                <a:cubicBezTo>
                  <a:pt x="1689605" y="531946"/>
                  <a:pt x="1690914" y="551543"/>
                  <a:pt x="1698171" y="566057"/>
                </a:cubicBezTo>
                <a:cubicBezTo>
                  <a:pt x="1701800" y="584200"/>
                  <a:pt x="1719320" y="605091"/>
                  <a:pt x="1709057" y="620486"/>
                </a:cubicBezTo>
                <a:cubicBezTo>
                  <a:pt x="1701800" y="631372"/>
                  <a:pt x="1684573" y="608930"/>
                  <a:pt x="1676400" y="598714"/>
                </a:cubicBezTo>
                <a:cubicBezTo>
                  <a:pt x="1669232" y="589754"/>
                  <a:pt x="1669143" y="576943"/>
                  <a:pt x="1665514" y="566057"/>
                </a:cubicBezTo>
                <a:cubicBezTo>
                  <a:pt x="1669143" y="526143"/>
                  <a:pt x="1637462" y="455811"/>
                  <a:pt x="1676400" y="446314"/>
                </a:cubicBezTo>
                <a:cubicBezTo>
                  <a:pt x="1761808" y="425483"/>
                  <a:pt x="2085625" y="455016"/>
                  <a:pt x="2242457" y="468086"/>
                </a:cubicBezTo>
                <a:cubicBezTo>
                  <a:pt x="2271486" y="464457"/>
                  <a:pt x="2301319" y="464897"/>
                  <a:pt x="2329543" y="457200"/>
                </a:cubicBezTo>
                <a:cubicBezTo>
                  <a:pt x="2348427" y="452050"/>
                  <a:pt x="2370453" y="427176"/>
                  <a:pt x="2383971" y="413657"/>
                </a:cubicBezTo>
                <a:cubicBezTo>
                  <a:pt x="2402114" y="417286"/>
                  <a:pt x="2420371" y="420383"/>
                  <a:pt x="2438400" y="424543"/>
                </a:cubicBezTo>
                <a:cubicBezTo>
                  <a:pt x="2467556" y="431271"/>
                  <a:pt x="2495630" y="444324"/>
                  <a:pt x="2525486" y="446314"/>
                </a:cubicBezTo>
                <a:cubicBezTo>
                  <a:pt x="2551087" y="448021"/>
                  <a:pt x="2576286" y="439057"/>
                  <a:pt x="2601686" y="435429"/>
                </a:cubicBezTo>
                <a:cubicBezTo>
                  <a:pt x="2608943" y="428172"/>
                  <a:pt x="2617046" y="421671"/>
                  <a:pt x="2623457" y="413657"/>
                </a:cubicBezTo>
                <a:cubicBezTo>
                  <a:pt x="2631630" y="403441"/>
                  <a:pt x="2635012" y="389173"/>
                  <a:pt x="2645228" y="381000"/>
                </a:cubicBezTo>
                <a:cubicBezTo>
                  <a:pt x="2654188" y="373832"/>
                  <a:pt x="2667000" y="373743"/>
                  <a:pt x="2677886" y="370114"/>
                </a:cubicBezTo>
                <a:cubicBezTo>
                  <a:pt x="2692400" y="373743"/>
                  <a:pt x="2707098" y="376701"/>
                  <a:pt x="2721428" y="381000"/>
                </a:cubicBezTo>
                <a:cubicBezTo>
                  <a:pt x="2743409" y="387594"/>
                  <a:pt x="2786743" y="402771"/>
                  <a:pt x="2786743" y="402771"/>
                </a:cubicBezTo>
                <a:cubicBezTo>
                  <a:pt x="2801257" y="417285"/>
                  <a:pt x="2821106" y="427955"/>
                  <a:pt x="2830286" y="446314"/>
                </a:cubicBezTo>
                <a:cubicBezTo>
                  <a:pt x="2857188" y="500120"/>
                  <a:pt x="2846925" y="474462"/>
                  <a:pt x="2862943" y="522514"/>
                </a:cubicBezTo>
                <a:cubicBezTo>
                  <a:pt x="2881086" y="489857"/>
                  <a:pt x="2889832" y="449787"/>
                  <a:pt x="2917371" y="424543"/>
                </a:cubicBezTo>
                <a:cubicBezTo>
                  <a:pt x="2936844" y="406693"/>
                  <a:pt x="2967784" y="408502"/>
                  <a:pt x="2993571" y="402771"/>
                </a:cubicBezTo>
                <a:cubicBezTo>
                  <a:pt x="3033174" y="393970"/>
                  <a:pt x="3073059" y="386032"/>
                  <a:pt x="3113314" y="381000"/>
                </a:cubicBezTo>
                <a:cubicBezTo>
                  <a:pt x="3189268" y="371506"/>
                  <a:pt x="3341914" y="359229"/>
                  <a:pt x="3341914" y="359229"/>
                </a:cubicBezTo>
                <a:cubicBezTo>
                  <a:pt x="3399971" y="362857"/>
                  <a:pt x="3458500" y="361887"/>
                  <a:pt x="3516086" y="370114"/>
                </a:cubicBezTo>
                <a:cubicBezTo>
                  <a:pt x="3574350" y="378437"/>
                  <a:pt x="3630534" y="444991"/>
                  <a:pt x="3679371" y="457200"/>
                </a:cubicBezTo>
                <a:cubicBezTo>
                  <a:pt x="3708400" y="464457"/>
                  <a:pt x="3738070" y="469509"/>
                  <a:pt x="3766457" y="478971"/>
                </a:cubicBezTo>
                <a:cubicBezTo>
                  <a:pt x="3773404" y="481287"/>
                  <a:pt x="3849575" y="517366"/>
                  <a:pt x="3875314" y="522514"/>
                </a:cubicBezTo>
                <a:cubicBezTo>
                  <a:pt x="3900474" y="527546"/>
                  <a:pt x="3926114" y="529771"/>
                  <a:pt x="3951514" y="533400"/>
                </a:cubicBezTo>
                <a:cubicBezTo>
                  <a:pt x="4031343" y="529771"/>
                  <a:pt x="4112641" y="538186"/>
                  <a:pt x="4191000" y="522514"/>
                </a:cubicBezTo>
                <a:cubicBezTo>
                  <a:pt x="4224567" y="515801"/>
                  <a:pt x="4247468" y="483395"/>
                  <a:pt x="4278086" y="468086"/>
                </a:cubicBezTo>
                <a:cubicBezTo>
                  <a:pt x="4299857" y="457200"/>
                  <a:pt x="4320308" y="443126"/>
                  <a:pt x="4343400" y="435429"/>
                </a:cubicBezTo>
                <a:cubicBezTo>
                  <a:pt x="4364339" y="428449"/>
                  <a:pt x="4387168" y="429331"/>
                  <a:pt x="4408714" y="424543"/>
                </a:cubicBezTo>
                <a:cubicBezTo>
                  <a:pt x="4419915" y="422054"/>
                  <a:pt x="4430485" y="417286"/>
                  <a:pt x="4441371" y="413657"/>
                </a:cubicBezTo>
                <a:cubicBezTo>
                  <a:pt x="4459514" y="420914"/>
                  <a:pt x="4477262" y="429250"/>
                  <a:pt x="4495800" y="435429"/>
                </a:cubicBezTo>
                <a:cubicBezTo>
                  <a:pt x="4509993" y="440160"/>
                  <a:pt x="4525335" y="441061"/>
                  <a:pt x="4539343" y="446314"/>
                </a:cubicBezTo>
                <a:cubicBezTo>
                  <a:pt x="4554537" y="452012"/>
                  <a:pt x="4567230" y="463816"/>
                  <a:pt x="4582886" y="468086"/>
                </a:cubicBezTo>
                <a:cubicBezTo>
                  <a:pt x="4607640" y="474837"/>
                  <a:pt x="4633686" y="475343"/>
                  <a:pt x="4659086" y="478971"/>
                </a:cubicBezTo>
                <a:cubicBezTo>
                  <a:pt x="4768949" y="473189"/>
                  <a:pt x="4829155" y="479997"/>
                  <a:pt x="4920343" y="457200"/>
                </a:cubicBezTo>
                <a:cubicBezTo>
                  <a:pt x="4931475" y="454417"/>
                  <a:pt x="4942114" y="449943"/>
                  <a:pt x="4953000" y="446314"/>
                </a:cubicBezTo>
                <a:cubicBezTo>
                  <a:pt x="5052006" y="456215"/>
                  <a:pt x="5046697" y="432477"/>
                  <a:pt x="5094514" y="489857"/>
                </a:cubicBezTo>
                <a:cubicBezTo>
                  <a:pt x="5102890" y="499908"/>
                  <a:pt x="5109029" y="511628"/>
                  <a:pt x="5116286" y="522514"/>
                </a:cubicBezTo>
                <a:cubicBezTo>
                  <a:pt x="5119914" y="537028"/>
                  <a:pt x="5127171" y="551096"/>
                  <a:pt x="5127171" y="566057"/>
                </a:cubicBezTo>
                <a:cubicBezTo>
                  <a:pt x="5127171" y="577531"/>
                  <a:pt x="5109921" y="542947"/>
                  <a:pt x="5116286" y="533400"/>
                </a:cubicBezTo>
                <a:cubicBezTo>
                  <a:pt x="5123120" y="523149"/>
                  <a:pt x="5198966" y="486617"/>
                  <a:pt x="5214257" y="478971"/>
                </a:cubicBezTo>
                <a:cubicBezTo>
                  <a:pt x="5268686" y="482600"/>
                  <a:pt x="5323293" y="484146"/>
                  <a:pt x="5377543" y="489857"/>
                </a:cubicBezTo>
                <a:cubicBezTo>
                  <a:pt x="5399737" y="492193"/>
                  <a:pt x="5473791" y="517664"/>
                  <a:pt x="5486400" y="522514"/>
                </a:cubicBezTo>
                <a:cubicBezTo>
                  <a:pt x="5559352" y="550572"/>
                  <a:pt x="5626340" y="601823"/>
                  <a:pt x="5704114" y="609600"/>
                </a:cubicBezTo>
                <a:lnTo>
                  <a:pt x="5921828" y="631371"/>
                </a:lnTo>
                <a:cubicBezTo>
                  <a:pt x="5939971" y="635000"/>
                  <a:pt x="5957755" y="642257"/>
                  <a:pt x="5976257" y="642257"/>
                </a:cubicBezTo>
                <a:cubicBezTo>
                  <a:pt x="6009115" y="642257"/>
                  <a:pt x="6042008" y="637815"/>
                  <a:pt x="6074228" y="631371"/>
                </a:cubicBezTo>
                <a:cubicBezTo>
                  <a:pt x="6096732" y="626870"/>
                  <a:pt x="6117562" y="616194"/>
                  <a:pt x="6139543" y="609600"/>
                </a:cubicBezTo>
                <a:cubicBezTo>
                  <a:pt x="6153873" y="605301"/>
                  <a:pt x="6168572" y="602343"/>
                  <a:pt x="6183086" y="598714"/>
                </a:cubicBezTo>
                <a:cubicBezTo>
                  <a:pt x="6193972" y="587828"/>
                  <a:pt x="6202377" y="573695"/>
                  <a:pt x="6215743" y="566057"/>
                </a:cubicBezTo>
                <a:cubicBezTo>
                  <a:pt x="6228733" y="558634"/>
                  <a:pt x="6245904" y="561862"/>
                  <a:pt x="6259286" y="555171"/>
                </a:cubicBezTo>
                <a:cubicBezTo>
                  <a:pt x="6275513" y="547057"/>
                  <a:pt x="6288314" y="533400"/>
                  <a:pt x="6302828" y="522514"/>
                </a:cubicBezTo>
                <a:cubicBezTo>
                  <a:pt x="6306457" y="511628"/>
                  <a:pt x="6306829" y="499037"/>
                  <a:pt x="6313714" y="489857"/>
                </a:cubicBezTo>
                <a:cubicBezTo>
                  <a:pt x="6329109" y="469331"/>
                  <a:pt x="6343802" y="443543"/>
                  <a:pt x="6368143" y="435429"/>
                </a:cubicBezTo>
                <a:cubicBezTo>
                  <a:pt x="6379029" y="431800"/>
                  <a:pt x="6389599" y="427032"/>
                  <a:pt x="6400800" y="424543"/>
                </a:cubicBezTo>
                <a:cubicBezTo>
                  <a:pt x="6461289" y="411101"/>
                  <a:pt x="6524681" y="408333"/>
                  <a:pt x="6585857" y="402771"/>
                </a:cubicBezTo>
                <a:cubicBezTo>
                  <a:pt x="6607628" y="406400"/>
                  <a:pt x="6631002" y="404693"/>
                  <a:pt x="6651171" y="413657"/>
                </a:cubicBezTo>
                <a:cubicBezTo>
                  <a:pt x="6677380" y="425305"/>
                  <a:pt x="6697310" y="473877"/>
                  <a:pt x="6716486" y="489857"/>
                </a:cubicBezTo>
                <a:cubicBezTo>
                  <a:pt x="6725301" y="497203"/>
                  <a:pt x="6738596" y="496223"/>
                  <a:pt x="6749143" y="500743"/>
                </a:cubicBezTo>
                <a:cubicBezTo>
                  <a:pt x="6764058" y="507135"/>
                  <a:pt x="6777492" y="516816"/>
                  <a:pt x="6792686" y="522514"/>
                </a:cubicBezTo>
                <a:cubicBezTo>
                  <a:pt x="6838846" y="539824"/>
                  <a:pt x="6918477" y="540877"/>
                  <a:pt x="6955971" y="544286"/>
                </a:cubicBezTo>
                <a:cubicBezTo>
                  <a:pt x="7227670" y="523386"/>
                  <a:pt x="7026666" y="569728"/>
                  <a:pt x="7130143" y="500743"/>
                </a:cubicBezTo>
                <a:cubicBezTo>
                  <a:pt x="7139690" y="494378"/>
                  <a:pt x="7151730" y="492876"/>
                  <a:pt x="7162800" y="489857"/>
                </a:cubicBezTo>
                <a:cubicBezTo>
                  <a:pt x="7191668" y="481984"/>
                  <a:pt x="7249886" y="468086"/>
                  <a:pt x="7249886" y="468086"/>
                </a:cubicBezTo>
                <a:cubicBezTo>
                  <a:pt x="7306454" y="472800"/>
                  <a:pt x="7395764" y="477667"/>
                  <a:pt x="7456714" y="489857"/>
                </a:cubicBezTo>
                <a:cubicBezTo>
                  <a:pt x="7467966" y="492107"/>
                  <a:pt x="7477997" y="499226"/>
                  <a:pt x="7489371" y="500743"/>
                </a:cubicBezTo>
                <a:cubicBezTo>
                  <a:pt x="7532682" y="506518"/>
                  <a:pt x="7576457" y="508000"/>
                  <a:pt x="7620000" y="511629"/>
                </a:cubicBezTo>
                <a:cubicBezTo>
                  <a:pt x="7630886" y="508000"/>
                  <a:pt x="7644543" y="508857"/>
                  <a:pt x="7652657" y="500743"/>
                </a:cubicBezTo>
                <a:cubicBezTo>
                  <a:pt x="7660771" y="492629"/>
                  <a:pt x="7658411" y="478349"/>
                  <a:pt x="7663543" y="468086"/>
                </a:cubicBezTo>
                <a:cubicBezTo>
                  <a:pt x="7669394" y="456384"/>
                  <a:pt x="7678823" y="446788"/>
                  <a:pt x="7685314" y="435429"/>
                </a:cubicBezTo>
                <a:cubicBezTo>
                  <a:pt x="7693365" y="421340"/>
                  <a:pt x="7695611" y="403361"/>
                  <a:pt x="7707086" y="391886"/>
                </a:cubicBezTo>
                <a:cubicBezTo>
                  <a:pt x="7744517" y="354455"/>
                  <a:pt x="7763991" y="351146"/>
                  <a:pt x="7805057" y="337457"/>
                </a:cubicBezTo>
                <a:cubicBezTo>
                  <a:pt x="7868672" y="348060"/>
                  <a:pt x="7878982" y="343198"/>
                  <a:pt x="7935686" y="381000"/>
                </a:cubicBezTo>
                <a:cubicBezTo>
                  <a:pt x="7971234" y="404699"/>
                  <a:pt x="7970818" y="427018"/>
                  <a:pt x="8001000" y="457200"/>
                </a:cubicBezTo>
                <a:cubicBezTo>
                  <a:pt x="8010251" y="466451"/>
                  <a:pt x="8021632" y="473817"/>
                  <a:pt x="8033657" y="478971"/>
                </a:cubicBezTo>
                <a:cubicBezTo>
                  <a:pt x="8047408" y="484864"/>
                  <a:pt x="8062529" y="486923"/>
                  <a:pt x="8077200" y="489857"/>
                </a:cubicBezTo>
                <a:cubicBezTo>
                  <a:pt x="8116981" y="497813"/>
                  <a:pt x="8157029" y="504372"/>
                  <a:pt x="8196943" y="511629"/>
                </a:cubicBezTo>
                <a:cubicBezTo>
                  <a:pt x="8201859" y="510810"/>
                  <a:pt x="8278602" y="501509"/>
                  <a:pt x="8294914" y="489857"/>
                </a:cubicBezTo>
                <a:cubicBezTo>
                  <a:pt x="8328511" y="465859"/>
                  <a:pt x="8339307" y="445039"/>
                  <a:pt x="8360228" y="413657"/>
                </a:cubicBezTo>
                <a:cubicBezTo>
                  <a:pt x="8363857" y="399143"/>
                  <a:pt x="8367004" y="384499"/>
                  <a:pt x="8371114" y="370114"/>
                </a:cubicBezTo>
                <a:cubicBezTo>
                  <a:pt x="8374266" y="359081"/>
                  <a:pt x="8380912" y="348880"/>
                  <a:pt x="8382000" y="337457"/>
                </a:cubicBezTo>
                <a:cubicBezTo>
                  <a:pt x="8388202" y="272337"/>
                  <a:pt x="8383635" y="206272"/>
                  <a:pt x="8392886" y="141514"/>
                </a:cubicBezTo>
                <a:cubicBezTo>
                  <a:pt x="8394736" y="128563"/>
                  <a:pt x="8403298" y="115348"/>
                  <a:pt x="8414657" y="108857"/>
                </a:cubicBezTo>
                <a:cubicBezTo>
                  <a:pt x="8430721" y="99677"/>
                  <a:pt x="8450943" y="101600"/>
                  <a:pt x="8469086" y="97971"/>
                </a:cubicBezTo>
                <a:cubicBezTo>
                  <a:pt x="8488722" y="78335"/>
                  <a:pt x="8502891" y="54429"/>
                  <a:pt x="8534400" y="54429"/>
                </a:cubicBezTo>
                <a:cubicBezTo>
                  <a:pt x="8545874" y="54429"/>
                  <a:pt x="8556171" y="61686"/>
                  <a:pt x="8567057" y="65314"/>
                </a:cubicBezTo>
                <a:cubicBezTo>
                  <a:pt x="8577943" y="76200"/>
                  <a:pt x="8584319" y="97971"/>
                  <a:pt x="8599714" y="97971"/>
                </a:cubicBezTo>
                <a:cubicBezTo>
                  <a:pt x="8611189" y="97971"/>
                  <a:pt x="8607817" y="76446"/>
                  <a:pt x="8610600" y="65314"/>
                </a:cubicBezTo>
                <a:cubicBezTo>
                  <a:pt x="8622198" y="18925"/>
                  <a:pt x="8621486" y="27114"/>
                  <a:pt x="862148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C:\Users\Sally\AppData\Local\Microsoft\Windows\INetCache\IE\DO672W4H\MC900432579[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0027" y="2041185"/>
            <a:ext cx="1828571" cy="1828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46337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3174</TotalTime>
  <Words>838</Words>
  <Application>Microsoft Office PowerPoint</Application>
  <PresentationFormat>On-screen Show (4:3)</PresentationFormat>
  <Paragraphs>69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Garamond</vt:lpstr>
      <vt:lpstr>MS Mincho</vt:lpstr>
      <vt:lpstr>Office Theme</vt:lpstr>
      <vt:lpstr>Welcome to the Online Session</vt:lpstr>
      <vt:lpstr>Getting to know you! </vt:lpstr>
      <vt:lpstr>Who are YOU? YOU MUST PUT THE MIC DOWN before  anyone else can talk. </vt:lpstr>
      <vt:lpstr>Blackboard Collaborate -the online sessions</vt:lpstr>
      <vt:lpstr>A little more Online Business</vt:lpstr>
      <vt:lpstr>Blackboard Tour</vt:lpstr>
      <vt:lpstr>Getting Started-Being Successful</vt:lpstr>
      <vt:lpstr>Grades, Syllabus, Schedule</vt:lpstr>
      <vt:lpstr>What does it mean to participate?  What was new to you? What would it feel like to be the patient? How will it be different when you actually provide care than it is in the book? Answer Questions – have your book handy! </vt:lpstr>
      <vt:lpstr>Chapter 1</vt:lpstr>
      <vt:lpstr>Chapter 3</vt:lpstr>
      <vt:lpstr>Chapter 2    Resident Rights</vt:lpstr>
      <vt:lpstr>NEXT online Session 2/2/16 First Assignments Due 1/20/16 WATCH your UA Emails  Sally Levengood slevengo@alaska.edu 605-642-2329 Cathy Winfree cmwinfree@alaska.edu 907-455-2876</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E Live Session</dc:title>
  <dc:creator>Owner</dc:creator>
  <cp:lastModifiedBy>Tammi E Burns</cp:lastModifiedBy>
  <cp:revision>25</cp:revision>
  <cp:lastPrinted>2014-08-25T15:14:20Z</cp:lastPrinted>
  <dcterms:created xsi:type="dcterms:W3CDTF">2013-08-04T00:05:52Z</dcterms:created>
  <dcterms:modified xsi:type="dcterms:W3CDTF">2016-08-30T23:18:58Z</dcterms:modified>
</cp:coreProperties>
</file>