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9385300" cy="7077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4B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36" autoAdjust="0"/>
  </p:normalViewPr>
  <p:slideViewPr>
    <p:cSldViewPr>
      <p:cViewPr varScale="1">
        <p:scale>
          <a:sx n="75" d="100"/>
          <a:sy n="75" d="100"/>
        </p:scale>
        <p:origin x="-29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0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7384" cy="354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15811" y="0"/>
            <a:ext cx="4067384" cy="3543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EFDB-735B-431B-922F-34B44AED1CFB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21546"/>
            <a:ext cx="4067384" cy="354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15811" y="6721546"/>
            <a:ext cx="4067384" cy="3543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8B537-8C3F-4B5D-A661-00407A1A25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554663"/>
            <a:ext cx="1020763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 userDrawn="1"/>
        </p:nvSpPr>
        <p:spPr>
          <a:xfrm>
            <a:off x="990600" y="6096000"/>
            <a:ext cx="2124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Oil and Gas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Technology Program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620000" cy="50593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921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75B64E2-CACA-4355-AD0D-2A7FB7B7DEA8}" type="datetimeFigureOut">
              <a:rPr lang="en-US" smtClean="0"/>
              <a:pPr/>
              <a:t>6/16/2009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9FDB391-A304-4331-BDDF-62985F42FA0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600200"/>
            <a:ext cx="762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5554663"/>
            <a:ext cx="1020763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 userDrawn="1"/>
        </p:nvSpPr>
        <p:spPr>
          <a:xfrm>
            <a:off x="990600" y="6096000"/>
            <a:ext cx="2124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Oil and Gas</a:t>
            </a:r>
          </a:p>
          <a:p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Technology Program</a:t>
            </a:r>
            <a:endParaRPr lang="en-US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PTRT </a:t>
            </a:r>
            <a:r>
              <a:rPr lang="en-US" dirty="0" smtClean="0"/>
              <a:t>2432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81400"/>
            <a:ext cx="7315200" cy="2362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Artificial Lift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Green Book Chapter </a:t>
            </a:r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Planning an Artificial Lift Program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C Staff\My Documents\My Scans\2009-06 (Jun)\scan0026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0419" t="11081" r="55009" b="70000"/>
          <a:stretch>
            <a:fillRect/>
          </a:stretch>
        </p:blipFill>
        <p:spPr bwMode="auto">
          <a:xfrm>
            <a:off x="228600" y="609600"/>
            <a:ext cx="4092565" cy="2895600"/>
          </a:xfrm>
          <a:prstGeom prst="rect">
            <a:avLst/>
          </a:prstGeom>
          <a:noFill/>
        </p:spPr>
      </p:pic>
      <p:pic>
        <p:nvPicPr>
          <p:cNvPr id="3" name="Picture 2" descr="C:\Documents and Settings\NC Staff\My Documents\My Scans\2009-06 (Jun)\scan0026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1212" t="64444" r="55746" b="15556"/>
          <a:stretch>
            <a:fillRect/>
          </a:stretch>
        </p:blipFill>
        <p:spPr bwMode="auto">
          <a:xfrm>
            <a:off x="4161367" y="2895600"/>
            <a:ext cx="4576233" cy="3581400"/>
          </a:xfrm>
          <a:prstGeom prst="rect">
            <a:avLst/>
          </a:prstGeom>
          <a:noFill/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6400800" y="4572000"/>
            <a:ext cx="1066800" cy="609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5676900" y="4152900"/>
            <a:ext cx="6096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permeability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two-phase flow</a:t>
            </a:r>
            <a:endParaRPr lang="en-US" dirty="0"/>
          </a:p>
        </p:txBody>
      </p:sp>
      <p:pic>
        <p:nvPicPr>
          <p:cNvPr id="4098" name="Picture 2" descr="C:\Documents and Settings\NC Staff\My Documents\My Scans\2009-06 (Jun)\scan0026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50000" t="38889" r="15522" b="41092"/>
          <a:stretch>
            <a:fillRect/>
          </a:stretch>
        </p:blipFill>
        <p:spPr bwMode="auto">
          <a:xfrm>
            <a:off x="1580147" y="1219200"/>
            <a:ext cx="5582653" cy="4191000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3429000" y="2743200"/>
            <a:ext cx="2286000" cy="18288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00600" y="1371600"/>
            <a:ext cx="1795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 = 0.2 as before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5867400"/>
            <a:ext cx="4368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Called IPR (Inflow Performance Relationship)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Outflow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achieve desired rate of production</a:t>
            </a:r>
          </a:p>
          <a:p>
            <a:pPr lvl="1"/>
            <a:r>
              <a:rPr lang="en-US" dirty="0" smtClean="0"/>
              <a:t>Flowing BHP (P</a:t>
            </a:r>
            <a:r>
              <a:rPr lang="en-US" baseline="-25000" dirty="0" smtClean="0"/>
              <a:t>wf</a:t>
            </a:r>
            <a:r>
              <a:rPr lang="en-US" dirty="0" smtClean="0"/>
              <a:t>) must be reduced to the level require by the inflow characteristics</a:t>
            </a:r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wf</a:t>
            </a:r>
            <a:r>
              <a:rPr lang="en-US" dirty="0" smtClean="0"/>
              <a:t> is limited by the outflow characteristics of the well</a:t>
            </a:r>
          </a:p>
          <a:p>
            <a:r>
              <a:rPr lang="en-US" dirty="0" smtClean="0"/>
              <a:t>Outflow refers to the flow system between the bottom of the well and the stock tanks</a:t>
            </a:r>
          </a:p>
          <a:p>
            <a:r>
              <a:rPr lang="en-US" dirty="0" smtClean="0"/>
              <a:t>In the simplest system (rarely true)</a:t>
            </a:r>
          </a:p>
          <a:p>
            <a:pPr lvl="1"/>
            <a:r>
              <a:rPr lang="en-US" dirty="0" smtClean="0"/>
              <a:t>Single phase liquid throughout</a:t>
            </a:r>
          </a:p>
          <a:p>
            <a:pPr lvl="1"/>
            <a:r>
              <a:rPr lang="en-US" dirty="0" smtClean="0"/>
              <a:t>Depends on</a:t>
            </a:r>
          </a:p>
          <a:p>
            <a:pPr lvl="2"/>
            <a:r>
              <a:rPr lang="en-US" dirty="0" smtClean="0"/>
              <a:t>hydrostatic pressure</a:t>
            </a:r>
          </a:p>
          <a:p>
            <a:pPr lvl="2"/>
            <a:r>
              <a:rPr lang="en-US" dirty="0" smtClean="0"/>
              <a:t>Friction losses</a:t>
            </a:r>
          </a:p>
          <a:p>
            <a:pPr lvl="2"/>
            <a:r>
              <a:rPr lang="en-US" dirty="0" smtClean="0"/>
              <a:t>Backpressure from separator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Simplest System</a:t>
            </a:r>
            <a:endParaRPr lang="en-US" dirty="0"/>
          </a:p>
        </p:txBody>
      </p:sp>
      <p:pic>
        <p:nvPicPr>
          <p:cNvPr id="5122" name="Picture 2" descr="C:\Documents and Settings\NC Staff\My Documents\My Scans\2009-06 (Jun)\scan0027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1212" t="28889" r="15522" b="12222"/>
          <a:stretch>
            <a:fillRect/>
          </a:stretch>
        </p:blipFill>
        <p:spPr bwMode="auto">
          <a:xfrm rot="10800000">
            <a:off x="2286000" y="762000"/>
            <a:ext cx="5333999" cy="5543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3581400" cy="1676400"/>
          </a:xfrm>
        </p:spPr>
        <p:txBody>
          <a:bodyPr/>
          <a:lstStyle/>
          <a:p>
            <a:r>
              <a:rPr lang="en-US" dirty="0" smtClean="0"/>
              <a:t>Typical flow up the well</a:t>
            </a:r>
            <a:endParaRPr lang="en-US" dirty="0"/>
          </a:p>
        </p:txBody>
      </p:sp>
      <p:pic>
        <p:nvPicPr>
          <p:cNvPr id="6146" name="Picture 2" descr="C:\Documents and Settings\NC Staff\My Documents\My Scans\2009-06 (Jun)\scan0023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51437" t="25556" r="14085" b="15555"/>
          <a:stretch>
            <a:fillRect/>
          </a:stretch>
        </p:blipFill>
        <p:spPr bwMode="auto">
          <a:xfrm>
            <a:off x="4876800" y="457200"/>
            <a:ext cx="2667000" cy="5889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flow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IPR and PI to match the characteristics of the outflow system</a:t>
            </a:r>
          </a:p>
          <a:p>
            <a:pPr lvl="1"/>
            <a:r>
              <a:rPr lang="en-US" dirty="0" smtClean="0"/>
              <a:t>Producing capacity increases with drawdown BUT</a:t>
            </a:r>
          </a:p>
          <a:p>
            <a:pPr lvl="1"/>
            <a:r>
              <a:rPr lang="en-US" dirty="0" smtClean="0"/>
              <a:t>Capacity of pumping unit decreases with depth</a:t>
            </a:r>
          </a:p>
          <a:p>
            <a:r>
              <a:rPr lang="en-US" dirty="0" smtClean="0"/>
              <a:t>The point where the two curves intersect is the optimum depth to set the pumping unit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Optimum Depth Estimate</a:t>
            </a:r>
            <a:endParaRPr lang="en-US" dirty="0"/>
          </a:p>
        </p:txBody>
      </p:sp>
      <p:pic>
        <p:nvPicPr>
          <p:cNvPr id="7170" name="Picture 2" descr="C:\Documents and Settings\NC Staff\My Documents\My Scans\2009-06 (Jun)\scan0028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6337" t="11796" r="7585" b="7786"/>
          <a:stretch>
            <a:fillRect/>
          </a:stretch>
        </p:blipFill>
        <p:spPr bwMode="auto">
          <a:xfrm rot="10740000">
            <a:off x="1295831" y="914122"/>
            <a:ext cx="7086600" cy="518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Explain principle of artificial lift</a:t>
            </a:r>
          </a:p>
          <a:p>
            <a:r>
              <a:rPr lang="en-US" dirty="0" smtClean="0"/>
              <a:t>List the factors to be considered in designing a program</a:t>
            </a:r>
          </a:p>
          <a:p>
            <a:r>
              <a:rPr lang="en-US" dirty="0" smtClean="0"/>
              <a:t>Explain the relationship between reservoir engineers and operating personnel in assessing and predicting reservoir performance</a:t>
            </a:r>
          </a:p>
          <a:p>
            <a:r>
              <a:rPr lang="en-US" dirty="0" smtClean="0"/>
              <a:t>Explain how inflow capability is evaluated (PI and IPR methods)</a:t>
            </a:r>
          </a:p>
          <a:p>
            <a:r>
              <a:rPr lang="en-US" dirty="0" smtClean="0"/>
              <a:t>Explain how outflow is related to getting the desired rate of production</a:t>
            </a:r>
          </a:p>
          <a:p>
            <a:r>
              <a:rPr lang="en-US" dirty="0" smtClean="0"/>
              <a:t>Realize the importance of minimizing downtime and lost production in obtaining economic gain from a well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Artificial Lift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Over time reservoir pressures decline</a:t>
            </a:r>
          </a:p>
          <a:p>
            <a:r>
              <a:rPr lang="en-US" dirty="0" smtClean="0"/>
              <a:t>Artificial lift is a means of furnishing the power necessary to bring oil or gas to the surface in the absence of sufficient reservoir pressure</a:t>
            </a:r>
          </a:p>
          <a:p>
            <a:r>
              <a:rPr lang="en-US" dirty="0" smtClean="0"/>
              <a:t>80% of wells in the US are on some type of artificial lift.  Of those:</a:t>
            </a:r>
          </a:p>
          <a:p>
            <a:pPr lvl="1"/>
            <a:r>
              <a:rPr lang="en-US" dirty="0" smtClean="0"/>
              <a:t>10% use gas lift</a:t>
            </a:r>
          </a:p>
          <a:p>
            <a:pPr lvl="1"/>
            <a:r>
              <a:rPr lang="en-US" dirty="0" smtClean="0"/>
              <a:t>85% use sucker rod pumping</a:t>
            </a:r>
          </a:p>
          <a:p>
            <a:pPr lvl="1"/>
            <a:r>
              <a:rPr lang="en-US" dirty="0" smtClean="0"/>
              <a:t>5% all other methods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914400"/>
            <a:ext cx="5410200" cy="5791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Reservoir characteristics</a:t>
            </a:r>
          </a:p>
          <a:p>
            <a:pPr lvl="1"/>
            <a:r>
              <a:rPr lang="en-US" dirty="0" smtClean="0"/>
              <a:t>Porosity</a:t>
            </a:r>
          </a:p>
          <a:p>
            <a:pPr lvl="1"/>
            <a:r>
              <a:rPr lang="en-US" dirty="0" smtClean="0"/>
              <a:t>Permeability</a:t>
            </a:r>
          </a:p>
          <a:p>
            <a:pPr lvl="1"/>
            <a:r>
              <a:rPr lang="en-US" dirty="0" smtClean="0"/>
              <a:t>Presence of sand</a:t>
            </a:r>
          </a:p>
          <a:p>
            <a:pPr lvl="1"/>
            <a:r>
              <a:rPr lang="en-US" dirty="0" smtClean="0"/>
              <a:t>Fluid saturation</a:t>
            </a:r>
          </a:p>
          <a:p>
            <a:pPr lvl="1"/>
            <a:r>
              <a:rPr lang="en-US" dirty="0" smtClean="0"/>
              <a:t>Formation pressure and temperature</a:t>
            </a:r>
          </a:p>
          <a:p>
            <a:r>
              <a:rPr lang="en-US" dirty="0" smtClean="0"/>
              <a:t>Reservoir drive</a:t>
            </a:r>
          </a:p>
          <a:p>
            <a:pPr lvl="1"/>
            <a:r>
              <a:rPr lang="en-US" dirty="0" smtClean="0"/>
              <a:t>Water drive</a:t>
            </a:r>
          </a:p>
          <a:p>
            <a:pPr lvl="1"/>
            <a:r>
              <a:rPr lang="en-US" dirty="0" smtClean="0"/>
              <a:t>Solution-gas drive</a:t>
            </a:r>
          </a:p>
          <a:p>
            <a:pPr lvl="1"/>
            <a:r>
              <a:rPr lang="en-US" dirty="0" smtClean="0"/>
              <a:t>Gas cap</a:t>
            </a:r>
          </a:p>
          <a:p>
            <a:pPr lvl="1"/>
            <a:r>
              <a:rPr lang="en-US" dirty="0" smtClean="0"/>
              <a:t>Combination</a:t>
            </a:r>
          </a:p>
          <a:p>
            <a:r>
              <a:rPr lang="en-US" dirty="0" smtClean="0"/>
              <a:t>Properties of the oil, water and gas</a:t>
            </a:r>
          </a:p>
          <a:p>
            <a:pPr lvl="1"/>
            <a:r>
              <a:rPr lang="en-US" dirty="0" smtClean="0"/>
              <a:t>Density</a:t>
            </a:r>
          </a:p>
          <a:p>
            <a:pPr lvl="1"/>
            <a:r>
              <a:rPr lang="en-US" dirty="0" smtClean="0"/>
              <a:t>Viscosity</a:t>
            </a:r>
          </a:p>
          <a:p>
            <a:pPr lvl="1"/>
            <a:r>
              <a:rPr lang="en-US" dirty="0" smtClean="0"/>
              <a:t>Paraffin content</a:t>
            </a:r>
          </a:p>
          <a:p>
            <a:pPr lvl="1"/>
            <a:r>
              <a:rPr lang="en-US" dirty="0" smtClean="0"/>
              <a:t>Shrinkage</a:t>
            </a:r>
          </a:p>
          <a:p>
            <a:pPr lvl="1"/>
            <a:r>
              <a:rPr lang="en-US" dirty="0" smtClean="0"/>
              <a:t>Scaling </a:t>
            </a:r>
            <a:r>
              <a:rPr lang="en-US" dirty="0" err="1" smtClean="0"/>
              <a:t>tendancies</a:t>
            </a:r>
            <a:endParaRPr lang="en-US" dirty="0" smtClean="0"/>
          </a:p>
          <a:p>
            <a:pPr lvl="1"/>
            <a:r>
              <a:rPr lang="en-US" dirty="0" smtClean="0"/>
              <a:t>corrosiveness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914400"/>
            <a:ext cx="5791200" cy="5486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Inflow and Outflow characteristics</a:t>
            </a:r>
          </a:p>
          <a:p>
            <a:pPr lvl="1"/>
            <a:r>
              <a:rPr lang="en-US" dirty="0" smtClean="0"/>
              <a:t>PI</a:t>
            </a:r>
          </a:p>
          <a:p>
            <a:pPr lvl="1"/>
            <a:r>
              <a:rPr lang="en-US" dirty="0" smtClean="0"/>
              <a:t>Gas-to-liquid ratio</a:t>
            </a:r>
          </a:p>
          <a:p>
            <a:pPr lvl="1"/>
            <a:r>
              <a:rPr lang="en-US" dirty="0" smtClean="0"/>
              <a:t>Water cut</a:t>
            </a:r>
          </a:p>
          <a:p>
            <a:pPr lvl="1"/>
            <a:r>
              <a:rPr lang="en-US" dirty="0" smtClean="0"/>
              <a:t>Physical dimensions – diameter and depth</a:t>
            </a:r>
          </a:p>
          <a:p>
            <a:r>
              <a:rPr lang="en-US" dirty="0" smtClean="0"/>
              <a:t>Well completion data</a:t>
            </a:r>
          </a:p>
          <a:p>
            <a:pPr lvl="1"/>
            <a:r>
              <a:rPr lang="en-US" dirty="0" smtClean="0"/>
              <a:t>Reservoir depth and thickness</a:t>
            </a:r>
          </a:p>
          <a:p>
            <a:pPr lvl="1"/>
            <a:r>
              <a:rPr lang="en-US" dirty="0" smtClean="0"/>
              <a:t>Type of completion</a:t>
            </a:r>
          </a:p>
          <a:p>
            <a:pPr lvl="1"/>
            <a:r>
              <a:rPr lang="en-US" dirty="0" smtClean="0"/>
              <a:t>Completion interval</a:t>
            </a:r>
          </a:p>
          <a:p>
            <a:pPr lvl="1"/>
            <a:r>
              <a:rPr lang="en-US" dirty="0" smtClean="0"/>
              <a:t>Casing and tubing size</a:t>
            </a:r>
          </a:p>
          <a:p>
            <a:pPr lvl="1"/>
            <a:r>
              <a:rPr lang="en-US" dirty="0" smtClean="0"/>
              <a:t>Hole deviation</a:t>
            </a:r>
          </a:p>
          <a:p>
            <a:r>
              <a:rPr lang="en-US" dirty="0" smtClean="0"/>
              <a:t>Available power</a:t>
            </a:r>
          </a:p>
          <a:p>
            <a:pPr lvl="1"/>
            <a:r>
              <a:rPr lang="en-US" dirty="0" smtClean="0"/>
              <a:t>High-pressure gas-lift gas</a:t>
            </a:r>
          </a:p>
          <a:p>
            <a:pPr lvl="1"/>
            <a:r>
              <a:rPr lang="en-US" dirty="0" smtClean="0"/>
              <a:t>Fuel gas</a:t>
            </a:r>
          </a:p>
          <a:p>
            <a:pPr lvl="1"/>
            <a:r>
              <a:rPr lang="en-US" dirty="0" smtClean="0"/>
              <a:t>electricity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Reservoir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Drive mechanism determines how the productivity and character of the fluids can be expected to change during the life of the well</a:t>
            </a:r>
          </a:p>
          <a:p>
            <a:r>
              <a:rPr lang="en-US" dirty="0" smtClean="0"/>
              <a:t>Expected recoverability of fluids</a:t>
            </a:r>
          </a:p>
          <a:p>
            <a:pPr lvl="1"/>
            <a:r>
              <a:rPr lang="en-US" dirty="0" smtClean="0"/>
              <a:t>Solution-gas drive = 5 – 30%</a:t>
            </a:r>
          </a:p>
          <a:p>
            <a:pPr lvl="1"/>
            <a:r>
              <a:rPr lang="en-US" dirty="0" smtClean="0"/>
              <a:t>Gas-cap drive = 20 – 40 %</a:t>
            </a:r>
          </a:p>
          <a:p>
            <a:pPr lvl="1"/>
            <a:r>
              <a:rPr lang="en-US" dirty="0" smtClean="0"/>
              <a:t>Water drive = 35 – 80%</a:t>
            </a:r>
          </a:p>
          <a:p>
            <a:r>
              <a:rPr lang="en-US" dirty="0" smtClean="0"/>
              <a:t>Engineers provide predictions to the operating personnel based on available data AND update periodically based upon production data and periodic well tests</a:t>
            </a:r>
          </a:p>
          <a:p>
            <a:r>
              <a:rPr lang="en-US" dirty="0" smtClean="0"/>
              <a:t>Both need to work together for maximum recovery</a:t>
            </a:r>
          </a:p>
          <a:p>
            <a:pPr lvl="1"/>
            <a:r>
              <a:rPr lang="en-US" dirty="0" smtClean="0"/>
              <a:t>Operator can’t make “blind” changes</a:t>
            </a:r>
          </a:p>
          <a:p>
            <a:pPr lvl="1"/>
            <a:r>
              <a:rPr lang="en-US" dirty="0" smtClean="0"/>
              <a:t>Engineer can’t predict without field data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Reservoir Drive Mechanisms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3429000"/>
            <a:ext cx="167289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Solution-gas drive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3429000"/>
            <a:ext cx="12950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Gas cap drive</a:t>
            </a:r>
            <a:endParaRPr lang="en-US" sz="16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76200" y="1752600"/>
            <a:ext cx="8915400" cy="2895600"/>
            <a:chOff x="152400" y="1524000"/>
            <a:chExt cx="8915400" cy="2895600"/>
          </a:xfrm>
        </p:grpSpPr>
        <p:grpSp>
          <p:nvGrpSpPr>
            <p:cNvPr id="16" name="Group 15"/>
            <p:cNvGrpSpPr/>
            <p:nvPr/>
          </p:nvGrpSpPr>
          <p:grpSpPr>
            <a:xfrm>
              <a:off x="3124200" y="1524000"/>
              <a:ext cx="5943600" cy="2819400"/>
              <a:chOff x="2590800" y="990600"/>
              <a:chExt cx="5943600" cy="2819400"/>
            </a:xfrm>
          </p:grpSpPr>
          <p:pic>
            <p:nvPicPr>
              <p:cNvPr id="1026" name="Picture 2" descr="C:\Documents and Settings\NC Staff\My Documents\My Scans\2009-06 (Jun)\scan0024.jpg"/>
              <p:cNvPicPr>
                <a:picLocks noChangeAspect="1" noChangeArrowheads="1"/>
              </p:cNvPicPr>
              <p:nvPr/>
            </p:nvPicPr>
            <p:blipFill>
              <a:blip r:embed="rId2">
                <a:lum bright="-10000" contrast="20000"/>
              </a:blip>
              <a:srcRect l="11212" t="11111" r="15522" b="62008"/>
              <a:stretch>
                <a:fillRect/>
              </a:stretch>
            </p:blipFill>
            <p:spPr bwMode="auto">
              <a:xfrm>
                <a:off x="2590800" y="990600"/>
                <a:ext cx="5943600" cy="2819400"/>
              </a:xfrm>
              <a:prstGeom prst="rect">
                <a:avLst/>
              </a:prstGeom>
              <a:noFill/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3200400" y="3429000"/>
                <a:ext cx="1672894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Solution-gas drive</a:t>
                </a:r>
                <a:endParaRPr lang="en-US" sz="16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477000" y="3429000"/>
                <a:ext cx="1295035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Gas cap drive</a:t>
                </a:r>
                <a:endParaRPr lang="en-US" sz="1600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52400" y="1795046"/>
              <a:ext cx="2819400" cy="2548354"/>
              <a:chOff x="4267200" y="3962400"/>
              <a:chExt cx="2819400" cy="2548354"/>
            </a:xfrm>
          </p:grpSpPr>
          <p:pic>
            <p:nvPicPr>
              <p:cNvPr id="11" name="Picture 2" descr="C:\Documents and Settings\NC Staff\My Documents\My Scans\2009-06 (Jun)\scan0024.jpg"/>
              <p:cNvPicPr>
                <a:picLocks noChangeAspect="1" noChangeArrowheads="1"/>
              </p:cNvPicPr>
              <p:nvPr/>
            </p:nvPicPr>
            <p:blipFill>
              <a:blip r:embed="rId2">
                <a:lum bright="-10000" contrast="20000"/>
              </a:blip>
              <a:srcRect l="29998" t="37992" r="35248" b="38034"/>
              <a:stretch>
                <a:fillRect/>
              </a:stretch>
            </p:blipFill>
            <p:spPr bwMode="auto">
              <a:xfrm>
                <a:off x="4267200" y="3962400"/>
                <a:ext cx="2819400" cy="2514600"/>
              </a:xfrm>
              <a:prstGeom prst="rect">
                <a:avLst/>
              </a:prstGeom>
              <a:noFill/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5105400" y="6172200"/>
                <a:ext cx="1163717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Water drive</a:t>
                </a:r>
                <a:endParaRPr lang="en-US" sz="1600" dirty="0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2743200" y="4191000"/>
              <a:ext cx="3048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Well Inflow Characteristics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most important</a:t>
            </a:r>
          </a:p>
          <a:p>
            <a:pPr lvl="1"/>
            <a:r>
              <a:rPr lang="en-US" dirty="0" smtClean="0"/>
              <a:t>Nothing can be produced is nothing can flow into the wellbore</a:t>
            </a:r>
          </a:p>
          <a:p>
            <a:pPr lvl="1"/>
            <a:r>
              <a:rPr lang="en-US" dirty="0" smtClean="0"/>
              <a:t>Reservoir and fluid characteristics are key</a:t>
            </a:r>
          </a:p>
          <a:p>
            <a:r>
              <a:rPr lang="en-US" dirty="0" smtClean="0"/>
              <a:t>Assuming no complications or restrictions then single-phase flow (liquid only)</a:t>
            </a:r>
          </a:p>
          <a:p>
            <a:pPr lvl="1"/>
            <a:r>
              <a:rPr lang="en-US" dirty="0" smtClean="0"/>
              <a:t>Proportional to difference between shut in pressure (P) and the well bore pressure (P</a:t>
            </a:r>
            <a:r>
              <a:rPr lang="en-US" baseline="-25000" dirty="0" smtClean="0"/>
              <a:t>wf</a:t>
            </a:r>
            <a:r>
              <a:rPr lang="en-US" dirty="0" smtClean="0"/>
              <a:t>) (drawdown)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3352800" y="4724400"/>
            <a:ext cx="1524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NC Staff\My Documents\My Scans\2009-06 (Jun)\scan0025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1212" t="66667" r="55746" b="11111"/>
          <a:stretch>
            <a:fillRect/>
          </a:stretch>
        </p:blipFill>
        <p:spPr bwMode="auto">
          <a:xfrm rot="10800000">
            <a:off x="4038600" y="2133600"/>
            <a:ext cx="4819647" cy="4191000"/>
          </a:xfrm>
          <a:prstGeom prst="rect">
            <a:avLst/>
          </a:prstGeom>
          <a:noFill/>
        </p:spPr>
      </p:pic>
      <p:pic>
        <p:nvPicPr>
          <p:cNvPr id="5" name="Picture 2" descr="C:\Documents and Settings\NC Staff\My Documents\My Scans\2009-06 (Jun)\scan0025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9776" t="47778" r="53900" b="42698"/>
          <a:stretch>
            <a:fillRect/>
          </a:stretch>
        </p:blipFill>
        <p:spPr bwMode="auto">
          <a:xfrm rot="10800000">
            <a:off x="457200" y="381000"/>
            <a:ext cx="4495800" cy="1524000"/>
          </a:xfrm>
          <a:prstGeom prst="rect">
            <a:avLst/>
          </a:prstGeom>
          <a:noFill/>
        </p:spPr>
      </p:pic>
      <p:pic>
        <p:nvPicPr>
          <p:cNvPr id="2051" name="Picture 3" descr="C:\Documents and Settings\NC Staff\My Documents\My Scans\2009-06 (Jun)\scan0025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l="15521" t="21111" r="60057" b="66667"/>
          <a:stretch>
            <a:fillRect/>
          </a:stretch>
        </p:blipFill>
        <p:spPr bwMode="auto">
          <a:xfrm rot="10800000">
            <a:off x="457200" y="3124200"/>
            <a:ext cx="3429000" cy="22187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3400" y="2209800"/>
            <a:ext cx="35073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well producing 200 bbl/day and</a:t>
            </a:r>
          </a:p>
          <a:p>
            <a:r>
              <a:rPr lang="en-US" dirty="0" smtClean="0"/>
              <a:t>BHP = 4000 </a:t>
            </a:r>
            <a:r>
              <a:rPr lang="en-US" dirty="0" err="1" smtClean="0"/>
              <a:t>psia</a:t>
            </a:r>
            <a:endParaRPr lang="en-US" dirty="0" smtClean="0"/>
          </a:p>
          <a:p>
            <a:r>
              <a:rPr lang="en-US" dirty="0" smtClean="0"/>
              <a:t>P</a:t>
            </a:r>
            <a:r>
              <a:rPr lang="en-US" baseline="-25000" dirty="0" smtClean="0"/>
              <a:t>wf</a:t>
            </a:r>
            <a:r>
              <a:rPr lang="en-US" dirty="0" smtClean="0"/>
              <a:t> = 3000 </a:t>
            </a:r>
            <a:r>
              <a:rPr lang="en-US" dirty="0" err="1" smtClean="0"/>
              <a:t>psia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5638800"/>
            <a:ext cx="3392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PI good for the life of the well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4083</TotalTime>
  <Words>567</Words>
  <Application>Microsoft Office PowerPoint</Application>
  <PresentationFormat>On-screen Show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PTRT 2432</vt:lpstr>
      <vt:lpstr>Objectives</vt:lpstr>
      <vt:lpstr>Principle of Artificial Lift</vt:lpstr>
      <vt:lpstr>Design Considerations</vt:lpstr>
      <vt:lpstr>Design Considerations</vt:lpstr>
      <vt:lpstr>Reservoir Performance</vt:lpstr>
      <vt:lpstr>Reservoir Drive Mechanisms</vt:lpstr>
      <vt:lpstr>Well Inflow Characteristics</vt:lpstr>
      <vt:lpstr>Slide 9</vt:lpstr>
      <vt:lpstr>Effect of permeability</vt:lpstr>
      <vt:lpstr>Effect of two-phase flow</vt:lpstr>
      <vt:lpstr>Well Outflow Characteristics</vt:lpstr>
      <vt:lpstr>Simplest System</vt:lpstr>
      <vt:lpstr>Typical flow up the well</vt:lpstr>
      <vt:lpstr>Typical flow</vt:lpstr>
      <vt:lpstr>Optimum Depth Estimate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PTRT 1321</dc:title>
  <dc:creator> </dc:creator>
  <cp:lastModifiedBy> </cp:lastModifiedBy>
  <cp:revision>379</cp:revision>
  <dcterms:created xsi:type="dcterms:W3CDTF">2008-05-05T14:39:33Z</dcterms:created>
  <dcterms:modified xsi:type="dcterms:W3CDTF">2009-06-16T19:33:30Z</dcterms:modified>
</cp:coreProperties>
</file>