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61" r:id="rId3"/>
    <p:sldId id="262" r:id="rId4"/>
    <p:sldId id="263" r:id="rId5"/>
    <p:sldId id="293" r:id="rId6"/>
    <p:sldId id="291" r:id="rId7"/>
    <p:sldId id="257" r:id="rId8"/>
    <p:sldId id="264" r:id="rId9"/>
    <p:sldId id="265" r:id="rId10"/>
    <p:sldId id="268" r:id="rId11"/>
    <p:sldId id="292" r:id="rId12"/>
    <p:sldId id="294" r:id="rId13"/>
    <p:sldId id="295" r:id="rId14"/>
    <p:sldId id="266" r:id="rId15"/>
    <p:sldId id="267" r:id="rId16"/>
    <p:sldId id="269" r:id="rId17"/>
    <p:sldId id="270" r:id="rId18"/>
    <p:sldId id="271" r:id="rId19"/>
    <p:sldId id="274" r:id="rId20"/>
    <p:sldId id="272" r:id="rId21"/>
    <p:sldId id="273" r:id="rId22"/>
    <p:sldId id="275" r:id="rId23"/>
    <p:sldId id="276" r:id="rId24"/>
    <p:sldId id="277" r:id="rId25"/>
    <p:sldId id="278" r:id="rId26"/>
    <p:sldId id="282" r:id="rId27"/>
    <p:sldId id="283" r:id="rId28"/>
    <p:sldId id="284" r:id="rId29"/>
    <p:sldId id="285" r:id="rId30"/>
    <p:sldId id="286" r:id="rId31"/>
    <p:sldId id="287" r:id="rId32"/>
    <p:sldId id="288" r:id="rId33"/>
    <p:sldId id="296"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049" autoAdjust="0"/>
  </p:normalViewPr>
  <p:slideViewPr>
    <p:cSldViewPr>
      <p:cViewPr varScale="1">
        <p:scale>
          <a:sx n="70" d="100"/>
          <a:sy n="70" d="100"/>
        </p:scale>
        <p:origin x="1164"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6BC668-3DF3-4326-9234-8287683AFD4A}" type="datetimeFigureOut">
              <a:rPr lang="en-US" smtClean="0"/>
              <a:t>10/20/2015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6B97F3-B9E2-4F33-9F2D-3E647858C8EA}" type="slidenum">
              <a:rPr lang="en-US" smtClean="0"/>
              <a:t>‹#›</a:t>
            </a:fld>
            <a:endParaRPr lang="en-US"/>
          </a:p>
        </p:txBody>
      </p:sp>
    </p:spTree>
    <p:extLst>
      <p:ext uri="{BB962C8B-B14F-4D97-AF65-F5344CB8AC3E}">
        <p14:creationId xmlns:p14="http://schemas.microsoft.com/office/powerpoint/2010/main" val="3472619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Caution</a:t>
            </a:r>
            <a:r>
              <a:rPr lang="en-US" baseline="0" dirty="0" smtClean="0"/>
              <a:t> that the topics and </a:t>
            </a:r>
            <a:r>
              <a:rPr lang="en-US" baseline="0" dirty="0" err="1" smtClean="0"/>
              <a:t>verbage</a:t>
            </a:r>
            <a:r>
              <a:rPr lang="en-US" baseline="0" dirty="0" smtClean="0"/>
              <a:t> may embarrass </a:t>
            </a:r>
            <a:r>
              <a:rPr lang="en-US" baseline="0" dirty="0" err="1" smtClean="0"/>
              <a:t>stds</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1</a:t>
            </a:fld>
            <a:endParaRPr lang="en-US"/>
          </a:p>
        </p:txBody>
      </p:sp>
    </p:spTree>
    <p:extLst>
      <p:ext uri="{BB962C8B-B14F-4D97-AF65-F5344CB8AC3E}">
        <p14:creationId xmlns:p14="http://schemas.microsoft.com/office/powerpoint/2010/main" val="190053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Jaundice (yellow skin and/or white of the eyes)</a:t>
            </a:r>
          </a:p>
          <a:p>
            <a:r>
              <a:rPr lang="en-US" dirty="0" smtClean="0"/>
              <a:t>􀂃 Redness or rashes</a:t>
            </a:r>
          </a:p>
          <a:p>
            <a:r>
              <a:rPr lang="en-US" dirty="0" smtClean="0"/>
              <a:t>􀂃 Redness or drainage around the cord stump or circumcision</a:t>
            </a:r>
          </a:p>
          <a:p>
            <a:r>
              <a:rPr lang="en-US" dirty="0" smtClean="0"/>
              <a:t>􀂃 Elevated temperature</a:t>
            </a:r>
          </a:p>
          <a:p>
            <a:r>
              <a:rPr lang="en-US" dirty="0" smtClean="0"/>
              <a:t>􀂃 Limp body and/or slow to respond</a:t>
            </a:r>
          </a:p>
          <a:p>
            <a:r>
              <a:rPr lang="en-US" dirty="0" smtClean="0"/>
              <a:t>􀂃 Jitteriness</a:t>
            </a:r>
          </a:p>
          <a:p>
            <a:r>
              <a:rPr lang="en-US" dirty="0" smtClean="0"/>
              <a:t>􀂃 Lack of movement of any extremity</a:t>
            </a:r>
          </a:p>
          <a:p>
            <a:r>
              <a:rPr lang="en-US" dirty="0" smtClean="0"/>
              <a:t>􀂃 Poor feeding or vomiting</a:t>
            </a:r>
          </a:p>
          <a:p>
            <a:r>
              <a:rPr lang="en-US" dirty="0" smtClean="0"/>
              <a:t>􀂃 No BM or urine for 24 hours</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14</a:t>
            </a:fld>
            <a:endParaRPr lang="en-US"/>
          </a:p>
        </p:txBody>
      </p:sp>
    </p:spTree>
    <p:extLst>
      <p:ext uri="{BB962C8B-B14F-4D97-AF65-F5344CB8AC3E}">
        <p14:creationId xmlns:p14="http://schemas.microsoft.com/office/powerpoint/2010/main" val="3752852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Surgical procedure to reshape the breast</a:t>
            </a:r>
          </a:p>
          <a:p>
            <a:r>
              <a:rPr lang="en-US" b="1" dirty="0" smtClean="0"/>
              <a:t>• Augmentation</a:t>
            </a:r>
          </a:p>
          <a:p>
            <a:r>
              <a:rPr lang="en-US" dirty="0" smtClean="0"/>
              <a:t>􀂃 Enlarge breast size by placing an implant</a:t>
            </a:r>
          </a:p>
          <a:p>
            <a:r>
              <a:rPr lang="en-US" dirty="0" smtClean="0"/>
              <a:t>􀂃 Usually done because patient is self-conscious about small breasts</a:t>
            </a:r>
          </a:p>
          <a:p>
            <a:r>
              <a:rPr lang="en-US" dirty="0" smtClean="0"/>
              <a:t>􀂃 Incision can be under breast, in axilla or edge of areola and a pocket is made and various	</a:t>
            </a:r>
            <a:r>
              <a:rPr lang="en-US" baseline="0" dirty="0" smtClean="0"/>
              <a:t> </a:t>
            </a:r>
            <a:r>
              <a:rPr lang="en-US" dirty="0" smtClean="0"/>
              <a:t>materials inserted to enlarge breast</a:t>
            </a:r>
          </a:p>
          <a:p>
            <a:r>
              <a:rPr lang="en-US" dirty="0" smtClean="0"/>
              <a:t>􀂃 Often done as an outpatient</a:t>
            </a:r>
          </a:p>
          <a:p>
            <a:r>
              <a:rPr lang="en-US" b="1" dirty="0" smtClean="0"/>
              <a:t>• Reduction</a:t>
            </a:r>
          </a:p>
          <a:p>
            <a:r>
              <a:rPr lang="en-US" dirty="0" smtClean="0"/>
              <a:t>􀂃 Relieve physical discomfort related to large breast size</a:t>
            </a:r>
          </a:p>
          <a:p>
            <a:r>
              <a:rPr lang="en-US" dirty="0" smtClean="0"/>
              <a:t>􀂃 Usually bilateral to reduce symptoms of tenderness, pain (especially shoulder pain) and</a:t>
            </a:r>
            <a:r>
              <a:rPr lang="en-US" baseline="0" dirty="0" smtClean="0"/>
              <a:t> </a:t>
            </a:r>
            <a:r>
              <a:rPr lang="en-US" dirty="0" smtClean="0"/>
              <a:t>fatigue</a:t>
            </a:r>
          </a:p>
          <a:p>
            <a:r>
              <a:rPr lang="en-US" dirty="0" smtClean="0"/>
              <a:t>􀂃 Several procedures available</a:t>
            </a:r>
          </a:p>
          <a:p>
            <a:r>
              <a:rPr lang="en-US" dirty="0" smtClean="0"/>
              <a:t>􀂃 Nipple may be transplanted to new area</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16</a:t>
            </a:fld>
            <a:endParaRPr lang="en-US"/>
          </a:p>
        </p:txBody>
      </p:sp>
    </p:spTree>
    <p:extLst>
      <p:ext uri="{BB962C8B-B14F-4D97-AF65-F5344CB8AC3E}">
        <p14:creationId xmlns:p14="http://schemas.microsoft.com/office/powerpoint/2010/main" val="17064919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Fever</a:t>
            </a:r>
          </a:p>
          <a:p>
            <a:r>
              <a:rPr lang="en-US" dirty="0" smtClean="0"/>
              <a:t>􀂃 Odor</a:t>
            </a:r>
          </a:p>
          <a:p>
            <a:r>
              <a:rPr lang="en-US" dirty="0" smtClean="0"/>
              <a:t>􀂃 Increased drainage</a:t>
            </a:r>
          </a:p>
          <a:p>
            <a:r>
              <a:rPr lang="en-US" dirty="0" smtClean="0"/>
              <a:t>􀂃 Increased pain</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17</a:t>
            </a:fld>
            <a:endParaRPr lang="en-US"/>
          </a:p>
        </p:txBody>
      </p:sp>
    </p:spTree>
    <p:extLst>
      <p:ext uri="{BB962C8B-B14F-4D97-AF65-F5344CB8AC3E}">
        <p14:creationId xmlns:p14="http://schemas.microsoft.com/office/powerpoint/2010/main" val="24467246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General postoperative care</a:t>
            </a:r>
          </a:p>
          <a:p>
            <a:r>
              <a:rPr lang="en-US" dirty="0" smtClean="0"/>
              <a:t>􀂃 Emotional support</a:t>
            </a:r>
          </a:p>
          <a:p>
            <a:r>
              <a:rPr lang="en-US" dirty="0" smtClean="0"/>
              <a:t>􀂃 Avoid pressure on suture lines by positioning patient on the non-operative side</a:t>
            </a:r>
          </a:p>
          <a:p>
            <a:r>
              <a:rPr lang="en-US" dirty="0" smtClean="0"/>
              <a:t>􀂃 Encourage patient to ambulate</a:t>
            </a:r>
          </a:p>
          <a:p>
            <a:r>
              <a:rPr lang="en-US" dirty="0" smtClean="0"/>
              <a:t>􀂃 Report abnormal s/s to nurse</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18</a:t>
            </a:fld>
            <a:endParaRPr lang="en-US"/>
          </a:p>
        </p:txBody>
      </p:sp>
    </p:spTree>
    <p:extLst>
      <p:ext uri="{BB962C8B-B14F-4D97-AF65-F5344CB8AC3E}">
        <p14:creationId xmlns:p14="http://schemas.microsoft.com/office/powerpoint/2010/main" val="2892550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Lumpectomy</a:t>
            </a:r>
          </a:p>
          <a:p>
            <a:r>
              <a:rPr lang="en-US" dirty="0" smtClean="0"/>
              <a:t>• Removal of tumor conserving much of breast tissue.</a:t>
            </a:r>
          </a:p>
          <a:p>
            <a:r>
              <a:rPr lang="en-US" dirty="0" smtClean="0"/>
              <a:t>• May or may not include the removal of lymph nodes</a:t>
            </a:r>
          </a:p>
          <a:p>
            <a:r>
              <a:rPr lang="en-US" dirty="0" smtClean="0"/>
              <a:t>• Goal is to remove the cancer while conserving the breast</a:t>
            </a:r>
          </a:p>
        </p:txBody>
      </p:sp>
      <p:sp>
        <p:nvSpPr>
          <p:cNvPr id="4" name="Slide Number Placeholder 3"/>
          <p:cNvSpPr>
            <a:spLocks noGrp="1"/>
          </p:cNvSpPr>
          <p:nvPr>
            <p:ph type="sldNum" sz="quarter" idx="10"/>
          </p:nvPr>
        </p:nvSpPr>
        <p:spPr/>
        <p:txBody>
          <a:bodyPr/>
          <a:lstStyle/>
          <a:p>
            <a:fld id="{F76B97F3-B9E2-4F33-9F2D-3E647858C8EA}" type="slidenum">
              <a:rPr lang="en-US" smtClean="0"/>
              <a:t>19</a:t>
            </a:fld>
            <a:endParaRPr lang="en-US"/>
          </a:p>
        </p:txBody>
      </p:sp>
    </p:spTree>
    <p:extLst>
      <p:ext uri="{BB962C8B-B14F-4D97-AF65-F5344CB8AC3E}">
        <p14:creationId xmlns:p14="http://schemas.microsoft.com/office/powerpoint/2010/main" val="1408370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Removal or partial removal of a breast</a:t>
            </a:r>
          </a:p>
          <a:p>
            <a:r>
              <a:rPr lang="en-US" dirty="0" smtClean="0"/>
              <a:t>• May be female or male</a:t>
            </a:r>
          </a:p>
          <a:p>
            <a:r>
              <a:rPr lang="en-US" b="1" dirty="0" smtClean="0"/>
              <a:t>• Types:</a:t>
            </a:r>
          </a:p>
          <a:p>
            <a:pPr lvl="1"/>
            <a:r>
              <a:rPr lang="en-US" b="1" dirty="0" smtClean="0"/>
              <a:t>Simple Mastectomy</a:t>
            </a:r>
          </a:p>
          <a:p>
            <a:pPr lvl="1"/>
            <a:r>
              <a:rPr lang="en-US" dirty="0" smtClean="0"/>
              <a:t>􀂃 Removal of breast tissue plus the nipple</a:t>
            </a:r>
          </a:p>
          <a:p>
            <a:pPr lvl="1"/>
            <a:r>
              <a:rPr lang="en-US" b="1" dirty="0" smtClean="0"/>
              <a:t>Modified Radical Mastectomy</a:t>
            </a:r>
          </a:p>
          <a:p>
            <a:pPr lvl="1"/>
            <a:r>
              <a:rPr lang="en-US" dirty="0" smtClean="0"/>
              <a:t>􀂃 Removal of entire breast and multiple lymph nodes</a:t>
            </a:r>
          </a:p>
          <a:p>
            <a:pPr lvl="1"/>
            <a:r>
              <a:rPr lang="en-US" b="1" dirty="0" smtClean="0"/>
              <a:t>Radical Mastectomy</a:t>
            </a:r>
          </a:p>
          <a:p>
            <a:pPr lvl="1"/>
            <a:r>
              <a:rPr lang="en-US" dirty="0" smtClean="0"/>
              <a:t>􀂃 Removal of the entire breast, chest wall muscle,</a:t>
            </a:r>
            <a:r>
              <a:rPr lang="en-US" baseline="0" dirty="0" smtClean="0"/>
              <a:t> </a:t>
            </a:r>
            <a:r>
              <a:rPr lang="en-US" dirty="0" smtClean="0"/>
              <a:t>lymph nodes and some additional tissue</a:t>
            </a:r>
          </a:p>
          <a:p>
            <a:pPr lvl="1"/>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20</a:t>
            </a:fld>
            <a:endParaRPr lang="en-US"/>
          </a:p>
        </p:txBody>
      </p:sp>
    </p:spTree>
    <p:extLst>
      <p:ext uri="{BB962C8B-B14F-4D97-AF65-F5344CB8AC3E}">
        <p14:creationId xmlns:p14="http://schemas.microsoft.com/office/powerpoint/2010/main" val="18036173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Dressing intact, observe for drainage</a:t>
            </a:r>
          </a:p>
          <a:p>
            <a:r>
              <a:rPr lang="en-US" dirty="0" smtClean="0"/>
              <a:t>􀂃 Pain</a:t>
            </a:r>
          </a:p>
          <a:p>
            <a:r>
              <a:rPr lang="en-US" dirty="0" smtClean="0"/>
              <a:t>􀂃 Fever</a:t>
            </a:r>
          </a:p>
          <a:p>
            <a:r>
              <a:rPr lang="en-US" dirty="0" smtClean="0"/>
              <a:t>􀂃 Increased swelling (edema) in operative site or arm/hand</a:t>
            </a:r>
          </a:p>
          <a:p>
            <a:r>
              <a:rPr lang="en-US" dirty="0" smtClean="0"/>
              <a:t>􀂃 Numbness and/or tingling of arm</a:t>
            </a:r>
          </a:p>
          <a:p>
            <a:r>
              <a:rPr lang="en-US" dirty="0" smtClean="0"/>
              <a:t>􀂃 Emotional changes (depression)</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21</a:t>
            </a:fld>
            <a:endParaRPr lang="en-US"/>
          </a:p>
        </p:txBody>
      </p:sp>
    </p:spTree>
    <p:extLst>
      <p:ext uri="{BB962C8B-B14F-4D97-AF65-F5344CB8AC3E}">
        <p14:creationId xmlns:p14="http://schemas.microsoft.com/office/powerpoint/2010/main" val="1361295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General postoperative care</a:t>
            </a:r>
          </a:p>
          <a:p>
            <a:r>
              <a:rPr lang="en-US" dirty="0" smtClean="0"/>
              <a:t>􀂃 Emotional support</a:t>
            </a:r>
          </a:p>
          <a:p>
            <a:r>
              <a:rPr lang="en-US" dirty="0" smtClean="0"/>
              <a:t>􀂃 Ensure JP drains are secure and patent</a:t>
            </a:r>
          </a:p>
          <a:p>
            <a:r>
              <a:rPr lang="en-US" dirty="0" smtClean="0"/>
              <a:t>􀂃 No Blood Pressure in affected arm</a:t>
            </a:r>
          </a:p>
          <a:p>
            <a:r>
              <a:rPr lang="en-US" dirty="0" smtClean="0"/>
              <a:t>􀂃 Assist with ADLs as needed, do not pull on affected arm</a:t>
            </a:r>
          </a:p>
          <a:p>
            <a:r>
              <a:rPr lang="en-US" dirty="0" smtClean="0"/>
              <a:t>􀂃 Avoid pressure by positioning patient on non-operative side</a:t>
            </a:r>
          </a:p>
          <a:p>
            <a:r>
              <a:rPr lang="en-US" dirty="0" smtClean="0"/>
              <a:t>􀂃 Report abnormal signs or symptoms to nurse</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22</a:t>
            </a:fld>
            <a:endParaRPr lang="en-US"/>
          </a:p>
        </p:txBody>
      </p:sp>
    </p:spTree>
    <p:extLst>
      <p:ext uri="{BB962C8B-B14F-4D97-AF65-F5344CB8AC3E}">
        <p14:creationId xmlns:p14="http://schemas.microsoft.com/office/powerpoint/2010/main" val="34002663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Surgical removal of the uterus and cervix</a:t>
            </a:r>
          </a:p>
          <a:p>
            <a:r>
              <a:rPr lang="en-US" dirty="0" smtClean="0"/>
              <a:t>• May also remove ovaries and fallopian tubes</a:t>
            </a:r>
          </a:p>
          <a:p>
            <a:r>
              <a:rPr lang="en-US" dirty="0" smtClean="0"/>
              <a:t>• May be </a:t>
            </a:r>
            <a:r>
              <a:rPr lang="en-US" dirty="0" err="1" smtClean="0"/>
              <a:t>laproscopicaly</a:t>
            </a:r>
            <a:r>
              <a:rPr lang="en-US" dirty="0" smtClean="0"/>
              <a:t> or through abdominal incision</a:t>
            </a:r>
          </a:p>
          <a:p>
            <a:r>
              <a:rPr lang="en-US" b="1" dirty="0" smtClean="0"/>
              <a:t>• Can relieve pain and bleeding or cancerous growth</a:t>
            </a:r>
          </a:p>
          <a:p>
            <a:r>
              <a:rPr lang="en-US" b="1" dirty="0" smtClean="0"/>
              <a:t>• Types</a:t>
            </a:r>
          </a:p>
          <a:p>
            <a:r>
              <a:rPr lang="en-US" dirty="0" smtClean="0"/>
              <a:t>􀂃 Laparoscopic</a:t>
            </a:r>
          </a:p>
          <a:p>
            <a:r>
              <a:rPr lang="en-US" dirty="0" smtClean="0"/>
              <a:t>􀂃 Small incisions in the abdomen</a:t>
            </a:r>
          </a:p>
          <a:p>
            <a:r>
              <a:rPr lang="en-US" dirty="0" smtClean="0"/>
              <a:t>􀂃 Instruments inserted to release uterus and remove through vagina</a:t>
            </a:r>
          </a:p>
          <a:p>
            <a:r>
              <a:rPr lang="en-US" dirty="0" smtClean="0"/>
              <a:t>􀂃 Total Abdominal Hysterectomy (TAH)</a:t>
            </a:r>
          </a:p>
          <a:p>
            <a:r>
              <a:rPr lang="en-US" dirty="0" smtClean="0"/>
              <a:t>􀂃 Removal of uterus through abdominal wall</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23</a:t>
            </a:fld>
            <a:endParaRPr lang="en-US"/>
          </a:p>
        </p:txBody>
      </p:sp>
    </p:spTree>
    <p:extLst>
      <p:ext uri="{BB962C8B-B14F-4D97-AF65-F5344CB8AC3E}">
        <p14:creationId xmlns:p14="http://schemas.microsoft.com/office/powerpoint/2010/main" val="11047450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Dressing intact/observe for drainage</a:t>
            </a:r>
          </a:p>
          <a:p>
            <a:r>
              <a:rPr lang="en-US" dirty="0" smtClean="0"/>
              <a:t>􀂃 Increased vaginal bleeding/observe for blood clots</a:t>
            </a:r>
          </a:p>
          <a:p>
            <a:r>
              <a:rPr lang="en-US" dirty="0" smtClean="0"/>
              <a:t>􀂃 Observe for large amount of bleeding (more than one </a:t>
            </a:r>
            <a:r>
              <a:rPr lang="en-US" dirty="0" err="1" smtClean="0"/>
              <a:t>peri</a:t>
            </a:r>
            <a:r>
              <a:rPr lang="en-US" dirty="0" smtClean="0"/>
              <a:t>-pad soaked per hour)</a:t>
            </a:r>
          </a:p>
          <a:p>
            <a:r>
              <a:rPr lang="en-US" dirty="0" smtClean="0"/>
              <a:t>􀂃 Abnormal vital signs, decreased urine output (Foley) &lt;60 ml in 2 hours or &lt; 120 ml in 4</a:t>
            </a:r>
            <a:r>
              <a:rPr lang="en-US" baseline="0" dirty="0" smtClean="0"/>
              <a:t> </a:t>
            </a:r>
            <a:r>
              <a:rPr lang="en-US" dirty="0" smtClean="0"/>
              <a:t>hours</a:t>
            </a:r>
          </a:p>
        </p:txBody>
      </p:sp>
      <p:sp>
        <p:nvSpPr>
          <p:cNvPr id="4" name="Slide Number Placeholder 3"/>
          <p:cNvSpPr>
            <a:spLocks noGrp="1"/>
          </p:cNvSpPr>
          <p:nvPr>
            <p:ph type="sldNum" sz="quarter" idx="10"/>
          </p:nvPr>
        </p:nvSpPr>
        <p:spPr/>
        <p:txBody>
          <a:bodyPr/>
          <a:lstStyle/>
          <a:p>
            <a:fld id="{F76B97F3-B9E2-4F33-9F2D-3E647858C8EA}" type="slidenum">
              <a:rPr lang="en-US" smtClean="0"/>
              <a:t>24</a:t>
            </a:fld>
            <a:endParaRPr lang="en-US"/>
          </a:p>
        </p:txBody>
      </p:sp>
    </p:spTree>
    <p:extLst>
      <p:ext uri="{BB962C8B-B14F-4D97-AF65-F5344CB8AC3E}">
        <p14:creationId xmlns:p14="http://schemas.microsoft.com/office/powerpoint/2010/main" val="1260479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Female Reproductive System</a:t>
            </a:r>
          </a:p>
          <a:p>
            <a:r>
              <a:rPr lang="en-US" dirty="0" smtClean="0"/>
              <a:t>􀂃 Involved in sexual function</a:t>
            </a:r>
          </a:p>
          <a:p>
            <a:r>
              <a:rPr lang="en-US" dirty="0" smtClean="0"/>
              <a:t>􀂃 Responsible for nourishing and supporting a fetus as it develops</a:t>
            </a:r>
          </a:p>
          <a:p>
            <a:r>
              <a:rPr lang="en-US" b="1" dirty="0" smtClean="0"/>
              <a:t>• Ovaries</a:t>
            </a:r>
          </a:p>
          <a:p>
            <a:r>
              <a:rPr lang="en-US" dirty="0" smtClean="0"/>
              <a:t>􀂃 Stores eggs (ova, ovum) usually one matures each month and is released (ovulation)</a:t>
            </a:r>
          </a:p>
          <a:p>
            <a:r>
              <a:rPr lang="en-US" dirty="0" smtClean="0"/>
              <a:t>􀂃 Produces hormones estrogen and progesterone-necessary for growth, development and</a:t>
            </a:r>
            <a:r>
              <a:rPr lang="en-US" baseline="0" dirty="0" smtClean="0"/>
              <a:t> </a:t>
            </a:r>
            <a:r>
              <a:rPr lang="en-US" dirty="0" smtClean="0"/>
              <a:t>function</a:t>
            </a:r>
          </a:p>
          <a:p>
            <a:r>
              <a:rPr lang="en-US" b="1" dirty="0" smtClean="0"/>
              <a:t>• Fallopian tubes</a:t>
            </a:r>
          </a:p>
          <a:p>
            <a:r>
              <a:rPr lang="en-US" dirty="0" smtClean="0"/>
              <a:t>􀂃 Carry eggs to uterus</a:t>
            </a:r>
          </a:p>
          <a:p>
            <a:r>
              <a:rPr lang="en-US" dirty="0" smtClean="0"/>
              <a:t>􀂃 Fertilization takes place as egg moves through tube</a:t>
            </a:r>
          </a:p>
          <a:p>
            <a:r>
              <a:rPr lang="en-US" b="1" dirty="0" smtClean="0"/>
              <a:t>• Uterus</a:t>
            </a:r>
          </a:p>
          <a:p>
            <a:r>
              <a:rPr lang="en-US" dirty="0" smtClean="0"/>
              <a:t>􀂃 Hollow, pear-shaped, muscular organ</a:t>
            </a:r>
          </a:p>
          <a:p>
            <a:r>
              <a:rPr lang="en-US" dirty="0" smtClean="0"/>
              <a:t>􀂃 If egg fertilized, the embryo implants in the lining where it grows into a baby</a:t>
            </a:r>
          </a:p>
          <a:p>
            <a:r>
              <a:rPr lang="en-US" dirty="0" smtClean="0"/>
              <a:t>􀂃 Enlarges for growth of fetus or rids self of partial lining each month (menses)</a:t>
            </a:r>
          </a:p>
          <a:p>
            <a:r>
              <a:rPr lang="en-US" b="1" dirty="0" smtClean="0"/>
              <a:t>• Cervix</a:t>
            </a:r>
          </a:p>
          <a:p>
            <a:r>
              <a:rPr lang="en-US" dirty="0" smtClean="0"/>
              <a:t>􀂃 Narrow canal where uterus and vagina meet</a:t>
            </a:r>
          </a:p>
          <a:p>
            <a:r>
              <a:rPr lang="en-US" b="1" dirty="0" smtClean="0"/>
              <a:t>• Vagina</a:t>
            </a:r>
          </a:p>
          <a:p>
            <a:r>
              <a:rPr lang="en-US" dirty="0" smtClean="0"/>
              <a:t>􀂃 Pathway that connects the uterus with the outside of the body</a:t>
            </a:r>
          </a:p>
          <a:p>
            <a:r>
              <a:rPr lang="en-US" dirty="0" smtClean="0"/>
              <a:t>􀂃 Intercourse and birth canal</a:t>
            </a:r>
          </a:p>
          <a:p>
            <a:r>
              <a:rPr lang="en-US" b="1" dirty="0" smtClean="0"/>
              <a:t>• Breasts</a:t>
            </a:r>
          </a:p>
          <a:p>
            <a:r>
              <a:rPr lang="en-US" dirty="0" smtClean="0"/>
              <a:t>􀂃 Glandular, ductal tissue, fibrous and fatty tissue</a:t>
            </a:r>
          </a:p>
          <a:p>
            <a:r>
              <a:rPr lang="en-US" dirty="0" smtClean="0"/>
              <a:t>􀂃 Secrete milk after childbirth</a:t>
            </a:r>
          </a:p>
          <a:p>
            <a:r>
              <a:rPr lang="en-US" b="1" dirty="0" smtClean="0"/>
              <a:t>• Perineum-inner and outer labia, </a:t>
            </a:r>
            <a:r>
              <a:rPr lang="en-US" b="1" dirty="0" err="1" smtClean="0"/>
              <a:t>introitus</a:t>
            </a:r>
            <a:r>
              <a:rPr lang="en-US" b="1" dirty="0" smtClean="0"/>
              <a:t> (opening to vagina), urethra and rectum</a:t>
            </a:r>
          </a:p>
          <a:p>
            <a:r>
              <a:rPr lang="en-US" b="1" dirty="0" smtClean="0"/>
              <a:t>• Menstrual cycle-</a:t>
            </a:r>
            <a:r>
              <a:rPr lang="en-US" b="1" dirty="0" err="1" smtClean="0"/>
              <a:t>approx</a:t>
            </a:r>
            <a:r>
              <a:rPr lang="en-US" b="1" dirty="0" smtClean="0"/>
              <a:t> every 28 days</a:t>
            </a:r>
          </a:p>
          <a:p>
            <a:r>
              <a:rPr lang="en-US" dirty="0" smtClean="0"/>
              <a:t>􀂃 Release of one ovum</a:t>
            </a:r>
          </a:p>
          <a:p>
            <a:r>
              <a:rPr lang="en-US" dirty="0" smtClean="0"/>
              <a:t>􀂃 Uterus lining builds up to accept lining</a:t>
            </a:r>
          </a:p>
          <a:p>
            <a:r>
              <a:rPr lang="en-US" dirty="0" smtClean="0"/>
              <a:t>􀂃 Ovum fertilized or menstruation starts</a:t>
            </a:r>
          </a:p>
          <a:p>
            <a:r>
              <a:rPr lang="en-US" dirty="0" smtClean="0"/>
              <a:t>􀂃 Discharge usually 4 to 7 days (menstruation)</a:t>
            </a:r>
          </a:p>
          <a:p>
            <a:r>
              <a:rPr lang="en-US" b="1" dirty="0" smtClean="0"/>
              <a:t>• Menopause-usually </a:t>
            </a:r>
            <a:r>
              <a:rPr lang="en-US" dirty="0" smtClean="0"/>
              <a:t>age 45 to 55. Discontinuation of menses, hormonal shift</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2</a:t>
            </a:fld>
            <a:endParaRPr lang="en-US"/>
          </a:p>
        </p:txBody>
      </p:sp>
    </p:spTree>
    <p:extLst>
      <p:ext uri="{BB962C8B-B14F-4D97-AF65-F5344CB8AC3E}">
        <p14:creationId xmlns:p14="http://schemas.microsoft.com/office/powerpoint/2010/main" val="2000174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Prior to surgical interventions, </a:t>
            </a:r>
            <a:r>
              <a:rPr lang="en-US" dirty="0" err="1" smtClean="0"/>
              <a:t>sitz</a:t>
            </a:r>
            <a:r>
              <a:rPr lang="en-US" dirty="0" smtClean="0"/>
              <a:t> bath as ordered</a:t>
            </a:r>
          </a:p>
          <a:p>
            <a:r>
              <a:rPr lang="en-US" dirty="0" smtClean="0"/>
              <a:t>􀂃 Heat application to lower back if ordered</a:t>
            </a:r>
          </a:p>
          <a:p>
            <a:r>
              <a:rPr lang="en-US" dirty="0" smtClean="0"/>
              <a:t>􀂃 Encourage fluids and frequent voiding to prevent bladder infections</a:t>
            </a:r>
          </a:p>
          <a:p>
            <a:r>
              <a:rPr lang="en-US" dirty="0" smtClean="0"/>
              <a:t>􀂃 Discourage “straining” with BMs if possible</a:t>
            </a:r>
          </a:p>
          <a:p>
            <a:r>
              <a:rPr lang="en-US" dirty="0" smtClean="0"/>
              <a:t>􀂃 Monitor vital signs closely (signs and symptoms of infection)</a:t>
            </a:r>
          </a:p>
          <a:p>
            <a:r>
              <a:rPr lang="en-US" dirty="0" smtClean="0"/>
              <a:t>􀂃 General post-operative care</a:t>
            </a:r>
          </a:p>
          <a:p>
            <a:r>
              <a:rPr lang="en-US" dirty="0" smtClean="0"/>
              <a:t>􀂃 Report abnormal signs and symptoms to nurse</a:t>
            </a:r>
          </a:p>
        </p:txBody>
      </p:sp>
      <p:sp>
        <p:nvSpPr>
          <p:cNvPr id="4" name="Slide Number Placeholder 3"/>
          <p:cNvSpPr>
            <a:spLocks noGrp="1"/>
          </p:cNvSpPr>
          <p:nvPr>
            <p:ph type="sldNum" sz="quarter" idx="10"/>
          </p:nvPr>
        </p:nvSpPr>
        <p:spPr/>
        <p:txBody>
          <a:bodyPr/>
          <a:lstStyle/>
          <a:p>
            <a:fld id="{F76B97F3-B9E2-4F33-9F2D-3E647858C8EA}" type="slidenum">
              <a:rPr lang="en-US" smtClean="0"/>
              <a:t>25</a:t>
            </a:fld>
            <a:endParaRPr lang="en-US"/>
          </a:p>
        </p:txBody>
      </p:sp>
    </p:spTree>
    <p:extLst>
      <p:ext uri="{BB962C8B-B14F-4D97-AF65-F5344CB8AC3E}">
        <p14:creationId xmlns:p14="http://schemas.microsoft.com/office/powerpoint/2010/main" val="21684468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The uterus and the bladder are held in their normal positions just above the inside end of the</a:t>
            </a:r>
            <a:r>
              <a:rPr lang="en-US" baseline="0" dirty="0" smtClean="0"/>
              <a:t> </a:t>
            </a:r>
            <a:r>
              <a:rPr lang="en-US" dirty="0" smtClean="0"/>
              <a:t>vagina by a "hammock" made up of supportive muscles and </a:t>
            </a:r>
          </a:p>
          <a:p>
            <a:r>
              <a:rPr lang="en-US" dirty="0" smtClean="0"/>
              <a:t>       ligaments.</a:t>
            </a:r>
          </a:p>
          <a:p>
            <a:r>
              <a:rPr lang="en-US" dirty="0" smtClean="0"/>
              <a:t>• Wear and tear on these supportive structures in the pelvis can allow the bottom of the</a:t>
            </a:r>
            <a:r>
              <a:rPr lang="en-US" baseline="0" dirty="0" smtClean="0"/>
              <a:t> </a:t>
            </a:r>
            <a:r>
              <a:rPr lang="en-US" dirty="0" smtClean="0"/>
              <a:t>uterus, the rear of the bladder or both to sag through the muscle</a:t>
            </a:r>
          </a:p>
          <a:p>
            <a:r>
              <a:rPr lang="en-US" dirty="0" smtClean="0"/>
              <a:t>      and ligament layers.</a:t>
            </a:r>
          </a:p>
          <a:p>
            <a:r>
              <a:rPr lang="en-US" dirty="0" smtClean="0"/>
              <a:t>• When this occurs, the uterus or bladder can create a bulge into the vagina. The uterus</a:t>
            </a:r>
            <a:r>
              <a:rPr lang="en-US" baseline="0" dirty="0" smtClean="0"/>
              <a:t> </a:t>
            </a:r>
            <a:r>
              <a:rPr lang="en-US" dirty="0" smtClean="0"/>
              <a:t>protrudes downward and herniated through pelvic floor causing </a:t>
            </a:r>
          </a:p>
          <a:p>
            <a:r>
              <a:rPr lang="en-US" dirty="0" smtClean="0"/>
              <a:t>   protrusion of uterus.</a:t>
            </a:r>
          </a:p>
          <a:p>
            <a:r>
              <a:rPr lang="en-US" dirty="0" smtClean="0"/>
              <a:t>• In severe cases the cervix can protrude outside the body</a:t>
            </a:r>
          </a:p>
          <a:p>
            <a:r>
              <a:rPr lang="en-US" dirty="0" smtClean="0"/>
              <a:t>• Symptoms include feelings of pressure and possible urinary incontinence or retention</a:t>
            </a:r>
          </a:p>
          <a:p>
            <a:r>
              <a:rPr lang="en-US" dirty="0" smtClean="0"/>
              <a:t>• Incontinence is usually increased with activities such as coughing, lifting or walking</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26</a:t>
            </a:fld>
            <a:endParaRPr lang="en-US"/>
          </a:p>
        </p:txBody>
      </p:sp>
    </p:spTree>
    <p:extLst>
      <p:ext uri="{BB962C8B-B14F-4D97-AF65-F5344CB8AC3E}">
        <p14:creationId xmlns:p14="http://schemas.microsoft.com/office/powerpoint/2010/main" val="10272096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Pain in the vagina, pelvis, lower abdomen, groin, or lower back</a:t>
            </a:r>
          </a:p>
          <a:p>
            <a:r>
              <a:rPr lang="en-US" dirty="0" smtClean="0"/>
              <a:t>􀂃 Heaviness or pressure in the vaginal area</a:t>
            </a:r>
          </a:p>
          <a:p>
            <a:r>
              <a:rPr lang="en-US" dirty="0" smtClean="0"/>
              <a:t>􀂃 Urinary incontinence or retention of urine</a:t>
            </a:r>
          </a:p>
          <a:p>
            <a:r>
              <a:rPr lang="en-US" dirty="0" smtClean="0"/>
              <a:t>􀂃 Bloody discharge</a:t>
            </a:r>
          </a:p>
          <a:p>
            <a:r>
              <a:rPr lang="en-US" dirty="0" smtClean="0"/>
              <a:t>􀂃 Visual appearance of prolapse</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27</a:t>
            </a:fld>
            <a:endParaRPr lang="en-US"/>
          </a:p>
        </p:txBody>
      </p:sp>
    </p:spTree>
    <p:extLst>
      <p:ext uri="{BB962C8B-B14F-4D97-AF65-F5344CB8AC3E}">
        <p14:creationId xmlns:p14="http://schemas.microsoft.com/office/powerpoint/2010/main" val="33326616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Prior to surgical interventions, </a:t>
            </a:r>
            <a:r>
              <a:rPr lang="en-US" dirty="0" err="1" smtClean="0"/>
              <a:t>sitz</a:t>
            </a:r>
            <a:r>
              <a:rPr lang="en-US" dirty="0" smtClean="0"/>
              <a:t> bath as ordered</a:t>
            </a:r>
          </a:p>
          <a:p>
            <a:r>
              <a:rPr lang="en-US" dirty="0" smtClean="0"/>
              <a:t>􀂃 Heat application to lower back if ordered</a:t>
            </a:r>
          </a:p>
          <a:p>
            <a:r>
              <a:rPr lang="en-US" dirty="0" smtClean="0"/>
              <a:t>􀂃 Encourage fluids and frequent voiding to prevent bladder infections</a:t>
            </a:r>
          </a:p>
          <a:p>
            <a:r>
              <a:rPr lang="en-US" dirty="0" smtClean="0"/>
              <a:t>􀂃 Discourage “straining” with BMs if possible</a:t>
            </a:r>
          </a:p>
          <a:p>
            <a:r>
              <a:rPr lang="en-US" dirty="0" smtClean="0"/>
              <a:t>􀂃 Monitor vital signs closely (signs and symptoms of infection)</a:t>
            </a:r>
          </a:p>
          <a:p>
            <a:r>
              <a:rPr lang="en-US" dirty="0" smtClean="0"/>
              <a:t>􀂃 General post-operative care</a:t>
            </a:r>
          </a:p>
          <a:p>
            <a:r>
              <a:rPr lang="en-US" dirty="0" smtClean="0"/>
              <a:t>􀂃 Report abnormal signs and symptoms to nurse</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28</a:t>
            </a:fld>
            <a:endParaRPr lang="en-US"/>
          </a:p>
        </p:txBody>
      </p:sp>
    </p:spTree>
    <p:extLst>
      <p:ext uri="{BB962C8B-B14F-4D97-AF65-F5344CB8AC3E}">
        <p14:creationId xmlns:p14="http://schemas.microsoft.com/office/powerpoint/2010/main" val="13883853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Sexually Transmitted Infections (STI’s); or Sexually Transmitted Diseases (STD’s)</a:t>
            </a:r>
          </a:p>
          <a:p>
            <a:r>
              <a:rPr lang="en-US" dirty="0" smtClean="0"/>
              <a:t>• Diseases that can be transmitted sexually</a:t>
            </a:r>
          </a:p>
          <a:p>
            <a:r>
              <a:rPr lang="en-US" dirty="0" smtClean="0"/>
              <a:t>• Some STDs spread through body fluids such as semen, vaginal fluid, or blood. Signs and</a:t>
            </a:r>
            <a:r>
              <a:rPr lang="en-US" baseline="0" dirty="0" smtClean="0"/>
              <a:t> </a:t>
            </a:r>
            <a:r>
              <a:rPr lang="en-US" dirty="0" smtClean="0"/>
              <a:t>symptoms may occur in other parts of the body, not only in </a:t>
            </a:r>
          </a:p>
          <a:p>
            <a:r>
              <a:rPr lang="en-US" dirty="0" smtClean="0"/>
              <a:t>	genital area.</a:t>
            </a:r>
          </a:p>
          <a:p>
            <a:r>
              <a:rPr lang="en-US" dirty="0" smtClean="0"/>
              <a:t>• Others spread through contact with affected skin</a:t>
            </a:r>
          </a:p>
          <a:p>
            <a:r>
              <a:rPr lang="en-US" dirty="0" smtClean="0"/>
              <a:t>• Prevention includes abstinence and use of condoms</a:t>
            </a:r>
          </a:p>
        </p:txBody>
      </p:sp>
      <p:sp>
        <p:nvSpPr>
          <p:cNvPr id="4" name="Slide Number Placeholder 3"/>
          <p:cNvSpPr>
            <a:spLocks noGrp="1"/>
          </p:cNvSpPr>
          <p:nvPr>
            <p:ph type="sldNum" sz="quarter" idx="10"/>
          </p:nvPr>
        </p:nvSpPr>
        <p:spPr/>
        <p:txBody>
          <a:bodyPr/>
          <a:lstStyle/>
          <a:p>
            <a:fld id="{F76B97F3-B9E2-4F33-9F2D-3E647858C8EA}" type="slidenum">
              <a:rPr lang="en-US" smtClean="0"/>
              <a:t>29</a:t>
            </a:fld>
            <a:endParaRPr lang="en-US"/>
          </a:p>
        </p:txBody>
      </p:sp>
    </p:spTree>
    <p:extLst>
      <p:ext uri="{BB962C8B-B14F-4D97-AF65-F5344CB8AC3E}">
        <p14:creationId xmlns:p14="http://schemas.microsoft.com/office/powerpoint/2010/main" val="19396558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Types of common STDs:</a:t>
            </a:r>
          </a:p>
          <a:p>
            <a:r>
              <a:rPr lang="en-US" dirty="0" smtClean="0"/>
              <a:t>􀂃 Chlamydia</a:t>
            </a:r>
          </a:p>
          <a:p>
            <a:r>
              <a:rPr lang="en-US" dirty="0" smtClean="0"/>
              <a:t>􀂃 Gonorrhea</a:t>
            </a:r>
          </a:p>
          <a:p>
            <a:r>
              <a:rPr lang="en-US" dirty="0" smtClean="0"/>
              <a:t>􀂃 AIDS</a:t>
            </a:r>
          </a:p>
          <a:p>
            <a:r>
              <a:rPr lang="en-US" dirty="0" smtClean="0"/>
              <a:t>􀂃 Syphilis</a:t>
            </a:r>
          </a:p>
          <a:p>
            <a:r>
              <a:rPr lang="en-US" dirty="0" smtClean="0"/>
              <a:t>􀂃 Genital herpes (painful, blister-like sores)</a:t>
            </a:r>
          </a:p>
          <a:p>
            <a:r>
              <a:rPr lang="en-US" dirty="0" smtClean="0"/>
              <a:t>􀂃 Genital warts</a:t>
            </a:r>
          </a:p>
          <a:p>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30</a:t>
            </a:fld>
            <a:endParaRPr lang="en-US"/>
          </a:p>
        </p:txBody>
      </p:sp>
    </p:spTree>
    <p:extLst>
      <p:ext uri="{BB962C8B-B14F-4D97-AF65-F5344CB8AC3E}">
        <p14:creationId xmlns:p14="http://schemas.microsoft.com/office/powerpoint/2010/main" val="32756840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Painful, fluid filled sores on or near the genitalia</a:t>
            </a:r>
          </a:p>
          <a:p>
            <a:r>
              <a:rPr lang="en-US" dirty="0" smtClean="0"/>
              <a:t>􀂃 Itching, burning and/or tingling in the genital area</a:t>
            </a:r>
          </a:p>
          <a:p>
            <a:r>
              <a:rPr lang="en-US" dirty="0" smtClean="0"/>
              <a:t>􀂃 Fever; abdominal pain</a:t>
            </a:r>
          </a:p>
          <a:p>
            <a:r>
              <a:rPr lang="en-US" dirty="0" smtClean="0"/>
              <a:t>􀂃 Warts on penis, anus, vagina, cervix, labia or genitalia</a:t>
            </a:r>
          </a:p>
          <a:p>
            <a:r>
              <a:rPr lang="en-US" dirty="0" smtClean="0"/>
              <a:t>􀂃 Burning upon urination</a:t>
            </a:r>
          </a:p>
          <a:p>
            <a:r>
              <a:rPr lang="en-US" dirty="0" smtClean="0"/>
              <a:t>􀂃 Vaginal and/or urethral discharge</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31</a:t>
            </a:fld>
            <a:endParaRPr lang="en-US"/>
          </a:p>
        </p:txBody>
      </p:sp>
    </p:spTree>
    <p:extLst>
      <p:ext uri="{BB962C8B-B14F-4D97-AF65-F5344CB8AC3E}">
        <p14:creationId xmlns:p14="http://schemas.microsoft.com/office/powerpoint/2010/main" val="25271308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Report abnormal signs or symptoms to nurse</a:t>
            </a:r>
          </a:p>
          <a:p>
            <a:r>
              <a:rPr lang="en-US" dirty="0" smtClean="0"/>
              <a:t>􀂃 Use standard precautions when caring for patient</a:t>
            </a:r>
          </a:p>
          <a:p>
            <a:r>
              <a:rPr lang="en-US" dirty="0" smtClean="0"/>
              <a:t>􀂃 Emotional support</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32</a:t>
            </a:fld>
            <a:endParaRPr lang="en-US"/>
          </a:p>
        </p:txBody>
      </p:sp>
    </p:spTree>
    <p:extLst>
      <p:ext uri="{BB962C8B-B14F-4D97-AF65-F5344CB8AC3E}">
        <p14:creationId xmlns:p14="http://schemas.microsoft.com/office/powerpoint/2010/main" val="2363626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 Penis</a:t>
            </a:r>
          </a:p>
          <a:p>
            <a:r>
              <a:rPr lang="en-US" dirty="0" smtClean="0"/>
              <a:t>􀂃 Organ contains 3 columns of spongy material-enlarges with sexual excitement</a:t>
            </a:r>
          </a:p>
          <a:p>
            <a:r>
              <a:rPr lang="en-US" b="1" dirty="0" smtClean="0"/>
              <a:t>• Scrotum</a:t>
            </a:r>
          </a:p>
          <a:p>
            <a:r>
              <a:rPr lang="en-US" dirty="0" smtClean="0"/>
              <a:t>􀂃 With 2 testes (testicles)</a:t>
            </a:r>
          </a:p>
          <a:p>
            <a:r>
              <a:rPr lang="en-US" dirty="0" smtClean="0"/>
              <a:t>􀂃 Glands produces sperm and testosterone</a:t>
            </a:r>
          </a:p>
          <a:p>
            <a:r>
              <a:rPr lang="en-US" b="1" dirty="0" smtClean="0"/>
              <a:t>• Vas deferens</a:t>
            </a:r>
          </a:p>
          <a:p>
            <a:r>
              <a:rPr lang="en-US" dirty="0" smtClean="0"/>
              <a:t>􀂃 Sperm duct from Epididymis to urethra</a:t>
            </a:r>
          </a:p>
          <a:p>
            <a:r>
              <a:rPr lang="en-US" b="1" dirty="0" smtClean="0"/>
              <a:t>• Seminal Vesicles</a:t>
            </a:r>
          </a:p>
          <a:p>
            <a:r>
              <a:rPr lang="en-US" b="1" dirty="0" smtClean="0"/>
              <a:t>• Prostate gland </a:t>
            </a:r>
            <a:r>
              <a:rPr lang="en-US" dirty="0" smtClean="0"/>
              <a:t>and </a:t>
            </a:r>
            <a:r>
              <a:rPr lang="en-US" dirty="0" err="1" smtClean="0"/>
              <a:t>bulbo</a:t>
            </a:r>
            <a:r>
              <a:rPr lang="en-US" dirty="0" smtClean="0"/>
              <a:t>-urethral area</a:t>
            </a:r>
          </a:p>
          <a:p>
            <a:r>
              <a:rPr lang="en-US" dirty="0" smtClean="0"/>
              <a:t>􀂃 Provide water vitamins and nutrients that mix with the sperm</a:t>
            </a:r>
          </a:p>
          <a:p>
            <a:r>
              <a:rPr lang="en-US" dirty="0" smtClean="0"/>
              <a:t>• *Illness, injury and aging can affect sexuality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3</a:t>
            </a:fld>
            <a:endParaRPr lang="en-US"/>
          </a:p>
        </p:txBody>
      </p:sp>
    </p:spTree>
    <p:extLst>
      <p:ext uri="{BB962C8B-B14F-4D97-AF65-F5344CB8AC3E}">
        <p14:creationId xmlns:p14="http://schemas.microsoft.com/office/powerpoint/2010/main" val="2865965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a:p>
            <a:r>
              <a:rPr lang="en-US" b="1" dirty="0" err="1" smtClean="0"/>
              <a:t>peripartum</a:t>
            </a:r>
            <a:r>
              <a:rPr lang="en-US" b="1" dirty="0" smtClean="0"/>
              <a:t> /</a:t>
            </a:r>
            <a:r>
              <a:rPr lang="en-US" b="1" dirty="0" err="1" smtClean="0"/>
              <a:t>peri·par·tum</a:t>
            </a:r>
            <a:r>
              <a:rPr lang="en-US" b="1" dirty="0" smtClean="0"/>
              <a:t>/ (-</a:t>
            </a:r>
            <a:r>
              <a:rPr lang="en-US" b="1" dirty="0" err="1" smtClean="0"/>
              <a:t>pahr´tum</a:t>
            </a:r>
            <a:r>
              <a:rPr lang="en-US" b="1" dirty="0" smtClean="0"/>
              <a:t>) </a:t>
            </a:r>
            <a:r>
              <a:rPr lang="en-US" dirty="0" smtClean="0"/>
              <a:t>occurring during the last month of gestation or the first few months after delivery, with reference to the mother.</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4</a:t>
            </a:fld>
            <a:endParaRPr lang="en-US"/>
          </a:p>
        </p:txBody>
      </p:sp>
    </p:spTree>
    <p:extLst>
      <p:ext uri="{BB962C8B-B14F-4D97-AF65-F5344CB8AC3E}">
        <p14:creationId xmlns:p14="http://schemas.microsoft.com/office/powerpoint/2010/main" val="417958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Postpartum</a:t>
            </a:r>
          </a:p>
          <a:p>
            <a:r>
              <a:rPr lang="en-US" dirty="0" smtClean="0"/>
              <a:t>• Mother’s body returns to normal state</a:t>
            </a:r>
          </a:p>
          <a:p>
            <a:r>
              <a:rPr lang="en-US" dirty="0" smtClean="0"/>
              <a:t>• Uterus returns to pre-pregnancy size</a:t>
            </a:r>
          </a:p>
          <a:p>
            <a:r>
              <a:rPr lang="en-US" dirty="0" smtClean="0"/>
              <a:t>• Mother adjusts physically and emotionally to childbirth</a:t>
            </a:r>
          </a:p>
          <a:p>
            <a:r>
              <a:rPr lang="en-US" dirty="0" smtClean="0"/>
              <a:t>􀂃 Vaginal discharge (Lochia)</a:t>
            </a:r>
          </a:p>
          <a:p>
            <a:r>
              <a:rPr lang="en-US" dirty="0" smtClean="0"/>
              <a:t>􀂃 	Consists of blood and other substances from the uterus</a:t>
            </a:r>
          </a:p>
          <a:p>
            <a:r>
              <a:rPr lang="en-US" dirty="0" smtClean="0"/>
              <a:t>􀂃 	Begins as bright red, then pinkish brown</a:t>
            </a:r>
          </a:p>
          <a:p>
            <a:r>
              <a:rPr lang="en-US" dirty="0" smtClean="0"/>
              <a:t>􀂃 Episiotomy</a:t>
            </a:r>
          </a:p>
          <a:p>
            <a:r>
              <a:rPr lang="en-US" dirty="0" smtClean="0"/>
              <a:t>􀂃 	Incision into perineum during childbirth to increase size of vagina to allow for birth</a:t>
            </a:r>
          </a:p>
          <a:p>
            <a:r>
              <a:rPr lang="en-US" dirty="0" smtClean="0"/>
              <a:t>􀂃 Cesarean Birth</a:t>
            </a:r>
          </a:p>
          <a:p>
            <a:r>
              <a:rPr lang="en-US" dirty="0" smtClean="0"/>
              <a:t>􀂃 Incision in abdomen and uterus to remove baby</a:t>
            </a:r>
          </a:p>
          <a:p>
            <a:r>
              <a:rPr lang="en-US" dirty="0" smtClean="0"/>
              <a:t>􀂃 If vaginal delivery is not possible related to problems with mother or baby</a:t>
            </a:r>
          </a:p>
          <a:p>
            <a:r>
              <a:rPr lang="en-US" dirty="0" smtClean="0"/>
              <a:t>􀂃 Breasts</a:t>
            </a:r>
          </a:p>
          <a:p>
            <a:r>
              <a:rPr lang="en-US" dirty="0" smtClean="0"/>
              <a:t>􀂃 	Breast feeding, supportive bra needed</a:t>
            </a:r>
          </a:p>
          <a:p>
            <a:r>
              <a:rPr lang="en-US" dirty="0" smtClean="0"/>
              <a:t>􀂃 	Breast/nipple care</a:t>
            </a:r>
          </a:p>
          <a:p>
            <a:r>
              <a:rPr lang="en-US" dirty="0" smtClean="0"/>
              <a:t>􀂃 Emotional changes</a:t>
            </a:r>
          </a:p>
          <a:p>
            <a:r>
              <a:rPr lang="en-US" dirty="0" smtClean="0"/>
              <a:t>􀂃 	Normal to have mood swings related to life style changes, hormones, fatigue, etc.</a:t>
            </a:r>
          </a:p>
          <a:p>
            <a:r>
              <a:rPr lang="en-US" dirty="0" smtClean="0"/>
              <a:t>􀂃 Post partum depression</a:t>
            </a:r>
          </a:p>
          <a:p>
            <a:r>
              <a:rPr lang="en-US" dirty="0" smtClean="0"/>
              <a:t>􀂾 	Lasts longer than 6 weeks</a:t>
            </a:r>
          </a:p>
          <a:p>
            <a:r>
              <a:rPr lang="en-US" dirty="0" smtClean="0"/>
              <a:t>􀂾 	Mother may need counseling and/or medication</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5</a:t>
            </a:fld>
            <a:endParaRPr lang="en-US"/>
          </a:p>
        </p:txBody>
      </p:sp>
    </p:spTree>
    <p:extLst>
      <p:ext uri="{BB962C8B-B14F-4D97-AF65-F5344CB8AC3E}">
        <p14:creationId xmlns:p14="http://schemas.microsoft.com/office/powerpoint/2010/main" val="2204198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Elevated temperature</a:t>
            </a:r>
          </a:p>
          <a:p>
            <a:r>
              <a:rPr lang="en-US" dirty="0" smtClean="0"/>
              <a:t>􀂃 Abdominal or perineal pain</a:t>
            </a:r>
          </a:p>
          <a:p>
            <a:r>
              <a:rPr lang="en-US" dirty="0" smtClean="0"/>
              <a:t>􀂃 Foul smelling discharge</a:t>
            </a:r>
          </a:p>
          <a:p>
            <a:r>
              <a:rPr lang="en-US" dirty="0" smtClean="0"/>
              <a:t>􀂃 Bleeding, drainage, redness or swelling from episiotomy or C-section incision</a:t>
            </a:r>
          </a:p>
          <a:p>
            <a:r>
              <a:rPr lang="en-US" dirty="0" smtClean="0"/>
              <a:t>􀂃 Saturating a </a:t>
            </a:r>
            <a:r>
              <a:rPr lang="en-US" dirty="0" err="1" smtClean="0"/>
              <a:t>peri</a:t>
            </a:r>
            <a:r>
              <a:rPr lang="en-US" dirty="0" smtClean="0"/>
              <a:t>-pad within 1 hour of application</a:t>
            </a:r>
          </a:p>
          <a:p>
            <a:r>
              <a:rPr lang="en-US" dirty="0" smtClean="0"/>
              <a:t>􀂃 Red lochia after it has been pinkish brown</a:t>
            </a:r>
          </a:p>
          <a:p>
            <a:r>
              <a:rPr lang="en-US" dirty="0" smtClean="0"/>
              <a:t>􀂃 Burning or pain with urination</a:t>
            </a:r>
          </a:p>
          <a:p>
            <a:r>
              <a:rPr lang="en-US" dirty="0" smtClean="0"/>
              <a:t>􀂃 Leg pain, tenderness or swelling</a:t>
            </a:r>
          </a:p>
          <a:p>
            <a:r>
              <a:rPr lang="en-US" dirty="0" smtClean="0"/>
              <a:t>􀂃 Sadness or feelings of depression</a:t>
            </a:r>
          </a:p>
          <a:p>
            <a:r>
              <a:rPr lang="en-US" dirty="0" smtClean="0"/>
              <a:t>􀂃 Breast pain, tenderness or swelling</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7</a:t>
            </a:fld>
            <a:endParaRPr lang="en-US"/>
          </a:p>
        </p:txBody>
      </p:sp>
    </p:spTree>
    <p:extLst>
      <p:ext uri="{BB962C8B-B14F-4D97-AF65-F5344CB8AC3E}">
        <p14:creationId xmlns:p14="http://schemas.microsoft.com/office/powerpoint/2010/main" val="600346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Avoid infection</a:t>
            </a:r>
          </a:p>
          <a:p>
            <a:r>
              <a:rPr lang="en-US" dirty="0" smtClean="0"/>
              <a:t>􀂃 Good handwashing</a:t>
            </a:r>
          </a:p>
          <a:p>
            <a:r>
              <a:rPr lang="en-US" dirty="0" smtClean="0"/>
              <a:t>􀂃 Clean </a:t>
            </a:r>
            <a:r>
              <a:rPr lang="en-US" dirty="0" err="1" smtClean="0"/>
              <a:t>peri</a:t>
            </a:r>
            <a:r>
              <a:rPr lang="en-US" dirty="0" smtClean="0"/>
              <a:t>-pads, wipe front to back, assist with </a:t>
            </a:r>
            <a:r>
              <a:rPr lang="en-US" dirty="0" err="1" smtClean="0"/>
              <a:t>peri</a:t>
            </a:r>
            <a:r>
              <a:rPr lang="en-US" dirty="0" smtClean="0"/>
              <a:t> cleaning</a:t>
            </a:r>
          </a:p>
          <a:p>
            <a:r>
              <a:rPr lang="en-US" dirty="0" smtClean="0"/>
              <a:t>􀂃 Encourage fluids</a:t>
            </a:r>
          </a:p>
          <a:p>
            <a:r>
              <a:rPr lang="en-US" dirty="0" smtClean="0"/>
              <a:t>􀂃 Keeping bladder empty</a:t>
            </a:r>
          </a:p>
          <a:p>
            <a:r>
              <a:rPr lang="en-US" b="1" dirty="0" smtClean="0"/>
              <a:t>Monitor for hemorrhage</a:t>
            </a:r>
          </a:p>
          <a:p>
            <a:r>
              <a:rPr lang="en-US" dirty="0" smtClean="0"/>
              <a:t>􀂃 Report number of </a:t>
            </a:r>
            <a:r>
              <a:rPr lang="en-US" dirty="0" err="1" smtClean="0"/>
              <a:t>peri</a:t>
            </a:r>
            <a:r>
              <a:rPr lang="en-US" dirty="0" smtClean="0"/>
              <a:t>-pads used and level of saturation. Observe for large amount</a:t>
            </a:r>
          </a:p>
          <a:p>
            <a:r>
              <a:rPr lang="en-US" dirty="0" smtClean="0"/>
              <a:t>of bleeding (more than one </a:t>
            </a:r>
            <a:r>
              <a:rPr lang="en-US" dirty="0" err="1" smtClean="0"/>
              <a:t>peri</a:t>
            </a:r>
            <a:r>
              <a:rPr lang="en-US" dirty="0" smtClean="0"/>
              <a:t>-pad soaked per hour)</a:t>
            </a:r>
          </a:p>
          <a:p>
            <a:r>
              <a:rPr lang="en-US" b="1" dirty="0" smtClean="0"/>
              <a:t>Activity</a:t>
            </a:r>
          </a:p>
          <a:p>
            <a:r>
              <a:rPr lang="en-US" dirty="0" smtClean="0"/>
              <a:t>􀂃 Assist to bathroom with first ambulation after delivery</a:t>
            </a:r>
          </a:p>
          <a:p>
            <a:r>
              <a:rPr lang="en-US" dirty="0" smtClean="0"/>
              <a:t>􀂃 Bed rest may be required after spinal anesthesia</a:t>
            </a:r>
          </a:p>
          <a:p>
            <a:r>
              <a:rPr lang="en-US" b="1" dirty="0" smtClean="0"/>
              <a:t>Breast Care</a:t>
            </a:r>
          </a:p>
          <a:p>
            <a:r>
              <a:rPr lang="en-US" dirty="0" smtClean="0"/>
              <a:t>􀂃 Assist with putting on bra for support</a:t>
            </a:r>
          </a:p>
          <a:p>
            <a:r>
              <a:rPr lang="en-US" dirty="0" smtClean="0"/>
              <a:t>􀂃 Report pain</a:t>
            </a:r>
          </a:p>
          <a:p>
            <a:r>
              <a:rPr lang="en-US" dirty="0" smtClean="0"/>
              <a:t>􀂃 Hand infant to mother for breast feeding every 2-3 hours</a:t>
            </a:r>
          </a:p>
          <a:p>
            <a:r>
              <a:rPr lang="en-US" dirty="0" smtClean="0"/>
              <a:t>􀂃 Support mother and infant’s position with pillows</a:t>
            </a:r>
          </a:p>
          <a:p>
            <a:r>
              <a:rPr lang="en-US" b="1" dirty="0" smtClean="0"/>
              <a:t>Emotional care</a:t>
            </a:r>
          </a:p>
          <a:p>
            <a:r>
              <a:rPr lang="en-US" dirty="0" smtClean="0"/>
              <a:t>􀂃 Encourage family visits; allow to watch with infant care</a:t>
            </a:r>
          </a:p>
          <a:p>
            <a:r>
              <a:rPr lang="en-US" b="1" dirty="0" smtClean="0"/>
              <a:t>Surgical care</a:t>
            </a:r>
          </a:p>
          <a:p>
            <a:r>
              <a:rPr lang="en-US" dirty="0" smtClean="0"/>
              <a:t>􀂃 General post-op care guidelines</a:t>
            </a:r>
          </a:p>
          <a:p>
            <a:r>
              <a:rPr lang="en-US" dirty="0" smtClean="0"/>
              <a:t>􀂃 Increased awareness of possibility of blood clots</a:t>
            </a:r>
          </a:p>
          <a:p>
            <a:r>
              <a:rPr lang="en-US" dirty="0" smtClean="0"/>
              <a:t>􀂃 </a:t>
            </a:r>
            <a:r>
              <a:rPr lang="en-US" dirty="0" err="1" smtClean="0"/>
              <a:t>Sitz</a:t>
            </a:r>
            <a:r>
              <a:rPr lang="en-US" dirty="0" smtClean="0"/>
              <a:t> bath as directed by nurse</a:t>
            </a:r>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8</a:t>
            </a:fld>
            <a:endParaRPr lang="en-US"/>
          </a:p>
        </p:txBody>
      </p:sp>
    </p:spTree>
    <p:extLst>
      <p:ext uri="{BB962C8B-B14F-4D97-AF65-F5344CB8AC3E}">
        <p14:creationId xmlns:p14="http://schemas.microsoft.com/office/powerpoint/2010/main" val="2537411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Birth to 28 days of age</a:t>
            </a:r>
          </a:p>
          <a:p>
            <a:pPr marL="171450" indent="-171450">
              <a:buFont typeface="Arial" pitchFamily="34" charset="0"/>
              <a:buChar char="•"/>
            </a:pPr>
            <a:r>
              <a:rPr lang="en-US" b="1" dirty="0" smtClean="0"/>
              <a:t>Normal Vital Signs</a:t>
            </a:r>
          </a:p>
          <a:p>
            <a:r>
              <a:rPr lang="en-US" dirty="0" smtClean="0"/>
              <a:t>􀂃 BP Systolic 60-80, diastolic 40-50-not usually measured</a:t>
            </a:r>
          </a:p>
          <a:p>
            <a:r>
              <a:rPr lang="en-US" dirty="0" smtClean="0"/>
              <a:t>􀂃 Temp-usually Axillary 97-99 degrees</a:t>
            </a:r>
          </a:p>
          <a:p>
            <a:r>
              <a:rPr lang="en-US" dirty="0" smtClean="0"/>
              <a:t>􀂃 Apical Pulse at rest 120-160 (infant is quiet and not crying)</a:t>
            </a:r>
          </a:p>
          <a:p>
            <a:r>
              <a:rPr lang="en-US" dirty="0" smtClean="0"/>
              <a:t>􀂃 Respiratory Rate-30 to 60 often irregular</a:t>
            </a:r>
          </a:p>
          <a:p>
            <a:r>
              <a:rPr lang="en-US" b="1" dirty="0" smtClean="0"/>
              <a:t>• Cyanosis</a:t>
            </a:r>
          </a:p>
          <a:p>
            <a:r>
              <a:rPr lang="en-US" dirty="0" smtClean="0"/>
              <a:t>􀂃 Peripheral is normal for several hours after birth</a:t>
            </a:r>
          </a:p>
          <a:p>
            <a:r>
              <a:rPr lang="en-US" dirty="0" smtClean="0"/>
              <a:t>􀂃 Central is not normal (chest “blotchiness” with cyanosis)</a:t>
            </a:r>
          </a:p>
          <a:p>
            <a:r>
              <a:rPr lang="en-US" b="1" dirty="0" smtClean="0"/>
              <a:t>• Urine</a:t>
            </a:r>
          </a:p>
          <a:p>
            <a:r>
              <a:rPr lang="en-US" dirty="0" smtClean="0"/>
              <a:t>􀂃 Note first void</a:t>
            </a:r>
          </a:p>
          <a:p>
            <a:r>
              <a:rPr lang="en-US" dirty="0" smtClean="0"/>
              <a:t>􀂃 Should void 2 to 25 times/day</a:t>
            </a:r>
          </a:p>
          <a:p>
            <a:r>
              <a:rPr lang="en-US" b="1" dirty="0" smtClean="0"/>
              <a:t>• Stools</a:t>
            </a:r>
          </a:p>
          <a:p>
            <a:r>
              <a:rPr lang="en-US" dirty="0" smtClean="0"/>
              <a:t>􀂃 Changes from meconium (green/black thick stool) to green/brown to yellow/brown to</a:t>
            </a:r>
            <a:r>
              <a:rPr lang="en-US" baseline="0" dirty="0" smtClean="0"/>
              <a:t> </a:t>
            </a:r>
            <a:r>
              <a:rPr lang="en-US" dirty="0" smtClean="0"/>
              <a:t>golden yellow</a:t>
            </a:r>
          </a:p>
          <a:p>
            <a:r>
              <a:rPr lang="en-US" dirty="0" smtClean="0"/>
              <a:t>􀂃 First stool should pass within the first 24 hours</a:t>
            </a:r>
          </a:p>
          <a:p>
            <a:r>
              <a:rPr lang="en-US" b="1" dirty="0" smtClean="0"/>
              <a:t>• Skin</a:t>
            </a:r>
          </a:p>
          <a:p>
            <a:r>
              <a:rPr lang="en-US" dirty="0" smtClean="0"/>
              <a:t>􀂃 Thin, may have white cheesy “</a:t>
            </a:r>
            <a:r>
              <a:rPr lang="en-US" dirty="0" err="1" smtClean="0"/>
              <a:t>vernix</a:t>
            </a:r>
            <a:r>
              <a:rPr lang="en-US" dirty="0" smtClean="0"/>
              <a:t>” on skin</a:t>
            </a:r>
          </a:p>
          <a:p>
            <a:r>
              <a:rPr lang="en-US" dirty="0" smtClean="0"/>
              <a:t>􀂃 Gloves worn until after first bath</a:t>
            </a:r>
          </a:p>
        </p:txBody>
      </p:sp>
      <p:sp>
        <p:nvSpPr>
          <p:cNvPr id="4" name="Slide Number Placeholder 3"/>
          <p:cNvSpPr>
            <a:spLocks noGrp="1"/>
          </p:cNvSpPr>
          <p:nvPr>
            <p:ph type="sldNum" sz="quarter" idx="10"/>
          </p:nvPr>
        </p:nvSpPr>
        <p:spPr/>
        <p:txBody>
          <a:bodyPr/>
          <a:lstStyle/>
          <a:p>
            <a:fld id="{F76B97F3-B9E2-4F33-9F2D-3E647858C8EA}" type="slidenum">
              <a:rPr lang="en-US" smtClean="0"/>
              <a:t>9</a:t>
            </a:fld>
            <a:endParaRPr lang="en-US"/>
          </a:p>
        </p:txBody>
      </p:sp>
    </p:spTree>
    <p:extLst>
      <p:ext uri="{BB962C8B-B14F-4D97-AF65-F5344CB8AC3E}">
        <p14:creationId xmlns:p14="http://schemas.microsoft.com/office/powerpoint/2010/main" val="4105472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 Umbilical Cord</a:t>
            </a:r>
          </a:p>
          <a:p>
            <a:r>
              <a:rPr lang="en-US" dirty="0" smtClean="0"/>
              <a:t>􀂃 Cord care per facility policy</a:t>
            </a:r>
          </a:p>
          <a:p>
            <a:r>
              <a:rPr lang="en-US" dirty="0" smtClean="0"/>
              <a:t>􀂃 Usually keep diaper away from cord</a:t>
            </a:r>
          </a:p>
          <a:p>
            <a:r>
              <a:rPr lang="en-US" dirty="0" smtClean="0"/>
              <a:t>􀂃 Usually detaches in 10-14 days</a:t>
            </a:r>
            <a:endParaRPr lang="en-US" b="1" dirty="0" smtClean="0"/>
          </a:p>
          <a:p>
            <a:r>
              <a:rPr lang="en-US" b="1" dirty="0" smtClean="0"/>
              <a:t>• Hearing</a:t>
            </a:r>
          </a:p>
          <a:p>
            <a:r>
              <a:rPr lang="en-US" b="1" dirty="0" smtClean="0"/>
              <a:t>􀂃 </a:t>
            </a:r>
            <a:r>
              <a:rPr lang="en-US" b="0" dirty="0" smtClean="0"/>
              <a:t>Hearing screen is done before discharge (review Newborn Hearing Test)</a:t>
            </a:r>
            <a:endParaRPr lang="en-US" b="1" dirty="0" smtClean="0"/>
          </a:p>
          <a:p>
            <a:r>
              <a:rPr lang="en-US" b="1" dirty="0" smtClean="0"/>
              <a:t>• Safety</a:t>
            </a:r>
          </a:p>
          <a:p>
            <a:r>
              <a:rPr lang="en-US" dirty="0" smtClean="0"/>
              <a:t>􀂃 Position on back or side to sleep, to prevent suffocation</a:t>
            </a:r>
          </a:p>
          <a:p>
            <a:r>
              <a:rPr lang="en-US" dirty="0" smtClean="0"/>
              <a:t>􀂃 Transport in crib only, to prevent infant abduction</a:t>
            </a:r>
          </a:p>
          <a:p>
            <a:r>
              <a:rPr lang="en-US" dirty="0" smtClean="0"/>
              <a:t>􀂃 Support head when moving infant</a:t>
            </a:r>
          </a:p>
          <a:p>
            <a:r>
              <a:rPr lang="en-US" dirty="0" smtClean="0"/>
              <a:t>􀂃 Handle infant with gentle, smooth movements</a:t>
            </a:r>
          </a:p>
          <a:p>
            <a:r>
              <a:rPr lang="en-US" dirty="0" smtClean="0"/>
              <a:t>􀂃 Do not heat formula in microwave oven</a:t>
            </a:r>
          </a:p>
          <a:p>
            <a:r>
              <a:rPr lang="en-US" dirty="0" smtClean="0"/>
              <a:t>􀂃 Do not prop bottles when feeding</a:t>
            </a:r>
          </a:p>
          <a:p>
            <a:r>
              <a:rPr lang="en-US" b="1" dirty="0" smtClean="0"/>
              <a:t>• Infection control</a:t>
            </a:r>
          </a:p>
          <a:p>
            <a:r>
              <a:rPr lang="en-US" dirty="0" smtClean="0"/>
              <a:t>􀂃 Meticulous hand hygiene, before and after each contact</a:t>
            </a:r>
          </a:p>
          <a:p>
            <a:r>
              <a:rPr lang="en-US" dirty="0" smtClean="0"/>
              <a:t>􀂃 Keep </a:t>
            </a:r>
            <a:r>
              <a:rPr lang="en-US" dirty="0" err="1" smtClean="0"/>
              <a:t>peri</a:t>
            </a:r>
            <a:r>
              <a:rPr lang="en-US" dirty="0" smtClean="0"/>
              <a:t> area and cord area as clean and dry as possible</a:t>
            </a:r>
          </a:p>
          <a:p>
            <a:r>
              <a:rPr lang="en-US" b="1" dirty="0" smtClean="0"/>
              <a:t>• Family</a:t>
            </a:r>
          </a:p>
          <a:p>
            <a:r>
              <a:rPr lang="en-US" dirty="0" smtClean="0"/>
              <a:t>􀂃 Encourage visitation</a:t>
            </a:r>
          </a:p>
          <a:p>
            <a:r>
              <a:rPr lang="en-US" dirty="0" smtClean="0"/>
              <a:t>􀂃 Encourage hand washing before touching infant</a:t>
            </a:r>
          </a:p>
          <a:p>
            <a:r>
              <a:rPr lang="en-US" dirty="0" smtClean="0"/>
              <a:t>􀂃 Report any symptoms of illness of visitors</a:t>
            </a:r>
          </a:p>
          <a:p>
            <a:r>
              <a:rPr lang="en-US" dirty="0" smtClean="0"/>
              <a:t>􀂃 Report any negative behavior toward infant or mother</a:t>
            </a:r>
          </a:p>
          <a:p>
            <a:endParaRPr lang="en-US" dirty="0"/>
          </a:p>
        </p:txBody>
      </p:sp>
      <p:sp>
        <p:nvSpPr>
          <p:cNvPr id="4" name="Slide Number Placeholder 3"/>
          <p:cNvSpPr>
            <a:spLocks noGrp="1"/>
          </p:cNvSpPr>
          <p:nvPr>
            <p:ph type="sldNum" sz="quarter" idx="10"/>
          </p:nvPr>
        </p:nvSpPr>
        <p:spPr/>
        <p:txBody>
          <a:bodyPr/>
          <a:lstStyle/>
          <a:p>
            <a:fld id="{F76B97F3-B9E2-4F33-9F2D-3E647858C8EA}" type="slidenum">
              <a:rPr lang="en-US" smtClean="0"/>
              <a:t>10</a:t>
            </a:fld>
            <a:endParaRPr lang="en-US"/>
          </a:p>
        </p:txBody>
      </p:sp>
    </p:spTree>
    <p:extLst>
      <p:ext uri="{BB962C8B-B14F-4D97-AF65-F5344CB8AC3E}">
        <p14:creationId xmlns:p14="http://schemas.microsoft.com/office/powerpoint/2010/main" val="427180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Autofit/>
            <a:scene3d>
              <a:camera prst="orthographicFront"/>
              <a:lightRig rig="soft" dir="t"/>
            </a:scene3d>
            <a:sp3d prstMaterial="softEdge">
              <a:bevelT w="25400" h="25400"/>
            </a:sp3d>
          </a:bodyPr>
          <a:lstStyle>
            <a:lvl1pPr algn="r">
              <a:defRPr sz="6000" b="1">
                <a:solidFill>
                  <a:schemeClr val="tx1"/>
                </a:solidFill>
                <a:effectLst>
                  <a:outerShdw blurRad="31750" dist="25400" dir="5400000" algn="tl" rotWithShape="0">
                    <a:srgbClr val="000000">
                      <a:alpha val="25000"/>
                    </a:srgbClr>
                  </a:outerShdw>
                </a:effectLst>
                <a:latin typeface="Comic Sans MS" pitchFamily="66" charset="0"/>
              </a:defRPr>
            </a:lvl1pPr>
            <a:extLst/>
          </a:lstStyle>
          <a:p>
            <a:r>
              <a:rPr kumimoji="0" lang="en-US" dirty="0" smtClean="0"/>
              <a:t>Click to edit Master title style</a:t>
            </a:r>
            <a:endParaRPr kumimoji="0" lang="en-US" dirty="0"/>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1"/>
                </a:solidFill>
                <a:latin typeface="Comic Sans MS" pitchFamily="66"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endParaRPr kumimoji="0" lang="en-US" dirty="0" smtClean="0"/>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10/20/2015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10/20/2015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10/20/2015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10/20/2015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10/20/2015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10/20/2015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10/20/2015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10/20/2015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10/20/2015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10/20/2015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10/20/2015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10/20/2015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6000" b="1" kern="1200">
          <a:solidFill>
            <a:schemeClr val="tx1"/>
          </a:solidFill>
          <a:effectLst>
            <a:outerShdw blurRad="31750" dist="25400" dir="5400000" algn="tl" rotWithShape="0">
              <a:srgbClr val="000000">
                <a:alpha val="25000"/>
              </a:srgbClr>
            </a:outerShdw>
          </a:effectLst>
          <a:latin typeface="Comic Sans MS" pitchFamily="66"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3600" kern="1200">
          <a:solidFill>
            <a:schemeClr val="tx1"/>
          </a:solidFill>
          <a:latin typeface="Comic Sans MS" pitchFamily="66" charset="0"/>
          <a:ea typeface="+mn-ea"/>
          <a:cs typeface="+mn-cs"/>
        </a:defRPr>
      </a:lvl1pPr>
      <a:lvl2pPr marL="621792" indent="-228600" algn="l" rtl="0" eaLnBrk="1" latinLnBrk="0" hangingPunct="1">
        <a:spcBef>
          <a:spcPts val="324"/>
        </a:spcBef>
        <a:buClr>
          <a:schemeClr val="accent1"/>
        </a:buClr>
        <a:buFont typeface="Verdana"/>
        <a:buChar char="◦"/>
        <a:defRPr kumimoji="0" sz="2800" kern="1200">
          <a:solidFill>
            <a:schemeClr val="tx1"/>
          </a:solidFill>
          <a:latin typeface="Comic Sans MS" pitchFamily="66"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Comic Sans MS" pitchFamily="66"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Comic Sans MS" pitchFamily="66"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Comic Sans MS" pitchFamily="66"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medcomrn.com/dev/flash/flvplayer/movie.php?movie=http://ss1.medcomrn.com/flv/78720r_sec01_300k.flv&amp;title=&amp;detectflash=false&amp;detectflash=fals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medcomrn.com/dev/flash/flvplayer/movie.php?movie=http://ss1.medcomrn.com/flv/78811b_sec10_300k.flv&amp;title=&amp;detectflash=false" TargetMode="Externa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QvrBogzziXA" TargetMode="External"/><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medcomrn.com/dev/flash/flvplayer/movie.php?movie=http://ss1.medcomrn.com/flv/78720r_sec03_300k.flv&amp;title=&amp;detectflash=false&amp;detectflash=fals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medcomrn.com/dev/flash/flvplayer/movie.php?movie=http://ss1.medcomrn.com/flv/78720r_sec02_300k.flv&amp;title=&amp;detectflash=false&amp;detectflash=false"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medcomrn.com/dev/flash/flvplayer/movie.php?movie=http://ss1.medcomrn.com/flv/78798hr_sec06_300k.flv&amp;title=&amp;detectflash=fals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medcomrn.com/dev/flash/flvplayer/movie.php?movie=http://ss1.medcomrn.com/flv/78798hr_sec05_300k.flv&amp;title=&amp;detectflash=fals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81000"/>
            <a:ext cx="9067800" cy="1829761"/>
          </a:xfrm>
        </p:spPr>
        <p:txBody>
          <a:bodyPr/>
          <a:lstStyle/>
          <a:p>
            <a:pPr algn="l"/>
            <a:r>
              <a:rPr lang="en-US" dirty="0" smtClean="0"/>
              <a:t>Reproductive System</a:t>
            </a:r>
            <a:endParaRPr lang="en-US" dirty="0"/>
          </a:p>
        </p:txBody>
      </p:sp>
      <p:sp>
        <p:nvSpPr>
          <p:cNvPr id="3" name="Subtitle 2"/>
          <p:cNvSpPr>
            <a:spLocks noGrp="1"/>
          </p:cNvSpPr>
          <p:nvPr>
            <p:ph type="subTitle" idx="1"/>
          </p:nvPr>
        </p:nvSpPr>
        <p:spPr>
          <a:xfrm>
            <a:off x="5234632" y="3048000"/>
            <a:ext cx="3886200" cy="1352104"/>
          </a:xfrm>
        </p:spPr>
        <p:txBody>
          <a:bodyPr>
            <a:normAutofit/>
          </a:bodyPr>
          <a:lstStyle/>
          <a:p>
            <a:pPr algn="l"/>
            <a:r>
              <a:rPr lang="en-US" dirty="0" smtClean="0"/>
              <a:t>CNA 2 OSBN </a:t>
            </a:r>
            <a:r>
              <a:rPr lang="en-US" dirty="0"/>
              <a:t>Curriculum</a:t>
            </a:r>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52600"/>
            <a:ext cx="4084948" cy="3429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rot="10800000" flipV="1">
            <a:off x="4800600" y="4662101"/>
            <a:ext cx="4114800" cy="2031325"/>
          </a:xfrm>
          <a:prstGeom prst="rect">
            <a:avLst/>
          </a:prstGeom>
          <a:noFill/>
        </p:spPr>
        <p:txBody>
          <a:bodyPr wrap="square" rtlCol="0">
            <a:spAutoFit/>
          </a:bodyPr>
          <a:lstStyle/>
          <a:p>
            <a:r>
              <a:rPr lang="en-US" dirty="0">
                <a:hlinkClick r:id="rId4"/>
              </a:rPr>
              <a:t>http://</a:t>
            </a:r>
            <a:r>
              <a:rPr lang="en-US" dirty="0" smtClean="0">
                <a:hlinkClick r:id="rId4"/>
              </a:rPr>
              <a:t>www.medcomrn.com</a:t>
            </a:r>
            <a:r>
              <a:rPr lang="en-US" dirty="0">
                <a:hlinkClick r:id="rId4"/>
              </a:rPr>
              <a:t>/dev/flash/flvplayer/movie.php?movie=http://ss1.medcomrn.com/flv/78720r_sec01_300k.flv&amp;title=&amp;detectflash=false&amp;detectflash=</a:t>
            </a:r>
            <a:r>
              <a:rPr lang="en-US" dirty="0" smtClean="0">
                <a:hlinkClick r:id="rId4"/>
              </a:rPr>
              <a:t>false</a:t>
            </a:r>
            <a:endParaRPr lang="en-US" dirty="0" smtClean="0"/>
          </a:p>
          <a:p>
            <a:endParaRPr lang="en-US" dirty="0"/>
          </a:p>
        </p:txBody>
      </p:sp>
    </p:spTree>
    <p:extLst>
      <p:ext uri="{BB962C8B-B14F-4D97-AF65-F5344CB8AC3E}">
        <p14:creationId xmlns:p14="http://schemas.microsoft.com/office/powerpoint/2010/main" val="4188989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a:t>Umbilical </a:t>
            </a:r>
            <a:r>
              <a:rPr lang="en-US" sz="2800" dirty="0" smtClean="0"/>
              <a:t>Cord</a:t>
            </a:r>
          </a:p>
          <a:p>
            <a:r>
              <a:rPr lang="en-US" sz="2800" dirty="0" smtClean="0"/>
              <a:t>Hearing Screen</a:t>
            </a:r>
          </a:p>
          <a:p>
            <a:r>
              <a:rPr lang="en-US" sz="2800" dirty="0" smtClean="0"/>
              <a:t>Safety</a:t>
            </a:r>
          </a:p>
          <a:p>
            <a:pPr lvl="1"/>
            <a:r>
              <a:rPr lang="en-US" sz="2000" dirty="0" smtClean="0"/>
              <a:t>Abduction</a:t>
            </a:r>
          </a:p>
          <a:p>
            <a:pPr lvl="1"/>
            <a:r>
              <a:rPr lang="en-US" sz="2000" dirty="0" smtClean="0"/>
              <a:t>Support Head</a:t>
            </a:r>
          </a:p>
          <a:p>
            <a:pPr lvl="1"/>
            <a:r>
              <a:rPr lang="en-US" sz="2000" dirty="0" smtClean="0"/>
              <a:t>No Bottle Propping</a:t>
            </a:r>
          </a:p>
          <a:p>
            <a:r>
              <a:rPr lang="en-US" sz="2800" dirty="0" smtClean="0"/>
              <a:t>Infection Control</a:t>
            </a:r>
          </a:p>
          <a:p>
            <a:pPr lvl="1"/>
            <a:r>
              <a:rPr lang="en-US" sz="2000" dirty="0" smtClean="0"/>
              <a:t>METICULOUS Handwashing</a:t>
            </a:r>
          </a:p>
          <a:p>
            <a:r>
              <a:rPr lang="en-US" sz="2800" dirty="0" smtClean="0"/>
              <a:t>Family</a:t>
            </a:r>
          </a:p>
          <a:p>
            <a:pPr lvl="1"/>
            <a:r>
              <a:rPr lang="en-US" sz="2000" dirty="0" smtClean="0"/>
              <a:t>Encourage Visitation</a:t>
            </a:r>
            <a:endParaRPr lang="en-US" sz="2000" dirty="0"/>
          </a:p>
        </p:txBody>
      </p:sp>
      <p:sp>
        <p:nvSpPr>
          <p:cNvPr id="3" name="Title 2"/>
          <p:cNvSpPr>
            <a:spLocks noGrp="1"/>
          </p:cNvSpPr>
          <p:nvPr>
            <p:ph type="title"/>
          </p:nvPr>
        </p:nvSpPr>
        <p:spPr/>
        <p:txBody>
          <a:bodyPr/>
          <a:lstStyle/>
          <a:p>
            <a:r>
              <a:rPr lang="en-US" dirty="0">
                <a:solidFill>
                  <a:prstClr val="black"/>
                </a:solidFill>
              </a:rPr>
              <a:t>Care of the Newborn</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1362075"/>
            <a:ext cx="2209800" cy="2066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3871408" y="1909763"/>
            <a:ext cx="2466975" cy="1847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5207" y="5003883"/>
            <a:ext cx="2619375" cy="1743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29399" y="3579212"/>
            <a:ext cx="2281743" cy="28493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47288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endParaRPr lang="en-US" sz="3200" dirty="0"/>
          </a:p>
          <a:p>
            <a:pPr marL="109728" indent="0">
              <a:buNone/>
            </a:pPr>
            <a:endParaRPr lang="en-US" sz="3200" dirty="0" smtClean="0"/>
          </a:p>
          <a:p>
            <a:pPr marL="109728" indent="0">
              <a:buNone/>
            </a:pPr>
            <a:endParaRPr lang="en-US" sz="3200" dirty="0"/>
          </a:p>
          <a:p>
            <a:pPr marL="109728" indent="0">
              <a:buNone/>
            </a:pPr>
            <a:endParaRPr lang="en-US" sz="3200" dirty="0" smtClean="0"/>
          </a:p>
          <a:p>
            <a:pPr marL="109728" indent="0">
              <a:buNone/>
            </a:pPr>
            <a:endParaRPr lang="en-US" sz="3200" dirty="0" smtClean="0"/>
          </a:p>
          <a:p>
            <a:pPr marL="109728" indent="0">
              <a:buNone/>
            </a:pPr>
            <a:r>
              <a:rPr lang="en-US" sz="2400" dirty="0" smtClean="0">
                <a:hlinkClick r:id="rId2"/>
              </a:rPr>
              <a:t>  http</a:t>
            </a:r>
            <a:r>
              <a:rPr lang="en-US" sz="2400" dirty="0">
                <a:hlinkClick r:id="rId2"/>
              </a:rPr>
              <a:t>://www.medcomrn.com/dev/flash/flvplayer/movie.php?movie=http://ss1.medcomrn.com/flv/78811b_sec10_300k.flv&amp;title=&amp;</a:t>
            </a:r>
            <a:r>
              <a:rPr lang="en-US" sz="2400" dirty="0" smtClean="0">
                <a:hlinkClick r:id="rId2"/>
              </a:rPr>
              <a:t>detectflash=false</a:t>
            </a:r>
            <a:r>
              <a:rPr lang="en-US" sz="2400" dirty="0" smtClean="0"/>
              <a:t> </a:t>
            </a:r>
            <a:endParaRPr lang="en-US" sz="2400" dirty="0"/>
          </a:p>
        </p:txBody>
      </p:sp>
      <p:sp>
        <p:nvSpPr>
          <p:cNvPr id="3" name="Title 2"/>
          <p:cNvSpPr>
            <a:spLocks noGrp="1"/>
          </p:cNvSpPr>
          <p:nvPr>
            <p:ph type="title"/>
          </p:nvPr>
        </p:nvSpPr>
        <p:spPr/>
        <p:txBody>
          <a:bodyPr/>
          <a:lstStyle/>
          <a:p>
            <a:r>
              <a:rPr lang="en-US" dirty="0" smtClean="0"/>
              <a:t>Screening</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53277"/>
            <a:ext cx="2647950" cy="173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80" y="2133600"/>
            <a:ext cx="6738257" cy="24397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8930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457200"/>
            <a:ext cx="8305800" cy="5550091"/>
          </a:xfrm>
        </p:spPr>
        <p:txBody>
          <a:bodyPr>
            <a:normAutofit fontScale="77500" lnSpcReduction="20000"/>
          </a:bodyPr>
          <a:lstStyle/>
          <a:p>
            <a:pPr marL="109728" indent="0">
              <a:buNone/>
            </a:pPr>
            <a:r>
              <a:rPr lang="en-US" b="1" u="sng" dirty="0" err="1"/>
              <a:t>Otoacoustic</a:t>
            </a:r>
            <a:r>
              <a:rPr lang="en-US" b="1" u="sng" dirty="0"/>
              <a:t> Emissions (OAE)</a:t>
            </a:r>
          </a:p>
          <a:p>
            <a:pPr marL="109728" indent="0">
              <a:buNone/>
            </a:pPr>
            <a:r>
              <a:rPr lang="en-US" dirty="0"/>
              <a:t>This screening uses a tiny microphone placed in the baby’s ear to emit very soft sounds (most babies are even asleep when this test is performed). A computer can then record how the inner ear responds to these soft sounds.</a:t>
            </a:r>
          </a:p>
          <a:p>
            <a:pPr marL="109728" indent="0">
              <a:buNone/>
            </a:pPr>
            <a:endParaRPr lang="en-US" dirty="0" smtClean="0"/>
          </a:p>
          <a:p>
            <a:pPr marL="109728" indent="0">
              <a:buNone/>
            </a:pPr>
            <a:r>
              <a:rPr lang="en-US" b="1" u="sng" dirty="0" smtClean="0"/>
              <a:t>Automated </a:t>
            </a:r>
            <a:r>
              <a:rPr lang="en-US" b="1" u="sng" dirty="0"/>
              <a:t>Auditory Brainstem Test (AABR)</a:t>
            </a:r>
          </a:p>
          <a:p>
            <a:pPr marL="109728" indent="0">
              <a:buNone/>
            </a:pPr>
            <a:r>
              <a:rPr lang="en-US" dirty="0"/>
              <a:t>With this test your baby will have small headphones placed over his or her ears and sensors placed on the head. Brain activity that shows response to light sounds coming from the headphones will then be recorded.</a:t>
            </a:r>
          </a:p>
        </p:txBody>
      </p:sp>
    </p:spTree>
    <p:extLst>
      <p:ext uri="{BB962C8B-B14F-4D97-AF65-F5344CB8AC3E}">
        <p14:creationId xmlns:p14="http://schemas.microsoft.com/office/powerpoint/2010/main" val="27789253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8773" b="8773"/>
          <a:stretch>
            <a:fillRect/>
          </a:stretch>
        </p:blipFill>
        <p:spPr>
          <a:xfrm>
            <a:off x="533400" y="152400"/>
            <a:ext cx="8229600" cy="4525963"/>
          </a:xfrm>
        </p:spPr>
      </p:pic>
      <p:sp>
        <p:nvSpPr>
          <p:cNvPr id="6" name="TextBox 5"/>
          <p:cNvSpPr txBox="1"/>
          <p:nvPr/>
        </p:nvSpPr>
        <p:spPr>
          <a:xfrm>
            <a:off x="2895600" y="4648200"/>
            <a:ext cx="6781800" cy="307777"/>
          </a:xfrm>
          <a:prstGeom prst="rect">
            <a:avLst/>
          </a:prstGeom>
          <a:noFill/>
        </p:spPr>
        <p:txBody>
          <a:bodyPr wrap="square" rtlCol="0">
            <a:spAutoFit/>
          </a:bodyPr>
          <a:lstStyle/>
          <a:p>
            <a:r>
              <a:rPr lang="en-US" sz="1400" dirty="0"/>
              <a:t>Image Courtesy of </a:t>
            </a:r>
            <a:r>
              <a:rPr lang="en-US" sz="1400" dirty="0" err="1"/>
              <a:t>celebritydiagnosis.com</a:t>
            </a:r>
            <a:endParaRPr lang="en-US" sz="1400" dirty="0"/>
          </a:p>
        </p:txBody>
      </p:sp>
      <p:sp>
        <p:nvSpPr>
          <p:cNvPr id="2" name="TextBox 1"/>
          <p:cNvSpPr txBox="1"/>
          <p:nvPr/>
        </p:nvSpPr>
        <p:spPr>
          <a:xfrm>
            <a:off x="457200" y="5486400"/>
            <a:ext cx="8305800" cy="646331"/>
          </a:xfrm>
          <a:prstGeom prst="rect">
            <a:avLst/>
          </a:prstGeom>
          <a:noFill/>
        </p:spPr>
        <p:txBody>
          <a:bodyPr wrap="square" rtlCol="0">
            <a:spAutoFit/>
          </a:bodyPr>
          <a:lstStyle/>
          <a:p>
            <a:r>
              <a:rPr lang="en-US" dirty="0">
                <a:hlinkClick r:id="rId3"/>
              </a:rPr>
              <a:t>http://www.youtube.com/watch?v=</a:t>
            </a:r>
            <a:r>
              <a:rPr lang="en-US" dirty="0" smtClean="0">
                <a:hlinkClick r:id="rId3"/>
              </a:rPr>
              <a:t>QvrBogzziXA</a:t>
            </a:r>
            <a:endParaRPr lang="en-US" dirty="0" smtClean="0"/>
          </a:p>
          <a:p>
            <a:endParaRPr lang="en-US" dirty="0"/>
          </a:p>
        </p:txBody>
      </p:sp>
    </p:spTree>
    <p:extLst>
      <p:ext uri="{BB962C8B-B14F-4D97-AF65-F5344CB8AC3E}">
        <p14:creationId xmlns:p14="http://schemas.microsoft.com/office/powerpoint/2010/main" val="29527722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990600"/>
            <a:ext cx="8229600" cy="5376672"/>
          </a:xfrm>
        </p:spPr>
        <p:txBody>
          <a:bodyPr>
            <a:normAutofit fontScale="92500" lnSpcReduction="20000"/>
          </a:bodyPr>
          <a:lstStyle/>
          <a:p>
            <a:r>
              <a:rPr lang="en-US" sz="3200" dirty="0" smtClean="0"/>
              <a:t>Jaundice</a:t>
            </a:r>
          </a:p>
          <a:p>
            <a:r>
              <a:rPr lang="en-US" sz="3200" dirty="0" smtClean="0"/>
              <a:t>Redness/Rashes</a:t>
            </a:r>
          </a:p>
          <a:p>
            <a:r>
              <a:rPr lang="en-US" sz="3200" dirty="0" smtClean="0"/>
              <a:t>Cord Stump/Circumcision</a:t>
            </a:r>
          </a:p>
          <a:p>
            <a:pPr lvl="1"/>
            <a:r>
              <a:rPr lang="en-US" sz="2000" dirty="0" smtClean="0"/>
              <a:t>Redness/Drainage</a:t>
            </a:r>
          </a:p>
          <a:p>
            <a:r>
              <a:rPr lang="en-US" sz="3200" dirty="0" smtClean="0"/>
              <a:t>Elevated Temp</a:t>
            </a:r>
          </a:p>
          <a:p>
            <a:r>
              <a:rPr lang="en-US" sz="3200" dirty="0" smtClean="0"/>
              <a:t>Limp Body</a:t>
            </a:r>
          </a:p>
          <a:p>
            <a:r>
              <a:rPr lang="en-US" sz="3200" dirty="0" smtClean="0"/>
              <a:t>Jitteriness</a:t>
            </a:r>
          </a:p>
          <a:p>
            <a:r>
              <a:rPr lang="en-US" sz="3200" dirty="0" smtClean="0"/>
              <a:t>Lack of Ext. Movement</a:t>
            </a:r>
          </a:p>
          <a:p>
            <a:r>
              <a:rPr lang="en-US" sz="3200" dirty="0" smtClean="0"/>
              <a:t>Poor Feeding/Vomiting</a:t>
            </a:r>
          </a:p>
          <a:p>
            <a:r>
              <a:rPr lang="en-US" sz="3200" dirty="0" smtClean="0"/>
              <a:t>No BM 1</a:t>
            </a:r>
            <a:r>
              <a:rPr lang="en-US" sz="3200" baseline="30000" dirty="0" smtClean="0"/>
              <a:t>st</a:t>
            </a:r>
            <a:r>
              <a:rPr lang="en-US" sz="3200" dirty="0" smtClean="0"/>
              <a:t> 24 </a:t>
            </a:r>
            <a:r>
              <a:rPr lang="en-US" sz="3200" dirty="0" err="1" smtClean="0"/>
              <a:t>Hrs</a:t>
            </a:r>
            <a:endParaRPr lang="en-US" sz="3200" dirty="0" smtClean="0"/>
          </a:p>
          <a:p>
            <a:r>
              <a:rPr lang="en-US" sz="3200" dirty="0" smtClean="0"/>
              <a:t>Visitors who are ill should </a:t>
            </a:r>
          </a:p>
          <a:p>
            <a:pPr marL="109728" indent="0">
              <a:buNone/>
            </a:pPr>
            <a:r>
              <a:rPr lang="en-US" sz="3200" dirty="0" smtClean="0"/>
              <a:t>   wear mask</a:t>
            </a:r>
            <a:endParaRPr lang="en-US" sz="3200" dirty="0"/>
          </a:p>
          <a:p>
            <a:endParaRPr lang="en-US" sz="2400" dirty="0"/>
          </a:p>
        </p:txBody>
      </p:sp>
      <p:sp>
        <p:nvSpPr>
          <p:cNvPr id="3" name="Title 2"/>
          <p:cNvSpPr>
            <a:spLocks noGrp="1"/>
          </p:cNvSpPr>
          <p:nvPr>
            <p:ph type="title"/>
          </p:nvPr>
        </p:nvSpPr>
        <p:spPr>
          <a:xfrm>
            <a:off x="457200" y="0"/>
            <a:ext cx="8229600" cy="1143000"/>
          </a:xfrm>
        </p:spPr>
        <p:txBody>
          <a:bodyPr/>
          <a:lstStyle/>
          <a:p>
            <a:r>
              <a:rPr lang="en-US" sz="4800" dirty="0">
                <a:solidFill>
                  <a:prstClr val="black"/>
                </a:solidFill>
              </a:rPr>
              <a:t>Observation &amp; Reporting</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175084"/>
            <a:ext cx="2893237" cy="2362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3818" y="4114800"/>
            <a:ext cx="3200400" cy="2286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7873436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Refer to Previous</a:t>
            </a:r>
          </a:p>
          <a:p>
            <a:pPr marL="109728" indent="0">
              <a:buNone/>
            </a:pPr>
            <a:r>
              <a:rPr lang="en-US" dirty="0"/>
              <a:t>	</a:t>
            </a:r>
            <a:r>
              <a:rPr lang="en-US" dirty="0" smtClean="0"/>
              <a:t>“Care of the Newborn”</a:t>
            </a:r>
          </a:p>
          <a:p>
            <a:r>
              <a:rPr lang="en-US" dirty="0" smtClean="0"/>
              <a:t>Report Abnormals to Nurse STAT</a:t>
            </a:r>
            <a:endParaRPr lang="en-US" dirty="0"/>
          </a:p>
        </p:txBody>
      </p:sp>
      <p:sp>
        <p:nvSpPr>
          <p:cNvPr id="3" name="Title 2"/>
          <p:cNvSpPr>
            <a:spLocks noGrp="1"/>
          </p:cNvSpPr>
          <p:nvPr>
            <p:ph type="title"/>
          </p:nvPr>
        </p:nvSpPr>
        <p:spPr/>
        <p:txBody>
          <a:bodyPr/>
          <a:lstStyle/>
          <a:p>
            <a:r>
              <a:rPr lang="en-US" dirty="0" smtClean="0">
                <a:solidFill>
                  <a:srgbClr val="FF0000"/>
                </a:solidFill>
              </a:rPr>
              <a:t>CNA 2 </a:t>
            </a:r>
            <a:r>
              <a:rPr lang="en-US" dirty="0">
                <a:solidFill>
                  <a:srgbClr val="FF0000"/>
                </a:solidFill>
              </a:rPr>
              <a:t>Actions</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3974" y="3581400"/>
            <a:ext cx="2819400" cy="2819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576235"/>
            <a:ext cx="2819400" cy="31370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10392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224272"/>
          </a:xfrm>
        </p:spPr>
        <p:txBody>
          <a:bodyPr>
            <a:normAutofit/>
          </a:bodyPr>
          <a:lstStyle/>
          <a:p>
            <a:r>
              <a:rPr lang="en-US" sz="3200" dirty="0" smtClean="0"/>
              <a:t>Surgical Procedure </a:t>
            </a:r>
          </a:p>
          <a:p>
            <a:r>
              <a:rPr lang="en-US" sz="3200" dirty="0" smtClean="0"/>
              <a:t>Augmentation</a:t>
            </a:r>
          </a:p>
          <a:p>
            <a:pPr lvl="1"/>
            <a:r>
              <a:rPr lang="en-US" sz="2400" dirty="0" smtClean="0"/>
              <a:t>Breast Enlargement</a:t>
            </a:r>
          </a:p>
          <a:p>
            <a:pPr lvl="1"/>
            <a:r>
              <a:rPr lang="en-US" sz="2400" dirty="0" smtClean="0"/>
              <a:t>Personal Decision</a:t>
            </a:r>
          </a:p>
          <a:p>
            <a:pPr lvl="1"/>
            <a:r>
              <a:rPr lang="en-US" sz="2400" dirty="0" smtClean="0"/>
              <a:t>Incision: </a:t>
            </a:r>
          </a:p>
          <a:p>
            <a:pPr lvl="2">
              <a:buClr>
                <a:srgbClr val="FFC000"/>
              </a:buClr>
            </a:pPr>
            <a:r>
              <a:rPr lang="en-US" sz="1700" dirty="0" smtClean="0"/>
              <a:t>Under Breast/Axilla/Edge of Areola</a:t>
            </a:r>
          </a:p>
          <a:p>
            <a:pPr lvl="1">
              <a:buClr>
                <a:srgbClr val="FFC000"/>
              </a:buClr>
            </a:pPr>
            <a:r>
              <a:rPr lang="en-US" sz="2400" dirty="0" smtClean="0"/>
              <a:t>Outpatient</a:t>
            </a:r>
          </a:p>
          <a:p>
            <a:pPr>
              <a:buClr>
                <a:srgbClr val="FFC000"/>
              </a:buClr>
            </a:pPr>
            <a:r>
              <a:rPr lang="en-US" sz="3200" dirty="0" smtClean="0"/>
              <a:t>Reduction</a:t>
            </a:r>
          </a:p>
          <a:p>
            <a:pPr lvl="1">
              <a:buClr>
                <a:srgbClr val="FFC000"/>
              </a:buClr>
            </a:pPr>
            <a:r>
              <a:rPr lang="en-US" sz="2400" dirty="0" smtClean="0"/>
              <a:t>Relieve Physical Discomfort</a:t>
            </a:r>
          </a:p>
          <a:p>
            <a:pPr lvl="1">
              <a:buClr>
                <a:srgbClr val="FFC000"/>
              </a:buClr>
            </a:pPr>
            <a:endParaRPr lang="en-US" sz="2400" dirty="0" smtClean="0"/>
          </a:p>
          <a:p>
            <a:pPr lvl="1"/>
            <a:endParaRPr lang="en-US" sz="2400" dirty="0"/>
          </a:p>
        </p:txBody>
      </p:sp>
      <p:sp>
        <p:nvSpPr>
          <p:cNvPr id="3" name="Title 2"/>
          <p:cNvSpPr>
            <a:spLocks noGrp="1"/>
          </p:cNvSpPr>
          <p:nvPr>
            <p:ph type="title"/>
          </p:nvPr>
        </p:nvSpPr>
        <p:spPr/>
        <p:txBody>
          <a:bodyPr/>
          <a:lstStyle/>
          <a:p>
            <a:r>
              <a:rPr lang="en-US" dirty="0"/>
              <a:t>Mammoplasty</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3886200"/>
            <a:ext cx="3352800" cy="26849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6120" y="1219200"/>
            <a:ext cx="3290680" cy="2209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5896656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Fever</a:t>
            </a:r>
          </a:p>
          <a:p>
            <a:r>
              <a:rPr lang="en-US" dirty="0" smtClean="0"/>
              <a:t>Odor</a:t>
            </a:r>
          </a:p>
          <a:p>
            <a:r>
              <a:rPr lang="en-US" dirty="0" smtClean="0"/>
              <a:t>Drainage</a:t>
            </a:r>
          </a:p>
          <a:p>
            <a:pPr lvl="1"/>
            <a:r>
              <a:rPr lang="en-US" dirty="0" smtClean="0"/>
              <a:t>Increased</a:t>
            </a:r>
          </a:p>
          <a:p>
            <a:pPr lvl="1"/>
            <a:r>
              <a:rPr lang="en-US" dirty="0" smtClean="0"/>
              <a:t>Change in Color</a:t>
            </a:r>
          </a:p>
          <a:p>
            <a:r>
              <a:rPr lang="en-US" dirty="0" smtClean="0"/>
              <a:t>Increased Pain</a:t>
            </a:r>
          </a:p>
          <a:p>
            <a:endParaRPr lang="en-US" dirty="0" smtClean="0"/>
          </a:p>
        </p:txBody>
      </p:sp>
      <p:sp>
        <p:nvSpPr>
          <p:cNvPr id="3" name="Title 2"/>
          <p:cNvSpPr>
            <a:spLocks noGrp="1"/>
          </p:cNvSpPr>
          <p:nvPr>
            <p:ph type="title"/>
          </p:nvPr>
        </p:nvSpPr>
        <p:spPr/>
        <p:txBody>
          <a:bodyPr/>
          <a:lstStyle/>
          <a:p>
            <a:r>
              <a:rPr lang="en-US" sz="4800" dirty="0">
                <a:solidFill>
                  <a:prstClr val="black"/>
                </a:solidFill>
              </a:rPr>
              <a:t>Observation &amp; Reporting</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1192" y="4343400"/>
            <a:ext cx="2143125" cy="2143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1600200"/>
            <a:ext cx="2958465" cy="22108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97139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Report Abnormal S&amp;S to </a:t>
            </a:r>
            <a:r>
              <a:rPr lang="en-US" dirty="0" smtClean="0"/>
              <a:t>Nurse</a:t>
            </a:r>
          </a:p>
          <a:p>
            <a:r>
              <a:rPr lang="en-US" dirty="0" smtClean="0"/>
              <a:t>General Post-op Care</a:t>
            </a:r>
          </a:p>
          <a:p>
            <a:r>
              <a:rPr lang="en-US" dirty="0" smtClean="0"/>
              <a:t>Emotional Support</a:t>
            </a:r>
          </a:p>
          <a:p>
            <a:r>
              <a:rPr lang="en-US" dirty="0" smtClean="0"/>
              <a:t>Non-Operative Side</a:t>
            </a:r>
          </a:p>
          <a:p>
            <a:r>
              <a:rPr lang="en-US" dirty="0" smtClean="0"/>
              <a:t>Encourage Ambulation</a:t>
            </a:r>
          </a:p>
        </p:txBody>
      </p:sp>
      <p:sp>
        <p:nvSpPr>
          <p:cNvPr id="3" name="Title 2"/>
          <p:cNvSpPr>
            <a:spLocks noGrp="1"/>
          </p:cNvSpPr>
          <p:nvPr>
            <p:ph type="title"/>
          </p:nvPr>
        </p:nvSpPr>
        <p:spPr/>
        <p:txBody>
          <a:bodyPr/>
          <a:lstStyle/>
          <a:p>
            <a:r>
              <a:rPr lang="en-US" dirty="0" smtClean="0">
                <a:solidFill>
                  <a:srgbClr val="FF0000"/>
                </a:solidFill>
              </a:rPr>
              <a:t>CNA 2 </a:t>
            </a:r>
            <a:r>
              <a:rPr lang="en-US" dirty="0">
                <a:solidFill>
                  <a:srgbClr val="FF0000"/>
                </a:solidFill>
              </a:rPr>
              <a:t>Actions</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362200"/>
            <a:ext cx="2667000" cy="40077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4597400"/>
            <a:ext cx="2146300" cy="2146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74345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Removal of the Tumor</a:t>
            </a:r>
          </a:p>
          <a:p>
            <a:r>
              <a:rPr lang="en-US" dirty="0" smtClean="0"/>
              <a:t>May/May not include Lymph Nodes</a:t>
            </a:r>
          </a:p>
          <a:p>
            <a:r>
              <a:rPr lang="en-US" dirty="0" smtClean="0"/>
              <a:t>Goal:</a:t>
            </a:r>
          </a:p>
          <a:p>
            <a:pPr lvl="1"/>
            <a:r>
              <a:rPr lang="en-US" dirty="0" smtClean="0"/>
              <a:t>Remove Cancer</a:t>
            </a:r>
          </a:p>
          <a:p>
            <a:pPr lvl="1"/>
            <a:r>
              <a:rPr lang="en-US" dirty="0" smtClean="0"/>
              <a:t>Conserve Breast</a:t>
            </a:r>
            <a:endParaRPr lang="en-US" dirty="0"/>
          </a:p>
        </p:txBody>
      </p:sp>
      <p:sp>
        <p:nvSpPr>
          <p:cNvPr id="3" name="Title 2"/>
          <p:cNvSpPr>
            <a:spLocks noGrp="1"/>
          </p:cNvSpPr>
          <p:nvPr>
            <p:ph type="title"/>
          </p:nvPr>
        </p:nvSpPr>
        <p:spPr/>
        <p:txBody>
          <a:bodyPr/>
          <a:lstStyle/>
          <a:p>
            <a:r>
              <a:rPr lang="en-US" dirty="0"/>
              <a:t>Lumpectomy</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2893695"/>
            <a:ext cx="2819400" cy="3524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7300" y="4655820"/>
            <a:ext cx="2667000" cy="19976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98452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76200"/>
            <a:ext cx="8763000" cy="762000"/>
          </a:xfrm>
        </p:spPr>
        <p:txBody>
          <a:bodyPr/>
          <a:lstStyle/>
          <a:p>
            <a:r>
              <a:rPr lang="en-US" sz="4800" dirty="0"/>
              <a:t>Female Reproductive </a:t>
            </a:r>
            <a:r>
              <a:rPr lang="en-US" sz="4800" dirty="0" smtClean="0"/>
              <a:t>System</a:t>
            </a:r>
            <a:endParaRPr lang="en-US" dirty="0"/>
          </a:p>
        </p:txBody>
      </p:sp>
      <p:sp>
        <p:nvSpPr>
          <p:cNvPr id="4" name="Content Placeholder 3"/>
          <p:cNvSpPr>
            <a:spLocks noGrp="1"/>
          </p:cNvSpPr>
          <p:nvPr>
            <p:ph idx="1"/>
          </p:nvPr>
        </p:nvSpPr>
        <p:spPr>
          <a:xfrm>
            <a:off x="0" y="694314"/>
            <a:ext cx="8229600" cy="5410200"/>
          </a:xfrm>
        </p:spPr>
        <p:txBody>
          <a:bodyPr>
            <a:normAutofit lnSpcReduction="10000"/>
          </a:bodyPr>
          <a:lstStyle/>
          <a:p>
            <a:r>
              <a:rPr lang="en-US" sz="3200" dirty="0" smtClean="0"/>
              <a:t>Sexual Function</a:t>
            </a:r>
          </a:p>
          <a:p>
            <a:r>
              <a:rPr lang="en-US" sz="3200" dirty="0" smtClean="0"/>
              <a:t>Supporting Fetus</a:t>
            </a:r>
          </a:p>
          <a:p>
            <a:r>
              <a:rPr lang="en-US" sz="3200" dirty="0"/>
              <a:t>Vagina</a:t>
            </a:r>
          </a:p>
          <a:p>
            <a:r>
              <a:rPr lang="en-US" sz="3200" dirty="0" smtClean="0"/>
              <a:t>Cervix</a:t>
            </a:r>
            <a:endParaRPr lang="en-US" sz="3200" dirty="0"/>
          </a:p>
          <a:p>
            <a:r>
              <a:rPr lang="en-US" sz="3200" dirty="0" smtClean="0"/>
              <a:t>Ovaries</a:t>
            </a:r>
          </a:p>
          <a:p>
            <a:r>
              <a:rPr lang="en-US" sz="3200" dirty="0" smtClean="0"/>
              <a:t>Fallopian Tubes</a:t>
            </a:r>
          </a:p>
          <a:p>
            <a:r>
              <a:rPr lang="en-US" sz="3200" dirty="0" smtClean="0"/>
              <a:t>Uterus</a:t>
            </a:r>
          </a:p>
          <a:p>
            <a:r>
              <a:rPr lang="en-US" sz="3200" dirty="0" smtClean="0"/>
              <a:t>Breasts</a:t>
            </a:r>
          </a:p>
          <a:p>
            <a:r>
              <a:rPr lang="en-US" sz="3200" dirty="0" smtClean="0"/>
              <a:t>Menstrual Cycle</a:t>
            </a:r>
          </a:p>
          <a:p>
            <a:r>
              <a:rPr lang="en-US" sz="3200" dirty="0" smtClean="0"/>
              <a:t>Menopause</a:t>
            </a:r>
          </a:p>
          <a:p>
            <a:endParaRPr lang="en-US" sz="3200" dirty="0"/>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219200"/>
            <a:ext cx="4573486" cy="48853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228600" y="5638800"/>
            <a:ext cx="4724400" cy="1754327"/>
          </a:xfrm>
          <a:prstGeom prst="rect">
            <a:avLst/>
          </a:prstGeom>
          <a:noFill/>
        </p:spPr>
        <p:txBody>
          <a:bodyPr wrap="square" rtlCol="0">
            <a:spAutoFit/>
          </a:bodyPr>
          <a:lstStyle/>
          <a:p>
            <a:r>
              <a:rPr lang="en-US" dirty="0">
                <a:hlinkClick r:id="rId4"/>
              </a:rPr>
              <a:t>http://</a:t>
            </a:r>
            <a:r>
              <a:rPr lang="en-US" dirty="0" smtClean="0">
                <a:hlinkClick r:id="rId4"/>
              </a:rPr>
              <a:t>www.medcomrn.com</a:t>
            </a:r>
            <a:r>
              <a:rPr lang="en-US" dirty="0">
                <a:hlinkClick r:id="rId4"/>
              </a:rPr>
              <a:t>/dev/flash/flvplayer/movie.php?movie=http://ss1.medcomrn.com/flv/78720r_sec03_300k.flv&amp;title=&amp;detectflash=false&amp;detectflash=</a:t>
            </a:r>
            <a:r>
              <a:rPr lang="en-US" dirty="0" smtClean="0">
                <a:hlinkClick r:id="rId4"/>
              </a:rPr>
              <a:t>false</a:t>
            </a:r>
            <a:endParaRPr lang="en-US" dirty="0" smtClean="0"/>
          </a:p>
          <a:p>
            <a:endParaRPr lang="en-US" dirty="0"/>
          </a:p>
        </p:txBody>
      </p:sp>
    </p:spTree>
    <p:extLst>
      <p:ext uri="{BB962C8B-B14F-4D97-AF65-F5344CB8AC3E}">
        <p14:creationId xmlns:p14="http://schemas.microsoft.com/office/powerpoint/2010/main" val="32878017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Removal All or Part of a Breast</a:t>
            </a:r>
          </a:p>
          <a:p>
            <a:r>
              <a:rPr lang="en-US" dirty="0" smtClean="0"/>
              <a:t>Female or Male</a:t>
            </a:r>
          </a:p>
          <a:p>
            <a:r>
              <a:rPr lang="en-US" dirty="0" smtClean="0"/>
              <a:t>Types</a:t>
            </a:r>
          </a:p>
          <a:p>
            <a:pPr lvl="1"/>
            <a:r>
              <a:rPr lang="en-US" dirty="0" smtClean="0"/>
              <a:t>Simple</a:t>
            </a:r>
          </a:p>
          <a:p>
            <a:pPr lvl="1"/>
            <a:r>
              <a:rPr lang="en-US" dirty="0" smtClean="0"/>
              <a:t>Modified Radical</a:t>
            </a:r>
          </a:p>
          <a:p>
            <a:pPr lvl="1"/>
            <a:r>
              <a:rPr lang="en-US" dirty="0" smtClean="0"/>
              <a:t>Radical</a:t>
            </a:r>
          </a:p>
          <a:p>
            <a:endParaRPr lang="en-US" dirty="0" smtClean="0"/>
          </a:p>
          <a:p>
            <a:endParaRPr lang="en-US" dirty="0"/>
          </a:p>
        </p:txBody>
      </p:sp>
      <p:sp>
        <p:nvSpPr>
          <p:cNvPr id="3" name="Title 2"/>
          <p:cNvSpPr>
            <a:spLocks noGrp="1"/>
          </p:cNvSpPr>
          <p:nvPr>
            <p:ph type="title"/>
          </p:nvPr>
        </p:nvSpPr>
        <p:spPr/>
        <p:txBody>
          <a:bodyPr/>
          <a:lstStyle/>
          <a:p>
            <a:r>
              <a:rPr lang="en-US" dirty="0" smtClean="0"/>
              <a:t>Mastectomy</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0703" y="2209800"/>
            <a:ext cx="2761297" cy="22112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4499344"/>
            <a:ext cx="2895600" cy="21885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53494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376672"/>
          </a:xfrm>
        </p:spPr>
        <p:txBody>
          <a:bodyPr>
            <a:normAutofit/>
          </a:bodyPr>
          <a:lstStyle/>
          <a:p>
            <a:r>
              <a:rPr lang="en-US" dirty="0" smtClean="0"/>
              <a:t>Dressing CDI</a:t>
            </a:r>
          </a:p>
          <a:p>
            <a:r>
              <a:rPr lang="en-US" dirty="0" smtClean="0"/>
              <a:t>Pain</a:t>
            </a:r>
          </a:p>
          <a:p>
            <a:r>
              <a:rPr lang="en-US" dirty="0" smtClean="0"/>
              <a:t>Fever</a:t>
            </a:r>
          </a:p>
          <a:p>
            <a:r>
              <a:rPr lang="en-US" dirty="0" smtClean="0"/>
              <a:t>Edema</a:t>
            </a:r>
          </a:p>
          <a:p>
            <a:pPr lvl="1"/>
            <a:r>
              <a:rPr lang="en-US" dirty="0" smtClean="0"/>
              <a:t>Operative Site</a:t>
            </a:r>
          </a:p>
          <a:p>
            <a:pPr lvl="1"/>
            <a:r>
              <a:rPr lang="en-US" dirty="0" smtClean="0"/>
              <a:t>Hand/Arm</a:t>
            </a:r>
          </a:p>
          <a:p>
            <a:r>
              <a:rPr lang="en-US" dirty="0" smtClean="0"/>
              <a:t>Numbness/Tingling</a:t>
            </a:r>
          </a:p>
          <a:p>
            <a:r>
              <a:rPr lang="en-US" dirty="0" smtClean="0"/>
              <a:t>Emotional Changes</a:t>
            </a:r>
          </a:p>
        </p:txBody>
      </p:sp>
      <p:sp>
        <p:nvSpPr>
          <p:cNvPr id="3" name="Title 2"/>
          <p:cNvSpPr>
            <a:spLocks noGrp="1"/>
          </p:cNvSpPr>
          <p:nvPr>
            <p:ph type="title"/>
          </p:nvPr>
        </p:nvSpPr>
        <p:spPr/>
        <p:txBody>
          <a:bodyPr/>
          <a:lstStyle/>
          <a:p>
            <a:r>
              <a:rPr lang="en-US" sz="4800" dirty="0">
                <a:solidFill>
                  <a:prstClr val="black"/>
                </a:solidFill>
              </a:rPr>
              <a:t>Observation &amp; Reporting</a:t>
            </a:r>
            <a:endParaRPr lang="en-US" dirty="0"/>
          </a:p>
        </p:txBody>
      </p:sp>
    </p:spTree>
    <p:extLst>
      <p:ext uri="{BB962C8B-B14F-4D97-AF65-F5344CB8AC3E}">
        <p14:creationId xmlns:p14="http://schemas.microsoft.com/office/powerpoint/2010/main" val="18153815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Report Abnormals to Nurse</a:t>
            </a:r>
          </a:p>
          <a:p>
            <a:r>
              <a:rPr lang="en-US" b="1" dirty="0"/>
              <a:t>NO BP Affect Arm</a:t>
            </a:r>
          </a:p>
          <a:p>
            <a:r>
              <a:rPr lang="en-US" dirty="0" smtClean="0"/>
              <a:t>General Post-op Care</a:t>
            </a:r>
          </a:p>
          <a:p>
            <a:r>
              <a:rPr lang="en-US" dirty="0" smtClean="0"/>
              <a:t>JP Drains</a:t>
            </a:r>
          </a:p>
          <a:p>
            <a:r>
              <a:rPr lang="en-US" dirty="0" smtClean="0"/>
              <a:t>Assist w/ADLs prn</a:t>
            </a:r>
          </a:p>
          <a:p>
            <a:r>
              <a:rPr lang="en-US" dirty="0" smtClean="0"/>
              <a:t>Non-Operative Positioning</a:t>
            </a:r>
          </a:p>
        </p:txBody>
      </p:sp>
      <p:sp>
        <p:nvSpPr>
          <p:cNvPr id="3" name="Title 2"/>
          <p:cNvSpPr>
            <a:spLocks noGrp="1"/>
          </p:cNvSpPr>
          <p:nvPr>
            <p:ph type="title"/>
          </p:nvPr>
        </p:nvSpPr>
        <p:spPr/>
        <p:txBody>
          <a:bodyPr/>
          <a:lstStyle/>
          <a:p>
            <a:r>
              <a:rPr lang="en-US" dirty="0" smtClean="0">
                <a:solidFill>
                  <a:srgbClr val="FF0000"/>
                </a:solidFill>
              </a:rPr>
              <a:t>CNA 2 </a:t>
            </a:r>
            <a:r>
              <a:rPr lang="en-US" dirty="0">
                <a:solidFill>
                  <a:srgbClr val="FF0000"/>
                </a:solidFill>
              </a:rPr>
              <a:t>Actions</a:t>
            </a: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2154382"/>
            <a:ext cx="3121343" cy="18556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3843" y="4502150"/>
            <a:ext cx="2146300" cy="2146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53776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81328"/>
            <a:ext cx="8686800" cy="4525963"/>
          </a:xfrm>
        </p:spPr>
        <p:txBody>
          <a:bodyPr/>
          <a:lstStyle/>
          <a:p>
            <a:r>
              <a:rPr lang="en-US" dirty="0" smtClean="0"/>
              <a:t>Surgical Removal of Uterus &amp; Cervix</a:t>
            </a:r>
          </a:p>
          <a:p>
            <a:r>
              <a:rPr lang="en-US" dirty="0" err="1" smtClean="0"/>
              <a:t>Laproscopicaly</a:t>
            </a:r>
            <a:r>
              <a:rPr lang="en-US" dirty="0" smtClean="0"/>
              <a:t> </a:t>
            </a:r>
            <a:r>
              <a:rPr lang="en-US" dirty="0" err="1" smtClean="0"/>
              <a:t>vs</a:t>
            </a:r>
            <a:r>
              <a:rPr lang="en-US" dirty="0" smtClean="0"/>
              <a:t> Abdominal</a:t>
            </a:r>
            <a:endParaRPr lang="en-US" dirty="0"/>
          </a:p>
        </p:txBody>
      </p:sp>
      <p:sp>
        <p:nvSpPr>
          <p:cNvPr id="3" name="Title 2"/>
          <p:cNvSpPr>
            <a:spLocks noGrp="1"/>
          </p:cNvSpPr>
          <p:nvPr>
            <p:ph type="title"/>
          </p:nvPr>
        </p:nvSpPr>
        <p:spPr>
          <a:xfrm>
            <a:off x="355563" y="228600"/>
            <a:ext cx="8229600" cy="1143000"/>
          </a:xfrm>
        </p:spPr>
        <p:txBody>
          <a:bodyPr/>
          <a:lstStyle/>
          <a:p>
            <a:r>
              <a:rPr lang="en-US" dirty="0" smtClean="0"/>
              <a:t>Hysterectomy</a:t>
            </a: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8438" y="3101098"/>
            <a:ext cx="3936482" cy="35528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101097"/>
            <a:ext cx="4206164" cy="33682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7477387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148072"/>
          </a:xfrm>
        </p:spPr>
        <p:txBody>
          <a:bodyPr>
            <a:normAutofit/>
          </a:bodyPr>
          <a:lstStyle/>
          <a:p>
            <a:r>
              <a:rPr lang="en-US" dirty="0" smtClean="0"/>
              <a:t>Dressing CDI</a:t>
            </a:r>
          </a:p>
          <a:p>
            <a:r>
              <a:rPr lang="en-US" dirty="0" smtClean="0"/>
              <a:t>Vaginal Bleeding</a:t>
            </a:r>
          </a:p>
          <a:p>
            <a:pPr lvl="1"/>
            <a:r>
              <a:rPr lang="en-US" dirty="0" smtClean="0"/>
              <a:t>Increased</a:t>
            </a:r>
          </a:p>
          <a:p>
            <a:pPr lvl="2">
              <a:buClr>
                <a:srgbClr val="FFC000"/>
              </a:buClr>
            </a:pPr>
            <a:r>
              <a:rPr lang="en-US" dirty="0" smtClean="0"/>
              <a:t>&gt; 1 </a:t>
            </a:r>
            <a:r>
              <a:rPr lang="en-US" dirty="0" err="1" smtClean="0"/>
              <a:t>peri</a:t>
            </a:r>
            <a:r>
              <a:rPr lang="en-US" dirty="0" smtClean="0"/>
              <a:t>-pad soaked/Hr.</a:t>
            </a:r>
          </a:p>
          <a:p>
            <a:pPr lvl="1"/>
            <a:r>
              <a:rPr lang="en-US" dirty="0" smtClean="0"/>
              <a:t>Watch for Clots</a:t>
            </a:r>
          </a:p>
          <a:p>
            <a:r>
              <a:rPr lang="en-US" dirty="0" smtClean="0"/>
              <a:t>Abnormal VS</a:t>
            </a:r>
          </a:p>
          <a:p>
            <a:r>
              <a:rPr lang="en-US" dirty="0" smtClean="0"/>
              <a:t>Decreased UOP </a:t>
            </a:r>
          </a:p>
          <a:p>
            <a:pPr lvl="1"/>
            <a:r>
              <a:rPr lang="en-US" dirty="0" smtClean="0"/>
              <a:t>&lt;60 </a:t>
            </a:r>
            <a:r>
              <a:rPr lang="en-US" dirty="0" err="1" smtClean="0"/>
              <a:t>mls</a:t>
            </a:r>
            <a:r>
              <a:rPr lang="en-US" dirty="0" smtClean="0"/>
              <a:t>/2hrs</a:t>
            </a:r>
          </a:p>
          <a:p>
            <a:pPr lvl="1"/>
            <a:r>
              <a:rPr lang="en-US" dirty="0" smtClean="0"/>
              <a:t>&lt;120/</a:t>
            </a:r>
            <a:r>
              <a:rPr lang="en-US" dirty="0" err="1" smtClean="0"/>
              <a:t>mls</a:t>
            </a:r>
            <a:r>
              <a:rPr lang="en-US" dirty="0" smtClean="0"/>
              <a:t>/4hrs</a:t>
            </a:r>
          </a:p>
        </p:txBody>
      </p:sp>
      <p:sp>
        <p:nvSpPr>
          <p:cNvPr id="3" name="Title 2"/>
          <p:cNvSpPr>
            <a:spLocks noGrp="1"/>
          </p:cNvSpPr>
          <p:nvPr>
            <p:ph type="title"/>
          </p:nvPr>
        </p:nvSpPr>
        <p:spPr/>
        <p:txBody>
          <a:bodyPr/>
          <a:lstStyle/>
          <a:p>
            <a:r>
              <a:rPr lang="en-US" sz="4800" dirty="0">
                <a:solidFill>
                  <a:prstClr val="black"/>
                </a:solidFill>
              </a:rPr>
              <a:t>Observation &amp; Reporting</a:t>
            </a:r>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638300"/>
            <a:ext cx="3276600" cy="24396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3537" y="4274820"/>
            <a:ext cx="2143125" cy="2143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98559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Report Abnormals to Nurse</a:t>
            </a:r>
          </a:p>
          <a:p>
            <a:r>
              <a:rPr lang="en-US" dirty="0" smtClean="0"/>
              <a:t>Heat to Low Back as Ordered</a:t>
            </a:r>
          </a:p>
          <a:p>
            <a:r>
              <a:rPr lang="en-US" dirty="0" smtClean="0"/>
              <a:t>Encourage Fluids</a:t>
            </a:r>
          </a:p>
          <a:p>
            <a:r>
              <a:rPr lang="en-US" dirty="0" smtClean="0"/>
              <a:t>Monitor VS</a:t>
            </a:r>
          </a:p>
          <a:p>
            <a:r>
              <a:rPr lang="en-US" dirty="0" smtClean="0"/>
              <a:t>General Post-op Care</a:t>
            </a:r>
            <a:endParaRPr lang="en-US" dirty="0"/>
          </a:p>
        </p:txBody>
      </p:sp>
      <p:sp>
        <p:nvSpPr>
          <p:cNvPr id="3" name="Title 2"/>
          <p:cNvSpPr>
            <a:spLocks noGrp="1"/>
          </p:cNvSpPr>
          <p:nvPr>
            <p:ph type="title"/>
          </p:nvPr>
        </p:nvSpPr>
        <p:spPr/>
        <p:txBody>
          <a:bodyPr/>
          <a:lstStyle/>
          <a:p>
            <a:r>
              <a:rPr lang="en-US" dirty="0" smtClean="0">
                <a:solidFill>
                  <a:srgbClr val="FF0000"/>
                </a:solidFill>
              </a:rPr>
              <a:t>CNA 2 </a:t>
            </a:r>
            <a:r>
              <a:rPr lang="en-US" dirty="0">
                <a:solidFill>
                  <a:srgbClr val="FF0000"/>
                </a:solidFill>
              </a:rPr>
              <a:t>Actions</a:t>
            </a:r>
            <a:endParaRPr lang="en-US"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4125" y="2615565"/>
            <a:ext cx="2533650" cy="2533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2562" y="4343400"/>
            <a:ext cx="2143125" cy="2143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74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4580255"/>
            <a:ext cx="2146300" cy="2146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12277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a:xfrm>
            <a:off x="358140" y="0"/>
            <a:ext cx="8229600" cy="1143000"/>
          </a:xfrm>
        </p:spPr>
        <p:txBody>
          <a:bodyPr/>
          <a:lstStyle/>
          <a:p>
            <a:r>
              <a:rPr lang="en-US" dirty="0"/>
              <a:t>Uterine </a:t>
            </a:r>
            <a:r>
              <a:rPr lang="en-US" dirty="0" smtClean="0"/>
              <a:t>Prolapse</a:t>
            </a:r>
            <a:endParaRPr lang="en-US"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 y="1021010"/>
            <a:ext cx="8077200" cy="58369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76827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376672"/>
          </a:xfrm>
        </p:spPr>
        <p:txBody>
          <a:bodyPr>
            <a:normAutofit/>
          </a:bodyPr>
          <a:lstStyle/>
          <a:p>
            <a:r>
              <a:rPr lang="en-US" dirty="0" smtClean="0"/>
              <a:t>Pain</a:t>
            </a:r>
          </a:p>
          <a:p>
            <a:pPr lvl="1"/>
            <a:r>
              <a:rPr lang="en-US" dirty="0" smtClean="0"/>
              <a:t>Vagina/Pelvis</a:t>
            </a:r>
          </a:p>
          <a:p>
            <a:pPr lvl="1"/>
            <a:r>
              <a:rPr lang="en-US" dirty="0" smtClean="0"/>
              <a:t>Lower </a:t>
            </a:r>
            <a:r>
              <a:rPr lang="en-US" dirty="0" err="1" smtClean="0"/>
              <a:t>Abd</a:t>
            </a:r>
            <a:r>
              <a:rPr lang="en-US" dirty="0" smtClean="0"/>
              <a:t>/Back</a:t>
            </a:r>
          </a:p>
          <a:p>
            <a:pPr lvl="1"/>
            <a:r>
              <a:rPr lang="en-US" dirty="0" smtClean="0"/>
              <a:t>Groin</a:t>
            </a:r>
          </a:p>
          <a:p>
            <a:r>
              <a:rPr lang="en-US" dirty="0" smtClean="0"/>
              <a:t>Heaviness/Pressure</a:t>
            </a:r>
          </a:p>
          <a:p>
            <a:r>
              <a:rPr lang="en-US" dirty="0" smtClean="0"/>
              <a:t>Urinary </a:t>
            </a:r>
          </a:p>
          <a:p>
            <a:pPr lvl="1"/>
            <a:r>
              <a:rPr lang="en-US" dirty="0" smtClean="0"/>
              <a:t>Incontinence</a:t>
            </a:r>
          </a:p>
          <a:p>
            <a:pPr lvl="1"/>
            <a:r>
              <a:rPr lang="en-US" dirty="0" smtClean="0"/>
              <a:t>Retention</a:t>
            </a:r>
          </a:p>
          <a:p>
            <a:r>
              <a:rPr lang="en-US" dirty="0" smtClean="0"/>
              <a:t>Bloody Discharge</a:t>
            </a:r>
          </a:p>
          <a:p>
            <a:r>
              <a:rPr lang="en-US" dirty="0" smtClean="0"/>
              <a:t>Visual Appearance of Prolapse</a:t>
            </a:r>
          </a:p>
          <a:p>
            <a:endParaRPr lang="en-US" dirty="0" smtClean="0"/>
          </a:p>
        </p:txBody>
      </p:sp>
      <p:sp>
        <p:nvSpPr>
          <p:cNvPr id="3" name="Title 2"/>
          <p:cNvSpPr>
            <a:spLocks noGrp="1"/>
          </p:cNvSpPr>
          <p:nvPr>
            <p:ph type="title"/>
          </p:nvPr>
        </p:nvSpPr>
        <p:spPr>
          <a:xfrm>
            <a:off x="457200" y="0"/>
            <a:ext cx="8229600" cy="1143000"/>
          </a:xfrm>
        </p:spPr>
        <p:txBody>
          <a:bodyPr/>
          <a:lstStyle/>
          <a:p>
            <a:r>
              <a:rPr lang="en-US" sz="4800" dirty="0">
                <a:solidFill>
                  <a:prstClr val="black"/>
                </a:solidFill>
              </a:rPr>
              <a:t>Observation &amp; Reporting</a:t>
            </a:r>
            <a:endParaRPr lang="en-US" dirty="0"/>
          </a:p>
        </p:txBody>
      </p:sp>
      <p:pic>
        <p:nvPicPr>
          <p:cNvPr id="184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3080" y="1295400"/>
            <a:ext cx="2743200" cy="41750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63836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Report Abnormals to Nurse</a:t>
            </a:r>
          </a:p>
          <a:p>
            <a:r>
              <a:rPr lang="en-US" dirty="0" smtClean="0"/>
              <a:t>Heat as Ordered</a:t>
            </a:r>
          </a:p>
          <a:p>
            <a:r>
              <a:rPr lang="en-US" dirty="0" smtClean="0"/>
              <a:t>Encourage Fluids</a:t>
            </a:r>
          </a:p>
          <a:p>
            <a:r>
              <a:rPr lang="en-US" dirty="0" smtClean="0"/>
              <a:t>Discourage “Straining”</a:t>
            </a:r>
          </a:p>
          <a:p>
            <a:r>
              <a:rPr lang="en-US" dirty="0" smtClean="0"/>
              <a:t>Monitor VS</a:t>
            </a:r>
          </a:p>
          <a:p>
            <a:r>
              <a:rPr lang="en-US" dirty="0" smtClean="0"/>
              <a:t>General Post-Op Care</a:t>
            </a:r>
            <a:endParaRPr lang="en-US" dirty="0"/>
          </a:p>
        </p:txBody>
      </p:sp>
      <p:sp>
        <p:nvSpPr>
          <p:cNvPr id="3" name="Title 2"/>
          <p:cNvSpPr>
            <a:spLocks noGrp="1"/>
          </p:cNvSpPr>
          <p:nvPr>
            <p:ph type="title"/>
          </p:nvPr>
        </p:nvSpPr>
        <p:spPr/>
        <p:txBody>
          <a:bodyPr/>
          <a:lstStyle/>
          <a:p>
            <a:r>
              <a:rPr lang="en-US" dirty="0" smtClean="0">
                <a:solidFill>
                  <a:srgbClr val="FF0000"/>
                </a:solidFill>
              </a:rPr>
              <a:t>CNA 2 </a:t>
            </a:r>
            <a:r>
              <a:rPr lang="en-US" dirty="0">
                <a:solidFill>
                  <a:srgbClr val="FF0000"/>
                </a:solidFill>
              </a:rPr>
              <a:t>Actions</a:t>
            </a:r>
            <a:endParaRPr lang="en-US"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4210" y="4309110"/>
            <a:ext cx="2146300" cy="2146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2133600"/>
            <a:ext cx="2124075" cy="2152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58041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728" indent="0">
              <a:buNone/>
            </a:pPr>
            <a:r>
              <a:rPr lang="en-US" b="1" dirty="0" smtClean="0">
                <a:effectLst>
                  <a:outerShdw blurRad="38100" dist="38100" dir="2700000" algn="tl">
                    <a:srgbClr val="000000">
                      <a:alpha val="43137"/>
                    </a:srgbClr>
                  </a:outerShdw>
                </a:effectLst>
              </a:rPr>
              <a:t>STI’s/STD’s</a:t>
            </a:r>
          </a:p>
          <a:p>
            <a:r>
              <a:rPr lang="en-US" sz="3200" dirty="0" smtClean="0"/>
              <a:t>Spread</a:t>
            </a:r>
          </a:p>
          <a:p>
            <a:pPr lvl="1"/>
            <a:r>
              <a:rPr lang="en-US" sz="2400" dirty="0" smtClean="0"/>
              <a:t>Body Fluids</a:t>
            </a:r>
          </a:p>
          <a:p>
            <a:pPr lvl="2">
              <a:buClr>
                <a:srgbClr val="FFC000"/>
              </a:buClr>
            </a:pPr>
            <a:r>
              <a:rPr lang="en-US" sz="1700" dirty="0" smtClean="0"/>
              <a:t>Semen/Vaginal fluid/Blood</a:t>
            </a:r>
          </a:p>
          <a:p>
            <a:pPr lvl="2">
              <a:buClr>
                <a:srgbClr val="FFC000"/>
              </a:buClr>
            </a:pPr>
            <a:r>
              <a:rPr lang="en-US" sz="1700" dirty="0" smtClean="0"/>
              <a:t>Affected Skin</a:t>
            </a:r>
          </a:p>
          <a:p>
            <a:pPr>
              <a:buClr>
                <a:srgbClr val="FFC000"/>
              </a:buClr>
            </a:pPr>
            <a:r>
              <a:rPr lang="en-US" sz="3200" dirty="0" err="1" smtClean="0"/>
              <a:t>Sx’s</a:t>
            </a:r>
            <a:r>
              <a:rPr lang="en-US" sz="3200" dirty="0" smtClean="0"/>
              <a:t> not Confined to </a:t>
            </a:r>
          </a:p>
          <a:p>
            <a:pPr marL="109728" indent="0">
              <a:buClr>
                <a:srgbClr val="FFC000"/>
              </a:buClr>
              <a:buNone/>
            </a:pPr>
            <a:r>
              <a:rPr lang="en-US" sz="3200" dirty="0"/>
              <a:t> </a:t>
            </a:r>
            <a:r>
              <a:rPr lang="en-US" sz="3200" dirty="0" smtClean="0"/>
              <a:t>       Genital Area</a:t>
            </a:r>
          </a:p>
          <a:p>
            <a:pPr>
              <a:buClr>
                <a:srgbClr val="FFC000"/>
              </a:buClr>
            </a:pPr>
            <a:r>
              <a:rPr lang="en-US" sz="3200" dirty="0" smtClean="0"/>
              <a:t>Prevention</a:t>
            </a:r>
          </a:p>
          <a:p>
            <a:pPr lvl="1">
              <a:buClr>
                <a:srgbClr val="FFC000"/>
              </a:buClr>
            </a:pPr>
            <a:r>
              <a:rPr lang="en-US" sz="2400" dirty="0" smtClean="0"/>
              <a:t>Abstinence</a:t>
            </a:r>
          </a:p>
          <a:p>
            <a:pPr lvl="1">
              <a:buClr>
                <a:srgbClr val="FFC000"/>
              </a:buClr>
            </a:pPr>
            <a:r>
              <a:rPr lang="en-US" sz="2400" dirty="0" smtClean="0"/>
              <a:t>Condoms</a:t>
            </a:r>
          </a:p>
          <a:p>
            <a:pPr>
              <a:buClr>
                <a:srgbClr val="FFC000"/>
              </a:buClr>
            </a:pPr>
            <a:endParaRPr lang="en-US" sz="3200" dirty="0" smtClean="0"/>
          </a:p>
          <a:p>
            <a:endParaRPr lang="en-US" sz="3200" dirty="0"/>
          </a:p>
          <a:p>
            <a:endParaRPr lang="en-US" sz="3200" dirty="0"/>
          </a:p>
        </p:txBody>
      </p:sp>
      <p:sp>
        <p:nvSpPr>
          <p:cNvPr id="3" name="Title 2"/>
          <p:cNvSpPr>
            <a:spLocks noGrp="1"/>
          </p:cNvSpPr>
          <p:nvPr>
            <p:ph type="title"/>
          </p:nvPr>
        </p:nvSpPr>
        <p:spPr/>
        <p:txBody>
          <a:bodyPr/>
          <a:lstStyle/>
          <a:p>
            <a:r>
              <a:rPr lang="en-US" sz="4800" dirty="0"/>
              <a:t>Sexually Transmitted </a:t>
            </a:r>
            <a:r>
              <a:rPr lang="en-US" sz="4800" dirty="0" smtClean="0"/>
              <a:t>Infections/Diseases</a:t>
            </a:r>
            <a:endParaRPr lang="en-US" sz="4800" dirty="0"/>
          </a:p>
        </p:txBody>
      </p:sp>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4114800"/>
            <a:ext cx="4052074" cy="217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60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546860"/>
            <a:ext cx="2552700" cy="2042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68693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Penis</a:t>
            </a:r>
          </a:p>
          <a:p>
            <a:r>
              <a:rPr lang="en-US" sz="3200" dirty="0" smtClean="0"/>
              <a:t>Scrotum</a:t>
            </a:r>
          </a:p>
          <a:p>
            <a:r>
              <a:rPr lang="en-US" sz="3200" dirty="0" smtClean="0"/>
              <a:t>Vas Deferens</a:t>
            </a:r>
          </a:p>
          <a:p>
            <a:r>
              <a:rPr lang="en-US" sz="3200" dirty="0" smtClean="0"/>
              <a:t>Seminal Vesicles</a:t>
            </a:r>
          </a:p>
          <a:p>
            <a:r>
              <a:rPr lang="en-US" sz="3200" dirty="0" smtClean="0"/>
              <a:t>Prostate Gland</a:t>
            </a:r>
            <a:endParaRPr lang="en-US" sz="3200" dirty="0"/>
          </a:p>
        </p:txBody>
      </p:sp>
      <p:sp>
        <p:nvSpPr>
          <p:cNvPr id="3" name="Title 2"/>
          <p:cNvSpPr>
            <a:spLocks noGrp="1"/>
          </p:cNvSpPr>
          <p:nvPr>
            <p:ph type="title"/>
          </p:nvPr>
        </p:nvSpPr>
        <p:spPr/>
        <p:txBody>
          <a:bodyPr/>
          <a:lstStyle/>
          <a:p>
            <a:r>
              <a:rPr lang="en-US" sz="4800" dirty="0">
                <a:solidFill>
                  <a:prstClr val="black"/>
                </a:solidFill>
              </a:rPr>
              <a:t>Male Reproductive System</a:t>
            </a:r>
            <a:endParaRPr lang="en-US"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8027" y="1981200"/>
            <a:ext cx="4561489" cy="3733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304800" y="4572000"/>
            <a:ext cx="3532227" cy="2308324"/>
          </a:xfrm>
          <a:prstGeom prst="rect">
            <a:avLst/>
          </a:prstGeom>
          <a:noFill/>
        </p:spPr>
        <p:txBody>
          <a:bodyPr wrap="square" rtlCol="0">
            <a:spAutoFit/>
          </a:bodyPr>
          <a:lstStyle/>
          <a:p>
            <a:r>
              <a:rPr lang="en-US" dirty="0" smtClean="0">
                <a:hlinkClick r:id="rId4"/>
              </a:rPr>
              <a:t>http://www.medcomrn.com</a:t>
            </a:r>
            <a:r>
              <a:rPr lang="en-US" dirty="0">
                <a:hlinkClick r:id="rId4"/>
              </a:rPr>
              <a:t>/dev/flash/flvplayer/movie.php?movie=http://ss1.medcomrn.com/flv/78720r_sec02_300k.flv&amp;title=&amp;detectflash=false&amp;detectflash</a:t>
            </a:r>
            <a:r>
              <a:rPr lang="en-US">
                <a:hlinkClick r:id="rId4"/>
              </a:rPr>
              <a:t>=</a:t>
            </a:r>
            <a:r>
              <a:rPr lang="en-US" smtClean="0">
                <a:hlinkClick r:id="rId4"/>
              </a:rPr>
              <a:t>false</a:t>
            </a:r>
            <a:endParaRPr lang="en-US" smtClean="0"/>
          </a:p>
          <a:p>
            <a:endParaRPr lang="en-US" dirty="0"/>
          </a:p>
        </p:txBody>
      </p:sp>
    </p:spTree>
    <p:extLst>
      <p:ext uri="{BB962C8B-B14F-4D97-AF65-F5344CB8AC3E}">
        <p14:creationId xmlns:p14="http://schemas.microsoft.com/office/powerpoint/2010/main" val="42655496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Chlamydia</a:t>
            </a:r>
          </a:p>
          <a:p>
            <a:r>
              <a:rPr lang="en-US" dirty="0" smtClean="0"/>
              <a:t>HIV/AIDS</a:t>
            </a:r>
            <a:endParaRPr lang="en-US" dirty="0"/>
          </a:p>
          <a:p>
            <a:r>
              <a:rPr lang="en-US" dirty="0" smtClean="0"/>
              <a:t>Gonorrhea</a:t>
            </a:r>
          </a:p>
          <a:p>
            <a:r>
              <a:rPr lang="en-US" dirty="0" smtClean="0"/>
              <a:t>Syphilis</a:t>
            </a:r>
          </a:p>
          <a:p>
            <a:r>
              <a:rPr lang="en-US" dirty="0" smtClean="0"/>
              <a:t>Genital Herpes</a:t>
            </a:r>
          </a:p>
          <a:p>
            <a:r>
              <a:rPr lang="en-US" dirty="0" smtClean="0"/>
              <a:t>Genital Warts</a:t>
            </a:r>
            <a:endParaRPr lang="en-US" dirty="0"/>
          </a:p>
        </p:txBody>
      </p:sp>
      <p:sp>
        <p:nvSpPr>
          <p:cNvPr id="3" name="Title 2"/>
          <p:cNvSpPr>
            <a:spLocks noGrp="1"/>
          </p:cNvSpPr>
          <p:nvPr>
            <p:ph type="title"/>
          </p:nvPr>
        </p:nvSpPr>
        <p:spPr/>
        <p:txBody>
          <a:bodyPr/>
          <a:lstStyle/>
          <a:p>
            <a:r>
              <a:rPr lang="en-US" dirty="0" smtClean="0"/>
              <a:t>Common STI’s/STD’s</a:t>
            </a:r>
            <a:endParaRPr lang="en-US"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4880" y="1371600"/>
            <a:ext cx="3886200" cy="25860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8005" y="4191000"/>
            <a:ext cx="2139950" cy="2139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05633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Painful, Fluid filled Sores</a:t>
            </a:r>
          </a:p>
          <a:p>
            <a:r>
              <a:rPr lang="en-US" sz="3200" dirty="0" smtClean="0"/>
              <a:t>Itching/Burning/tingling</a:t>
            </a:r>
          </a:p>
          <a:p>
            <a:r>
              <a:rPr lang="en-US" sz="3200" dirty="0" smtClean="0"/>
              <a:t>Fever</a:t>
            </a:r>
          </a:p>
          <a:p>
            <a:r>
              <a:rPr lang="en-US" sz="3200" dirty="0" err="1" smtClean="0"/>
              <a:t>Abd</a:t>
            </a:r>
            <a:r>
              <a:rPr lang="en-US" sz="3200" dirty="0" smtClean="0"/>
              <a:t>. Pain</a:t>
            </a:r>
          </a:p>
          <a:p>
            <a:r>
              <a:rPr lang="en-US" sz="3200" dirty="0" smtClean="0"/>
              <a:t>Burning on Urination</a:t>
            </a:r>
          </a:p>
          <a:p>
            <a:r>
              <a:rPr lang="en-US" sz="3200" dirty="0" smtClean="0"/>
              <a:t>Vaginal/Urethral Discharge</a:t>
            </a:r>
          </a:p>
          <a:p>
            <a:r>
              <a:rPr lang="en-US" sz="3200" dirty="0" smtClean="0"/>
              <a:t>Warts On:</a:t>
            </a:r>
          </a:p>
          <a:p>
            <a:pPr lvl="1"/>
            <a:r>
              <a:rPr lang="en-US" sz="2400" dirty="0" smtClean="0"/>
              <a:t>Penis/Anus/Vagina/Cervix/Labia/Genitalia</a:t>
            </a:r>
            <a:endParaRPr lang="en-US" sz="2400" dirty="0"/>
          </a:p>
        </p:txBody>
      </p:sp>
      <p:sp>
        <p:nvSpPr>
          <p:cNvPr id="3" name="Title 2"/>
          <p:cNvSpPr>
            <a:spLocks noGrp="1"/>
          </p:cNvSpPr>
          <p:nvPr>
            <p:ph type="title"/>
          </p:nvPr>
        </p:nvSpPr>
        <p:spPr/>
        <p:txBody>
          <a:bodyPr/>
          <a:lstStyle/>
          <a:p>
            <a:r>
              <a:rPr lang="en-US" sz="4800" dirty="0">
                <a:solidFill>
                  <a:prstClr val="black"/>
                </a:solidFill>
              </a:rPr>
              <a:t>Observation &amp; Reporting</a:t>
            </a:r>
            <a:endParaRPr lang="en-US" dirty="0"/>
          </a:p>
        </p:txBody>
      </p:sp>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057400"/>
            <a:ext cx="3332812" cy="2209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38773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Report Abnormals to Nurse</a:t>
            </a:r>
          </a:p>
          <a:p>
            <a:r>
              <a:rPr lang="en-US" dirty="0" smtClean="0"/>
              <a:t>Standard Precautions</a:t>
            </a:r>
          </a:p>
          <a:p>
            <a:r>
              <a:rPr lang="en-US" dirty="0" smtClean="0"/>
              <a:t>Emotional Support</a:t>
            </a:r>
            <a:endParaRPr lang="en-US" dirty="0"/>
          </a:p>
        </p:txBody>
      </p:sp>
      <p:sp>
        <p:nvSpPr>
          <p:cNvPr id="3" name="Title 2"/>
          <p:cNvSpPr>
            <a:spLocks noGrp="1"/>
          </p:cNvSpPr>
          <p:nvPr>
            <p:ph type="title"/>
          </p:nvPr>
        </p:nvSpPr>
        <p:spPr/>
        <p:txBody>
          <a:bodyPr/>
          <a:lstStyle/>
          <a:p>
            <a:r>
              <a:rPr lang="en-US" dirty="0" smtClean="0">
                <a:solidFill>
                  <a:srgbClr val="FF0000"/>
                </a:solidFill>
              </a:rPr>
              <a:t>CNA 2 </a:t>
            </a:r>
            <a:r>
              <a:rPr lang="en-US" dirty="0">
                <a:solidFill>
                  <a:srgbClr val="FF0000"/>
                </a:solidFill>
              </a:rPr>
              <a:t>Actions</a:t>
            </a:r>
            <a:endParaRPr lang="en-US"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5150" y="3810000"/>
            <a:ext cx="2146300" cy="2146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458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536918"/>
            <a:ext cx="4419600" cy="25705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2600959" y="6107501"/>
            <a:ext cx="2199641" cy="584775"/>
          </a:xfrm>
          <a:prstGeom prst="rect">
            <a:avLst/>
          </a:prstGeom>
          <a:noFill/>
        </p:spPr>
        <p:txBody>
          <a:bodyPr wrap="none" rtlCol="0">
            <a:spAutoFit/>
          </a:bodyPr>
          <a:lstStyle/>
          <a:p>
            <a:r>
              <a:rPr lang="en-US" sz="3200" b="1" dirty="0" smtClean="0">
                <a:effectLst>
                  <a:outerShdw blurRad="38100" dist="38100" dir="2700000" algn="tl">
                    <a:srgbClr val="000000">
                      <a:alpha val="43137"/>
                    </a:srgbClr>
                  </a:outerShdw>
                </a:effectLst>
                <a:latin typeface="Comic Sans MS" pitchFamily="66" charset="0"/>
              </a:rPr>
              <a:t>Gonorrhea</a:t>
            </a:r>
            <a:endParaRPr lang="en-US" sz="3200" b="1" dirty="0">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4062151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67312" y="2730586"/>
            <a:ext cx="6609375" cy="1396828"/>
          </a:xfrm>
          <a:prstGeom prst="rect">
            <a:avLst/>
          </a:prstGeom>
        </p:spPr>
      </p:pic>
    </p:spTree>
    <p:extLst>
      <p:ext uri="{BB962C8B-B14F-4D97-AF65-F5344CB8AC3E}">
        <p14:creationId xmlns:p14="http://schemas.microsoft.com/office/powerpoint/2010/main" val="1600349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a:t>Care </a:t>
            </a:r>
            <a:r>
              <a:rPr lang="en-US" sz="4400" dirty="0" smtClean="0"/>
              <a:t>of: </a:t>
            </a:r>
            <a:r>
              <a:rPr lang="en-US" sz="4400" dirty="0" err="1" smtClean="0"/>
              <a:t>Peripartum</a:t>
            </a:r>
            <a:r>
              <a:rPr lang="en-US" sz="4400" dirty="0" smtClean="0"/>
              <a:t> Woman</a:t>
            </a:r>
            <a:r>
              <a:rPr lang="en-US" sz="4400" dirty="0"/>
              <a:t>,</a:t>
            </a:r>
            <a:r>
              <a:rPr lang="en-US" sz="4400" dirty="0" smtClean="0"/>
              <a:t> Newborn &amp; Family</a:t>
            </a:r>
            <a:r>
              <a:rPr lang="en-US" sz="4400" dirty="0"/>
              <a:t>:</a:t>
            </a:r>
          </a:p>
        </p:txBody>
      </p:sp>
      <p:sp>
        <p:nvSpPr>
          <p:cNvPr id="5" name="Content Placeholder 4"/>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103" y="1447800"/>
            <a:ext cx="3012897" cy="45611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1143000"/>
            <a:ext cx="2913529" cy="1981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4712" y="3124200"/>
            <a:ext cx="3438525" cy="3438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3890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9026" y="1066800"/>
            <a:ext cx="8229600" cy="5376672"/>
          </a:xfrm>
        </p:spPr>
        <p:txBody>
          <a:bodyPr>
            <a:normAutofit lnSpcReduction="10000"/>
          </a:bodyPr>
          <a:lstStyle/>
          <a:p>
            <a:r>
              <a:rPr lang="en-US" sz="3200" dirty="0" smtClean="0"/>
              <a:t>Body Returns</a:t>
            </a:r>
          </a:p>
          <a:p>
            <a:r>
              <a:rPr lang="en-US" sz="3200" dirty="0" smtClean="0"/>
              <a:t>Uterus Returns</a:t>
            </a:r>
          </a:p>
          <a:p>
            <a:r>
              <a:rPr lang="en-US" sz="3200" dirty="0" smtClean="0"/>
              <a:t>Physical &amp; Emotional </a:t>
            </a:r>
          </a:p>
          <a:p>
            <a:pPr lvl="1"/>
            <a:r>
              <a:rPr lang="en-US" dirty="0" smtClean="0"/>
              <a:t>Lochia</a:t>
            </a:r>
          </a:p>
          <a:p>
            <a:pPr lvl="1"/>
            <a:r>
              <a:rPr lang="en-US" dirty="0" smtClean="0"/>
              <a:t>Episiotomy</a:t>
            </a:r>
          </a:p>
          <a:p>
            <a:pPr lvl="1"/>
            <a:r>
              <a:rPr lang="en-US" dirty="0" smtClean="0"/>
              <a:t>Breast Feeding</a:t>
            </a:r>
          </a:p>
          <a:p>
            <a:pPr lvl="2">
              <a:buClr>
                <a:srgbClr val="FFC000"/>
              </a:buClr>
            </a:pPr>
            <a:r>
              <a:rPr lang="en-US" dirty="0" smtClean="0"/>
              <a:t>Nipple Care</a:t>
            </a:r>
          </a:p>
          <a:p>
            <a:pPr lvl="1">
              <a:buClr>
                <a:srgbClr val="FFC000"/>
              </a:buClr>
            </a:pPr>
            <a:r>
              <a:rPr lang="en-US" dirty="0" smtClean="0"/>
              <a:t>Emotional Changes</a:t>
            </a:r>
          </a:p>
          <a:p>
            <a:pPr lvl="1">
              <a:buClr>
                <a:srgbClr val="FFC000"/>
              </a:buClr>
            </a:pPr>
            <a:r>
              <a:rPr lang="en-US" dirty="0" smtClean="0"/>
              <a:t>Mood Swings</a:t>
            </a:r>
          </a:p>
          <a:p>
            <a:pPr lvl="1">
              <a:buClr>
                <a:srgbClr val="FFC000"/>
              </a:buClr>
            </a:pPr>
            <a:r>
              <a:rPr lang="en-US" dirty="0" smtClean="0"/>
              <a:t>Lifestyle Changes</a:t>
            </a:r>
          </a:p>
          <a:p>
            <a:pPr lvl="1">
              <a:buClr>
                <a:srgbClr val="FFC000"/>
              </a:buClr>
            </a:pPr>
            <a:r>
              <a:rPr lang="en-US" dirty="0" smtClean="0"/>
              <a:t>Post Partum Depression</a:t>
            </a:r>
            <a:r>
              <a:rPr lang="en-US" dirty="0"/>
              <a:t/>
            </a:r>
            <a:br>
              <a:rPr lang="en-US" dirty="0"/>
            </a:br>
            <a:endParaRPr lang="en-US" dirty="0" smtClean="0"/>
          </a:p>
        </p:txBody>
      </p:sp>
      <p:sp>
        <p:nvSpPr>
          <p:cNvPr id="3" name="Title 2"/>
          <p:cNvSpPr>
            <a:spLocks noGrp="1"/>
          </p:cNvSpPr>
          <p:nvPr>
            <p:ph type="title"/>
          </p:nvPr>
        </p:nvSpPr>
        <p:spPr>
          <a:xfrm>
            <a:off x="381000" y="0"/>
            <a:ext cx="8229600" cy="1143000"/>
          </a:xfrm>
        </p:spPr>
        <p:txBody>
          <a:bodyPr/>
          <a:lstStyle/>
          <a:p>
            <a:r>
              <a:rPr lang="en-US" dirty="0" smtClean="0"/>
              <a:t>Postpartum Care</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990600"/>
            <a:ext cx="3719946" cy="4012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5249026" y="5098594"/>
            <a:ext cx="3429000" cy="1754326"/>
          </a:xfrm>
          <a:prstGeom prst="rect">
            <a:avLst/>
          </a:prstGeom>
          <a:noFill/>
        </p:spPr>
        <p:txBody>
          <a:bodyPr wrap="square" rtlCol="0">
            <a:spAutoFit/>
          </a:bodyPr>
          <a:lstStyle/>
          <a:p>
            <a:r>
              <a:rPr lang="en-US" dirty="0">
                <a:hlinkClick r:id="rId4"/>
              </a:rPr>
              <a:t>http://www.medcomrn.com/dev/flash/flvplayer/movie.php?movie=http://ss1.medcomrn.com/flv/78798hr_sec06_300k.flv&amp;title=&amp;</a:t>
            </a:r>
            <a:r>
              <a:rPr lang="en-US" dirty="0" smtClean="0">
                <a:hlinkClick r:id="rId4"/>
              </a:rPr>
              <a:t>detectflash=false</a:t>
            </a:r>
            <a:r>
              <a:rPr lang="en-US" dirty="0" smtClean="0"/>
              <a:t> </a:t>
            </a:r>
            <a:endParaRPr lang="en-US" dirty="0"/>
          </a:p>
        </p:txBody>
      </p:sp>
    </p:spTree>
    <p:extLst>
      <p:ext uri="{BB962C8B-B14F-4D97-AF65-F5344CB8AC3E}">
        <p14:creationId xmlns:p14="http://schemas.microsoft.com/office/powerpoint/2010/main" val="3839891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Dressing</a:t>
            </a:r>
          </a:p>
          <a:p>
            <a:r>
              <a:rPr lang="en-US" sz="2400" dirty="0" smtClean="0"/>
              <a:t>Swelling</a:t>
            </a:r>
          </a:p>
          <a:p>
            <a:r>
              <a:rPr lang="en-US" sz="2400" dirty="0" smtClean="0"/>
              <a:t>Redness</a:t>
            </a:r>
          </a:p>
          <a:p>
            <a:r>
              <a:rPr lang="en-US" sz="2400" dirty="0" smtClean="0"/>
              <a:t>C&amp;DB</a:t>
            </a:r>
          </a:p>
          <a:p>
            <a:r>
              <a:rPr lang="en-US" sz="2400" dirty="0" smtClean="0"/>
              <a:t>Check Sensation</a:t>
            </a:r>
          </a:p>
          <a:p>
            <a:r>
              <a:rPr lang="en-US" sz="2400" dirty="0" smtClean="0"/>
              <a:t>Respirations</a:t>
            </a:r>
          </a:p>
          <a:p>
            <a:r>
              <a:rPr lang="en-US" sz="2400" dirty="0" smtClean="0"/>
              <a:t>Itching</a:t>
            </a:r>
            <a:endParaRPr lang="en-US" sz="2400" dirty="0"/>
          </a:p>
        </p:txBody>
      </p:sp>
      <p:sp>
        <p:nvSpPr>
          <p:cNvPr id="3" name="Title 2"/>
          <p:cNvSpPr>
            <a:spLocks noGrp="1"/>
          </p:cNvSpPr>
          <p:nvPr>
            <p:ph type="title"/>
          </p:nvPr>
        </p:nvSpPr>
        <p:spPr/>
        <p:txBody>
          <a:bodyPr/>
          <a:lstStyle/>
          <a:p>
            <a:r>
              <a:rPr lang="en-US" dirty="0" smtClean="0"/>
              <a:t>C-Section Care</a:t>
            </a:r>
            <a:endParaRPr lang="en-US" dirty="0"/>
          </a:p>
        </p:txBody>
      </p:sp>
      <p:sp>
        <p:nvSpPr>
          <p:cNvPr id="4" name="TextBox 3"/>
          <p:cNvSpPr txBox="1"/>
          <p:nvPr/>
        </p:nvSpPr>
        <p:spPr>
          <a:xfrm rot="10800000" flipV="1">
            <a:off x="431801" y="4549676"/>
            <a:ext cx="2438400" cy="2308324"/>
          </a:xfrm>
          <a:prstGeom prst="rect">
            <a:avLst/>
          </a:prstGeom>
          <a:noFill/>
        </p:spPr>
        <p:txBody>
          <a:bodyPr wrap="square" rtlCol="0">
            <a:spAutoFit/>
          </a:bodyPr>
          <a:lstStyle/>
          <a:p>
            <a:r>
              <a:rPr lang="en-US" dirty="0">
                <a:hlinkClick r:id="rId2"/>
              </a:rPr>
              <a:t>http://www.medcomrn.com/dev/flash/flvplayer/movie.php?movie=http://ss1.medcomrn.com/flv/78798hr_sec05_300k.flv&amp;title=&amp;</a:t>
            </a:r>
            <a:r>
              <a:rPr lang="en-US" dirty="0" smtClean="0">
                <a:hlinkClick r:id="rId2"/>
              </a:rPr>
              <a:t>detectflash=false</a:t>
            </a:r>
            <a:r>
              <a:rPr lang="en-US" dirty="0" smtClean="0"/>
              <a:t>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219200"/>
            <a:ext cx="5715000" cy="46177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88595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solidFill>
                  <a:prstClr val="black"/>
                </a:solidFill>
              </a:rPr>
              <a:t>Observation &amp; Reporting</a:t>
            </a:r>
            <a:endParaRPr lang="en-US" dirty="0"/>
          </a:p>
        </p:txBody>
      </p:sp>
      <p:sp>
        <p:nvSpPr>
          <p:cNvPr id="3" name="Content Placeholder 2"/>
          <p:cNvSpPr>
            <a:spLocks noGrp="1"/>
          </p:cNvSpPr>
          <p:nvPr>
            <p:ph idx="1"/>
          </p:nvPr>
        </p:nvSpPr>
        <p:spPr>
          <a:xfrm>
            <a:off x="457200" y="1481328"/>
            <a:ext cx="8229600" cy="5224272"/>
          </a:xfrm>
        </p:spPr>
        <p:txBody>
          <a:bodyPr>
            <a:normAutofit/>
          </a:bodyPr>
          <a:lstStyle/>
          <a:p>
            <a:r>
              <a:rPr lang="en-US" sz="2800" dirty="0" smtClean="0"/>
              <a:t>Elevated Temp</a:t>
            </a:r>
          </a:p>
          <a:p>
            <a:r>
              <a:rPr lang="en-US" sz="2800" dirty="0" err="1" smtClean="0"/>
              <a:t>Abd</a:t>
            </a:r>
            <a:r>
              <a:rPr lang="en-US" sz="2800" dirty="0" smtClean="0"/>
              <a:t>/Perineal Pain</a:t>
            </a:r>
          </a:p>
          <a:p>
            <a:r>
              <a:rPr lang="en-US" sz="2800" dirty="0" smtClean="0"/>
              <a:t>Foul Smelling Discharge</a:t>
            </a:r>
            <a:endParaRPr lang="en-US" sz="2800" dirty="0"/>
          </a:p>
          <a:p>
            <a:r>
              <a:rPr lang="en-US" sz="2800" dirty="0" smtClean="0"/>
              <a:t>Episiotomy/C-Section Incision</a:t>
            </a:r>
          </a:p>
          <a:p>
            <a:pPr lvl="1"/>
            <a:r>
              <a:rPr lang="en-US" sz="2000" dirty="0" smtClean="0"/>
              <a:t>Bleeding/Drainage/Swelling</a:t>
            </a:r>
          </a:p>
          <a:p>
            <a:r>
              <a:rPr lang="en-US" sz="2800" dirty="0" smtClean="0"/>
              <a:t>Breast Swelling</a:t>
            </a:r>
          </a:p>
          <a:p>
            <a:r>
              <a:rPr lang="en-US" sz="2800" dirty="0" smtClean="0"/>
              <a:t>Red Lochia when Pinkish</a:t>
            </a:r>
          </a:p>
          <a:p>
            <a:r>
              <a:rPr lang="en-US" sz="2800" dirty="0" smtClean="0"/>
              <a:t>Pain/Burning w/Urination</a:t>
            </a:r>
          </a:p>
          <a:p>
            <a:r>
              <a:rPr lang="en-US" sz="2800" dirty="0" smtClean="0"/>
              <a:t>Leg Pain/Tenderness/Swelling</a:t>
            </a:r>
          </a:p>
          <a:p>
            <a:r>
              <a:rPr lang="en-US" sz="2800" dirty="0" smtClean="0"/>
              <a:t>Sadness/Feeling of Depression</a:t>
            </a:r>
          </a:p>
          <a:p>
            <a:endParaRPr lang="en-US" sz="2800" dirty="0" smtClean="0"/>
          </a:p>
          <a:p>
            <a:endParaRPr lang="en-US" sz="2800" dirty="0" smtClean="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3886200"/>
            <a:ext cx="2466975" cy="1847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1524000"/>
            <a:ext cx="2771775" cy="20761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85578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5486400"/>
          </a:xfrm>
        </p:spPr>
        <p:txBody>
          <a:bodyPr>
            <a:normAutofit lnSpcReduction="10000"/>
          </a:bodyPr>
          <a:lstStyle/>
          <a:p>
            <a:r>
              <a:rPr lang="en-US" dirty="0" smtClean="0"/>
              <a:t>Avoid Infection</a:t>
            </a:r>
          </a:p>
          <a:p>
            <a:r>
              <a:rPr lang="en-US" dirty="0" smtClean="0"/>
              <a:t>Monitor for Hemorrhage</a:t>
            </a:r>
          </a:p>
          <a:p>
            <a:r>
              <a:rPr lang="en-US" dirty="0" smtClean="0"/>
              <a:t>Activity</a:t>
            </a:r>
          </a:p>
          <a:p>
            <a:pPr lvl="1"/>
            <a:r>
              <a:rPr lang="en-US" dirty="0" smtClean="0"/>
              <a:t>Assist w/1</a:t>
            </a:r>
            <a:r>
              <a:rPr lang="en-US" baseline="30000" dirty="0" smtClean="0"/>
              <a:t>st</a:t>
            </a:r>
            <a:r>
              <a:rPr lang="en-US" dirty="0" smtClean="0"/>
              <a:t> up after Delivery</a:t>
            </a:r>
          </a:p>
          <a:p>
            <a:pPr lvl="1"/>
            <a:r>
              <a:rPr lang="en-US" dirty="0" smtClean="0"/>
              <a:t>BR after Spinal Anesthesia</a:t>
            </a:r>
          </a:p>
          <a:p>
            <a:r>
              <a:rPr lang="en-US" dirty="0" smtClean="0"/>
              <a:t>Breast Care</a:t>
            </a:r>
          </a:p>
          <a:p>
            <a:r>
              <a:rPr lang="en-US" dirty="0" smtClean="0"/>
              <a:t>Emotional Care</a:t>
            </a:r>
          </a:p>
          <a:p>
            <a:r>
              <a:rPr lang="en-US" dirty="0" smtClean="0"/>
              <a:t>Surgical Care </a:t>
            </a:r>
          </a:p>
          <a:p>
            <a:pPr lvl="1"/>
            <a:r>
              <a:rPr lang="en-US" dirty="0" smtClean="0"/>
              <a:t>Post-op Guidelines</a:t>
            </a:r>
          </a:p>
          <a:p>
            <a:pPr lvl="1"/>
            <a:r>
              <a:rPr lang="en-US" dirty="0" err="1" smtClean="0"/>
              <a:t>Sitz</a:t>
            </a:r>
            <a:r>
              <a:rPr lang="en-US" dirty="0" smtClean="0"/>
              <a:t> Bath as Directed by Nurse</a:t>
            </a:r>
            <a:endParaRPr lang="en-US" dirty="0"/>
          </a:p>
        </p:txBody>
      </p:sp>
      <p:sp>
        <p:nvSpPr>
          <p:cNvPr id="3" name="Title 2"/>
          <p:cNvSpPr>
            <a:spLocks noGrp="1"/>
          </p:cNvSpPr>
          <p:nvPr>
            <p:ph type="title"/>
          </p:nvPr>
        </p:nvSpPr>
        <p:spPr>
          <a:xfrm>
            <a:off x="457200" y="0"/>
            <a:ext cx="8229600" cy="1143000"/>
          </a:xfrm>
        </p:spPr>
        <p:txBody>
          <a:bodyPr/>
          <a:lstStyle/>
          <a:p>
            <a:r>
              <a:rPr lang="en-US" dirty="0" smtClean="0">
                <a:solidFill>
                  <a:srgbClr val="FF0000"/>
                </a:solidFill>
              </a:rPr>
              <a:t>CNA 2 </a:t>
            </a:r>
            <a:r>
              <a:rPr lang="en-US" dirty="0">
                <a:solidFill>
                  <a:srgbClr val="FF0000"/>
                </a:solidFill>
              </a:rPr>
              <a:t>Actions</a:t>
            </a:r>
            <a:endParaRPr lang="en-US"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3136" y="838200"/>
            <a:ext cx="2667358" cy="2438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3665" y="3962400"/>
            <a:ext cx="2146300" cy="2146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99266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Birth-28 days old</a:t>
            </a:r>
          </a:p>
          <a:p>
            <a:r>
              <a:rPr lang="en-US" sz="2800" dirty="0" smtClean="0"/>
              <a:t>VS: </a:t>
            </a:r>
          </a:p>
          <a:p>
            <a:pPr lvl="1"/>
            <a:r>
              <a:rPr lang="en-US" sz="2000" dirty="0" smtClean="0"/>
              <a:t>97-99/120-160/30-60</a:t>
            </a:r>
          </a:p>
          <a:p>
            <a:r>
              <a:rPr lang="en-US" sz="2800" dirty="0" smtClean="0"/>
              <a:t>Cyanosis</a:t>
            </a:r>
          </a:p>
          <a:p>
            <a:pPr lvl="1"/>
            <a:r>
              <a:rPr lang="en-US" sz="2000" dirty="0" smtClean="0"/>
              <a:t>Peripheral  OK </a:t>
            </a:r>
          </a:p>
          <a:p>
            <a:pPr lvl="1"/>
            <a:r>
              <a:rPr lang="en-US" sz="2000" dirty="0" smtClean="0"/>
              <a:t>Central no</a:t>
            </a:r>
          </a:p>
          <a:p>
            <a:r>
              <a:rPr lang="en-US" sz="2800" dirty="0" smtClean="0"/>
              <a:t>Urine</a:t>
            </a:r>
          </a:p>
          <a:p>
            <a:r>
              <a:rPr lang="en-US" sz="2800" dirty="0" smtClean="0"/>
              <a:t>Stools</a:t>
            </a:r>
          </a:p>
          <a:p>
            <a:r>
              <a:rPr lang="en-US" sz="2800" dirty="0" smtClean="0"/>
              <a:t>Skin: </a:t>
            </a:r>
            <a:r>
              <a:rPr lang="en-US" sz="2800" dirty="0" err="1" smtClean="0"/>
              <a:t>Vernix</a:t>
            </a:r>
            <a:endParaRPr lang="en-US" sz="2800" dirty="0" smtClean="0"/>
          </a:p>
          <a:p>
            <a:endParaRPr lang="en-US" sz="2800" dirty="0"/>
          </a:p>
        </p:txBody>
      </p:sp>
      <p:sp>
        <p:nvSpPr>
          <p:cNvPr id="3" name="Title 2"/>
          <p:cNvSpPr>
            <a:spLocks noGrp="1"/>
          </p:cNvSpPr>
          <p:nvPr>
            <p:ph type="title"/>
          </p:nvPr>
        </p:nvSpPr>
        <p:spPr/>
        <p:txBody>
          <a:bodyPr/>
          <a:lstStyle/>
          <a:p>
            <a:r>
              <a:rPr lang="en-US" dirty="0"/>
              <a:t>Care of the </a:t>
            </a:r>
            <a:r>
              <a:rPr lang="en-US" dirty="0" smtClean="0"/>
              <a:t>Newborn</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1371598"/>
            <a:ext cx="1466850" cy="151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1676400"/>
            <a:ext cx="2466975" cy="1847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3464" y="3810000"/>
            <a:ext cx="2466975" cy="1847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3914775"/>
            <a:ext cx="2619375" cy="1743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4648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780</TotalTime>
  <Words>2392</Words>
  <Application>Microsoft Office PowerPoint</Application>
  <PresentationFormat>On-screen Show (4:3)</PresentationFormat>
  <Paragraphs>521</Paragraphs>
  <Slides>33</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Calibri</vt:lpstr>
      <vt:lpstr>Comic Sans MS</vt:lpstr>
      <vt:lpstr>Lucida Sans Unicode</vt:lpstr>
      <vt:lpstr>Verdana</vt:lpstr>
      <vt:lpstr>Wingdings 2</vt:lpstr>
      <vt:lpstr>Wingdings 3</vt:lpstr>
      <vt:lpstr>Concourse</vt:lpstr>
      <vt:lpstr>Reproductive System</vt:lpstr>
      <vt:lpstr>Female Reproductive System</vt:lpstr>
      <vt:lpstr>Male Reproductive System</vt:lpstr>
      <vt:lpstr>Care of: Peripartum Woman, Newborn &amp; Family:</vt:lpstr>
      <vt:lpstr>Postpartum Care</vt:lpstr>
      <vt:lpstr>C-Section Care</vt:lpstr>
      <vt:lpstr>Observation &amp; Reporting</vt:lpstr>
      <vt:lpstr>CNA 2 Actions</vt:lpstr>
      <vt:lpstr>Care of the Newborn</vt:lpstr>
      <vt:lpstr>Care of the Newborn</vt:lpstr>
      <vt:lpstr>Screening</vt:lpstr>
      <vt:lpstr>PowerPoint Presentation</vt:lpstr>
      <vt:lpstr>PowerPoint Presentation</vt:lpstr>
      <vt:lpstr>Observation &amp; Reporting</vt:lpstr>
      <vt:lpstr>CNA 2 Actions</vt:lpstr>
      <vt:lpstr>Mammoplasty</vt:lpstr>
      <vt:lpstr>Observation &amp; Reporting</vt:lpstr>
      <vt:lpstr>CNA 2 Actions</vt:lpstr>
      <vt:lpstr>Lumpectomy</vt:lpstr>
      <vt:lpstr>Mastectomy</vt:lpstr>
      <vt:lpstr>Observation &amp; Reporting</vt:lpstr>
      <vt:lpstr>CNA 2 Actions</vt:lpstr>
      <vt:lpstr>Hysterectomy</vt:lpstr>
      <vt:lpstr>Observation &amp; Reporting</vt:lpstr>
      <vt:lpstr>CNA 2 Actions</vt:lpstr>
      <vt:lpstr>Uterine Prolapse</vt:lpstr>
      <vt:lpstr>Observation &amp; Reporting</vt:lpstr>
      <vt:lpstr>CNA 2 Actions</vt:lpstr>
      <vt:lpstr>Sexually Transmitted Infections/Diseases</vt:lpstr>
      <vt:lpstr>Common STI’s/STD’s</vt:lpstr>
      <vt:lpstr>Observation &amp; Reporting</vt:lpstr>
      <vt:lpstr>CNA 2 Actions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dc:creator>
  <cp:lastModifiedBy>Chan, Jessica</cp:lastModifiedBy>
  <cp:revision>78</cp:revision>
  <dcterms:created xsi:type="dcterms:W3CDTF">2006-08-16T00:00:00Z</dcterms:created>
  <dcterms:modified xsi:type="dcterms:W3CDTF">2015-10-20T15:56:42Z</dcterms:modified>
</cp:coreProperties>
</file>