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058400" cy="7772400"/>
  <p:notesSz cx="10058400" cy="7772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1555" y="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754380" y="2409444"/>
            <a:ext cx="8549640" cy="16322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508760" y="4352544"/>
            <a:ext cx="7040880" cy="19431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02920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180076" y="1787652"/>
            <a:ext cx="4375404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7840268" y="0"/>
            <a:ext cx="2218690" cy="7772400"/>
          </a:xfrm>
          <a:custGeom>
            <a:avLst/>
            <a:gdLst/>
            <a:ahLst/>
            <a:cxnLst/>
            <a:rect l="l" t="t" r="r" b="b"/>
            <a:pathLst>
              <a:path w="2218690" h="7772400">
                <a:moveTo>
                  <a:pt x="0" y="7772400"/>
                </a:moveTo>
                <a:lnTo>
                  <a:pt x="2218131" y="7772400"/>
                </a:lnTo>
                <a:lnTo>
                  <a:pt x="2218131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383C4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k object 17"/>
          <p:cNvSpPr/>
          <p:nvPr/>
        </p:nvSpPr>
        <p:spPr>
          <a:xfrm>
            <a:off x="0" y="0"/>
            <a:ext cx="7840345" cy="7772400"/>
          </a:xfrm>
          <a:custGeom>
            <a:avLst/>
            <a:gdLst/>
            <a:ahLst/>
            <a:cxnLst/>
            <a:rect l="l" t="t" r="r" b="b"/>
            <a:pathLst>
              <a:path w="7840345" h="7772400">
                <a:moveTo>
                  <a:pt x="0" y="7772400"/>
                </a:moveTo>
                <a:lnTo>
                  <a:pt x="7840268" y="7772400"/>
                </a:lnTo>
                <a:lnTo>
                  <a:pt x="7840268" y="0"/>
                </a:lnTo>
                <a:lnTo>
                  <a:pt x="0" y="0"/>
                </a:lnTo>
                <a:lnTo>
                  <a:pt x="0" y="7772400"/>
                </a:lnTo>
                <a:close/>
              </a:path>
            </a:pathLst>
          </a:custGeom>
          <a:solidFill>
            <a:srgbClr val="EDF0F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k object 18"/>
          <p:cNvSpPr/>
          <p:nvPr/>
        </p:nvSpPr>
        <p:spPr>
          <a:xfrm>
            <a:off x="3938358" y="5812002"/>
            <a:ext cx="1839595" cy="241300"/>
          </a:xfrm>
          <a:custGeom>
            <a:avLst/>
            <a:gdLst/>
            <a:ahLst/>
            <a:cxnLst/>
            <a:rect l="l" t="t" r="r" b="b"/>
            <a:pathLst>
              <a:path w="1839595" h="241300">
                <a:moveTo>
                  <a:pt x="0" y="241134"/>
                </a:moveTo>
                <a:lnTo>
                  <a:pt x="1839417" y="241134"/>
                </a:lnTo>
                <a:lnTo>
                  <a:pt x="1839417" y="0"/>
                </a:lnTo>
                <a:lnTo>
                  <a:pt x="0" y="0"/>
                </a:lnTo>
                <a:lnTo>
                  <a:pt x="0" y="241134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k object 19"/>
          <p:cNvSpPr/>
          <p:nvPr/>
        </p:nvSpPr>
        <p:spPr>
          <a:xfrm>
            <a:off x="1861235" y="5812002"/>
            <a:ext cx="1839595" cy="241300"/>
          </a:xfrm>
          <a:custGeom>
            <a:avLst/>
            <a:gdLst/>
            <a:ahLst/>
            <a:cxnLst/>
            <a:rect l="l" t="t" r="r" b="b"/>
            <a:pathLst>
              <a:path w="1839595" h="241300">
                <a:moveTo>
                  <a:pt x="0" y="241134"/>
                </a:moveTo>
                <a:lnTo>
                  <a:pt x="1839442" y="241134"/>
                </a:lnTo>
                <a:lnTo>
                  <a:pt x="1839442" y="0"/>
                </a:lnTo>
                <a:lnTo>
                  <a:pt x="0" y="0"/>
                </a:lnTo>
                <a:lnTo>
                  <a:pt x="0" y="241134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k object 20"/>
          <p:cNvSpPr/>
          <p:nvPr/>
        </p:nvSpPr>
        <p:spPr>
          <a:xfrm>
            <a:off x="3700678" y="3433330"/>
            <a:ext cx="238125" cy="3013075"/>
          </a:xfrm>
          <a:custGeom>
            <a:avLst/>
            <a:gdLst/>
            <a:ahLst/>
            <a:cxnLst/>
            <a:rect l="l" t="t" r="r" b="b"/>
            <a:pathLst>
              <a:path w="238125" h="3013075">
                <a:moveTo>
                  <a:pt x="0" y="0"/>
                </a:moveTo>
                <a:lnTo>
                  <a:pt x="237680" y="0"/>
                </a:lnTo>
                <a:lnTo>
                  <a:pt x="237680" y="3012567"/>
                </a:lnTo>
                <a:lnTo>
                  <a:pt x="0" y="3012567"/>
                </a:lnTo>
                <a:lnTo>
                  <a:pt x="0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k object 21"/>
          <p:cNvSpPr/>
          <p:nvPr/>
        </p:nvSpPr>
        <p:spPr>
          <a:xfrm>
            <a:off x="1095123" y="5473794"/>
            <a:ext cx="911225" cy="911225"/>
          </a:xfrm>
          <a:custGeom>
            <a:avLst/>
            <a:gdLst/>
            <a:ahLst/>
            <a:cxnLst/>
            <a:rect l="l" t="t" r="r" b="b"/>
            <a:pathLst>
              <a:path w="911225" h="911225">
                <a:moveTo>
                  <a:pt x="791255" y="763095"/>
                </a:moveTo>
                <a:lnTo>
                  <a:pt x="322994" y="763095"/>
                </a:lnTo>
                <a:lnTo>
                  <a:pt x="370568" y="902922"/>
                </a:lnTo>
                <a:lnTo>
                  <a:pt x="409762" y="908575"/>
                </a:lnTo>
                <a:lnTo>
                  <a:pt x="449213" y="910824"/>
                </a:lnTo>
                <a:lnTo>
                  <a:pt x="488683" y="909669"/>
                </a:lnTo>
                <a:lnTo>
                  <a:pt x="527934" y="905106"/>
                </a:lnTo>
                <a:lnTo>
                  <a:pt x="579343" y="766613"/>
                </a:lnTo>
                <a:lnTo>
                  <a:pt x="788020" y="766613"/>
                </a:lnTo>
                <a:lnTo>
                  <a:pt x="791255" y="763095"/>
                </a:lnTo>
                <a:close/>
              </a:path>
              <a:path w="911225" h="911225">
                <a:moveTo>
                  <a:pt x="788020" y="766613"/>
                </a:moveTo>
                <a:lnTo>
                  <a:pt x="579343" y="766613"/>
                </a:lnTo>
                <a:lnTo>
                  <a:pt x="711944" y="831891"/>
                </a:lnTo>
                <a:lnTo>
                  <a:pt x="749822" y="803047"/>
                </a:lnTo>
                <a:lnTo>
                  <a:pt x="785147" y="769737"/>
                </a:lnTo>
                <a:lnTo>
                  <a:pt x="788020" y="766613"/>
                </a:lnTo>
                <a:close/>
              </a:path>
              <a:path w="911225" h="911225">
                <a:moveTo>
                  <a:pt x="198877" y="78933"/>
                </a:moveTo>
                <a:lnTo>
                  <a:pt x="161004" y="107776"/>
                </a:lnTo>
                <a:lnTo>
                  <a:pt x="125674" y="141087"/>
                </a:lnTo>
                <a:lnTo>
                  <a:pt x="95347" y="176459"/>
                </a:lnTo>
                <a:lnTo>
                  <a:pt x="86164" y="188737"/>
                </a:lnTo>
                <a:lnTo>
                  <a:pt x="147734" y="322989"/>
                </a:lnTo>
                <a:lnTo>
                  <a:pt x="7907" y="370563"/>
                </a:lnTo>
                <a:lnTo>
                  <a:pt x="2249" y="409761"/>
                </a:lnTo>
                <a:lnTo>
                  <a:pt x="0" y="449210"/>
                </a:lnTo>
                <a:lnTo>
                  <a:pt x="1158" y="488680"/>
                </a:lnTo>
                <a:lnTo>
                  <a:pt x="5722" y="527942"/>
                </a:lnTo>
                <a:lnTo>
                  <a:pt x="144216" y="579339"/>
                </a:lnTo>
                <a:lnTo>
                  <a:pt x="78938" y="711939"/>
                </a:lnTo>
                <a:lnTo>
                  <a:pt x="107780" y="749827"/>
                </a:lnTo>
                <a:lnTo>
                  <a:pt x="141079" y="785142"/>
                </a:lnTo>
                <a:lnTo>
                  <a:pt x="176458" y="815478"/>
                </a:lnTo>
                <a:lnTo>
                  <a:pt x="188742" y="824664"/>
                </a:lnTo>
                <a:lnTo>
                  <a:pt x="322994" y="763095"/>
                </a:lnTo>
                <a:lnTo>
                  <a:pt x="791255" y="763095"/>
                </a:lnTo>
                <a:lnTo>
                  <a:pt x="795742" y="758216"/>
                </a:lnTo>
                <a:lnTo>
                  <a:pt x="805845" y="746417"/>
                </a:lnTo>
                <a:lnTo>
                  <a:pt x="815476" y="734365"/>
                </a:lnTo>
                <a:lnTo>
                  <a:pt x="824657" y="722087"/>
                </a:lnTo>
                <a:lnTo>
                  <a:pt x="763100" y="587835"/>
                </a:lnTo>
                <a:lnTo>
                  <a:pt x="902914" y="540261"/>
                </a:lnTo>
                <a:lnTo>
                  <a:pt x="908574" y="501063"/>
                </a:lnTo>
                <a:lnTo>
                  <a:pt x="910826" y="461614"/>
                </a:lnTo>
                <a:lnTo>
                  <a:pt x="909668" y="422144"/>
                </a:lnTo>
                <a:lnTo>
                  <a:pt x="905098" y="382882"/>
                </a:lnTo>
                <a:lnTo>
                  <a:pt x="766605" y="331485"/>
                </a:lnTo>
                <a:lnTo>
                  <a:pt x="831896" y="198885"/>
                </a:lnTo>
                <a:lnTo>
                  <a:pt x="818023" y="179646"/>
                </a:lnTo>
                <a:lnTo>
                  <a:pt x="803047" y="160997"/>
                </a:lnTo>
                <a:lnTo>
                  <a:pt x="791191" y="147729"/>
                </a:lnTo>
                <a:lnTo>
                  <a:pt x="587840" y="147729"/>
                </a:lnTo>
                <a:lnTo>
                  <a:pt x="586643" y="144211"/>
                </a:lnTo>
                <a:lnTo>
                  <a:pt x="331477" y="144211"/>
                </a:lnTo>
                <a:lnTo>
                  <a:pt x="198877" y="78933"/>
                </a:lnTo>
                <a:close/>
              </a:path>
              <a:path w="911225" h="911225">
                <a:moveTo>
                  <a:pt x="722079" y="86159"/>
                </a:moveTo>
                <a:lnTo>
                  <a:pt x="587840" y="147729"/>
                </a:lnTo>
                <a:lnTo>
                  <a:pt x="791191" y="147729"/>
                </a:lnTo>
                <a:lnTo>
                  <a:pt x="758215" y="115081"/>
                </a:lnTo>
                <a:lnTo>
                  <a:pt x="722079" y="86159"/>
                </a:lnTo>
                <a:close/>
              </a:path>
              <a:path w="911225" h="911225">
                <a:moveTo>
                  <a:pt x="461619" y="0"/>
                </a:moveTo>
                <a:lnTo>
                  <a:pt x="422149" y="1155"/>
                </a:lnTo>
                <a:lnTo>
                  <a:pt x="382887" y="5718"/>
                </a:lnTo>
                <a:lnTo>
                  <a:pt x="331477" y="144211"/>
                </a:lnTo>
                <a:lnTo>
                  <a:pt x="586643" y="144211"/>
                </a:lnTo>
                <a:lnTo>
                  <a:pt x="540265" y="7902"/>
                </a:lnTo>
                <a:lnTo>
                  <a:pt x="501068" y="2249"/>
                </a:lnTo>
                <a:lnTo>
                  <a:pt x="461619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k object 22"/>
          <p:cNvSpPr/>
          <p:nvPr/>
        </p:nvSpPr>
        <p:spPr>
          <a:xfrm>
            <a:off x="1144616" y="5523282"/>
            <a:ext cx="812165" cy="812165"/>
          </a:xfrm>
          <a:custGeom>
            <a:avLst/>
            <a:gdLst/>
            <a:ahLst/>
            <a:cxnLst/>
            <a:rect l="l" t="t" r="r" b="b"/>
            <a:pathLst>
              <a:path w="812164" h="812164">
                <a:moveTo>
                  <a:pt x="396214" y="0"/>
                </a:moveTo>
                <a:lnTo>
                  <a:pt x="351823" y="3490"/>
                </a:lnTo>
                <a:lnTo>
                  <a:pt x="307978" y="11822"/>
                </a:lnTo>
                <a:lnTo>
                  <a:pt x="265110" y="24987"/>
                </a:lnTo>
                <a:lnTo>
                  <a:pt x="223650" y="42973"/>
                </a:lnTo>
                <a:lnTo>
                  <a:pt x="184029" y="65771"/>
                </a:lnTo>
                <a:lnTo>
                  <a:pt x="146678" y="93371"/>
                </a:lnTo>
                <a:lnTo>
                  <a:pt x="112026" y="125761"/>
                </a:lnTo>
                <a:lnTo>
                  <a:pt x="81329" y="161921"/>
                </a:lnTo>
                <a:lnTo>
                  <a:pt x="55547" y="200550"/>
                </a:lnTo>
                <a:lnTo>
                  <a:pt x="34670" y="241215"/>
                </a:lnTo>
                <a:lnTo>
                  <a:pt x="18687" y="283487"/>
                </a:lnTo>
                <a:lnTo>
                  <a:pt x="7588" y="326936"/>
                </a:lnTo>
                <a:lnTo>
                  <a:pt x="1362" y="371129"/>
                </a:lnTo>
                <a:lnTo>
                  <a:pt x="0" y="415637"/>
                </a:lnTo>
                <a:lnTo>
                  <a:pt x="3490" y="460029"/>
                </a:lnTo>
                <a:lnTo>
                  <a:pt x="11822" y="503875"/>
                </a:lnTo>
                <a:lnTo>
                  <a:pt x="24986" y="546743"/>
                </a:lnTo>
                <a:lnTo>
                  <a:pt x="42972" y="588202"/>
                </a:lnTo>
                <a:lnTo>
                  <a:pt x="65769" y="627824"/>
                </a:lnTo>
                <a:lnTo>
                  <a:pt x="93367" y="665175"/>
                </a:lnTo>
                <a:lnTo>
                  <a:pt x="125755" y="699827"/>
                </a:lnTo>
                <a:lnTo>
                  <a:pt x="161915" y="730521"/>
                </a:lnTo>
                <a:lnTo>
                  <a:pt x="200544" y="756301"/>
                </a:lnTo>
                <a:lnTo>
                  <a:pt x="241210" y="777176"/>
                </a:lnTo>
                <a:lnTo>
                  <a:pt x="283483" y="793158"/>
                </a:lnTo>
                <a:lnTo>
                  <a:pt x="326932" y="804256"/>
                </a:lnTo>
                <a:lnTo>
                  <a:pt x="371126" y="810480"/>
                </a:lnTo>
                <a:lnTo>
                  <a:pt x="415634" y="811842"/>
                </a:lnTo>
                <a:lnTo>
                  <a:pt x="460026" y="808352"/>
                </a:lnTo>
                <a:lnTo>
                  <a:pt x="503871" y="800019"/>
                </a:lnTo>
                <a:lnTo>
                  <a:pt x="546737" y="786854"/>
                </a:lnTo>
                <a:lnTo>
                  <a:pt x="588195" y="768868"/>
                </a:lnTo>
                <a:lnTo>
                  <a:pt x="627813" y="746071"/>
                </a:lnTo>
                <a:lnTo>
                  <a:pt x="665161" y="718473"/>
                </a:lnTo>
                <a:lnTo>
                  <a:pt x="699808" y="686085"/>
                </a:lnTo>
                <a:lnTo>
                  <a:pt x="730505" y="649925"/>
                </a:lnTo>
                <a:lnTo>
                  <a:pt x="756286" y="611297"/>
                </a:lnTo>
                <a:lnTo>
                  <a:pt x="777164" y="570631"/>
                </a:lnTo>
                <a:lnTo>
                  <a:pt x="793147" y="528359"/>
                </a:lnTo>
                <a:lnTo>
                  <a:pt x="804246" y="484911"/>
                </a:lnTo>
                <a:lnTo>
                  <a:pt x="810472" y="440717"/>
                </a:lnTo>
                <a:lnTo>
                  <a:pt x="811834" y="396209"/>
                </a:lnTo>
                <a:lnTo>
                  <a:pt x="808344" y="351817"/>
                </a:lnTo>
                <a:lnTo>
                  <a:pt x="800012" y="307972"/>
                </a:lnTo>
                <a:lnTo>
                  <a:pt x="786848" y="265104"/>
                </a:lnTo>
                <a:lnTo>
                  <a:pt x="768862" y="223644"/>
                </a:lnTo>
                <a:lnTo>
                  <a:pt x="746065" y="184023"/>
                </a:lnTo>
                <a:lnTo>
                  <a:pt x="718467" y="146671"/>
                </a:lnTo>
                <a:lnTo>
                  <a:pt x="686079" y="112020"/>
                </a:lnTo>
                <a:lnTo>
                  <a:pt x="649921" y="81325"/>
                </a:lnTo>
                <a:lnTo>
                  <a:pt x="611295" y="55545"/>
                </a:lnTo>
                <a:lnTo>
                  <a:pt x="570632" y="34669"/>
                </a:lnTo>
                <a:lnTo>
                  <a:pt x="528361" y="18687"/>
                </a:lnTo>
                <a:lnTo>
                  <a:pt x="484914" y="7588"/>
                </a:lnTo>
                <a:lnTo>
                  <a:pt x="440721" y="1362"/>
                </a:lnTo>
                <a:lnTo>
                  <a:pt x="396214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3" name="bk object 23"/>
          <p:cNvSpPr/>
          <p:nvPr/>
        </p:nvSpPr>
        <p:spPr>
          <a:xfrm>
            <a:off x="5552143" y="5473786"/>
            <a:ext cx="911225" cy="911225"/>
          </a:xfrm>
          <a:custGeom>
            <a:avLst/>
            <a:gdLst/>
            <a:ahLst/>
            <a:cxnLst/>
            <a:rect l="l" t="t" r="r" b="b"/>
            <a:pathLst>
              <a:path w="911225" h="911225">
                <a:moveTo>
                  <a:pt x="790651" y="763104"/>
                </a:moveTo>
                <a:lnTo>
                  <a:pt x="322935" y="763104"/>
                </a:lnTo>
                <a:lnTo>
                  <a:pt x="370535" y="903033"/>
                </a:lnTo>
                <a:lnTo>
                  <a:pt x="393940" y="906823"/>
                </a:lnTo>
                <a:lnTo>
                  <a:pt x="417712" y="909420"/>
                </a:lnTo>
                <a:lnTo>
                  <a:pt x="441823" y="910775"/>
                </a:lnTo>
                <a:lnTo>
                  <a:pt x="466242" y="910844"/>
                </a:lnTo>
                <a:lnTo>
                  <a:pt x="481884" y="910184"/>
                </a:lnTo>
                <a:lnTo>
                  <a:pt x="497376" y="908986"/>
                </a:lnTo>
                <a:lnTo>
                  <a:pt x="512716" y="907279"/>
                </a:lnTo>
                <a:lnTo>
                  <a:pt x="527901" y="905090"/>
                </a:lnTo>
                <a:lnTo>
                  <a:pt x="579272" y="766622"/>
                </a:lnTo>
                <a:lnTo>
                  <a:pt x="787333" y="766622"/>
                </a:lnTo>
                <a:lnTo>
                  <a:pt x="790651" y="763104"/>
                </a:lnTo>
                <a:close/>
              </a:path>
              <a:path w="911225" h="911225">
                <a:moveTo>
                  <a:pt x="787333" y="766622"/>
                </a:moveTo>
                <a:lnTo>
                  <a:pt x="579272" y="766622"/>
                </a:lnTo>
                <a:lnTo>
                  <a:pt x="711797" y="831850"/>
                </a:lnTo>
                <a:lnTo>
                  <a:pt x="743501" y="808136"/>
                </a:lnTo>
                <a:lnTo>
                  <a:pt x="772987" y="781832"/>
                </a:lnTo>
                <a:lnTo>
                  <a:pt x="787333" y="766622"/>
                </a:lnTo>
                <a:close/>
              </a:path>
              <a:path w="911225" h="911225">
                <a:moveTo>
                  <a:pt x="198907" y="78994"/>
                </a:moveTo>
                <a:lnTo>
                  <a:pt x="167198" y="102707"/>
                </a:lnTo>
                <a:lnTo>
                  <a:pt x="137712" y="129009"/>
                </a:lnTo>
                <a:lnTo>
                  <a:pt x="110618" y="157735"/>
                </a:lnTo>
                <a:lnTo>
                  <a:pt x="86080" y="188722"/>
                </a:lnTo>
                <a:lnTo>
                  <a:pt x="147675" y="322999"/>
                </a:lnTo>
                <a:lnTo>
                  <a:pt x="7747" y="370611"/>
                </a:lnTo>
                <a:lnTo>
                  <a:pt x="3956" y="394016"/>
                </a:lnTo>
                <a:lnTo>
                  <a:pt x="1359" y="417788"/>
                </a:lnTo>
                <a:lnTo>
                  <a:pt x="0" y="441898"/>
                </a:lnTo>
                <a:lnTo>
                  <a:pt x="34" y="468945"/>
                </a:lnTo>
                <a:lnTo>
                  <a:pt x="3488" y="512776"/>
                </a:lnTo>
                <a:lnTo>
                  <a:pt x="144158" y="579348"/>
                </a:lnTo>
                <a:lnTo>
                  <a:pt x="78918" y="711860"/>
                </a:lnTo>
                <a:lnTo>
                  <a:pt x="102637" y="743571"/>
                </a:lnTo>
                <a:lnTo>
                  <a:pt x="128940" y="773060"/>
                </a:lnTo>
                <a:lnTo>
                  <a:pt x="157667" y="800155"/>
                </a:lnTo>
                <a:lnTo>
                  <a:pt x="188658" y="824687"/>
                </a:lnTo>
                <a:lnTo>
                  <a:pt x="322935" y="763104"/>
                </a:lnTo>
                <a:lnTo>
                  <a:pt x="790651" y="763104"/>
                </a:lnTo>
                <a:lnTo>
                  <a:pt x="800085" y="753102"/>
                </a:lnTo>
                <a:lnTo>
                  <a:pt x="824624" y="722109"/>
                </a:lnTo>
                <a:lnTo>
                  <a:pt x="763029" y="587844"/>
                </a:lnTo>
                <a:lnTo>
                  <a:pt x="902957" y="540232"/>
                </a:lnTo>
                <a:lnTo>
                  <a:pt x="906748" y="516827"/>
                </a:lnTo>
                <a:lnTo>
                  <a:pt x="909344" y="493055"/>
                </a:lnTo>
                <a:lnTo>
                  <a:pt x="910699" y="468945"/>
                </a:lnTo>
                <a:lnTo>
                  <a:pt x="910658" y="441898"/>
                </a:lnTo>
                <a:lnTo>
                  <a:pt x="907205" y="398062"/>
                </a:lnTo>
                <a:lnTo>
                  <a:pt x="766559" y="331495"/>
                </a:lnTo>
                <a:lnTo>
                  <a:pt x="831774" y="198983"/>
                </a:lnTo>
                <a:lnTo>
                  <a:pt x="808067" y="167272"/>
                </a:lnTo>
                <a:lnTo>
                  <a:pt x="790646" y="147739"/>
                </a:lnTo>
                <a:lnTo>
                  <a:pt x="587769" y="147739"/>
                </a:lnTo>
                <a:lnTo>
                  <a:pt x="586571" y="144221"/>
                </a:lnTo>
                <a:lnTo>
                  <a:pt x="331419" y="144221"/>
                </a:lnTo>
                <a:lnTo>
                  <a:pt x="198907" y="78994"/>
                </a:lnTo>
                <a:close/>
              </a:path>
              <a:path w="911225" h="911225">
                <a:moveTo>
                  <a:pt x="722046" y="86156"/>
                </a:moveTo>
                <a:lnTo>
                  <a:pt x="587769" y="147739"/>
                </a:lnTo>
                <a:lnTo>
                  <a:pt x="790646" y="147739"/>
                </a:lnTo>
                <a:lnTo>
                  <a:pt x="781767" y="137783"/>
                </a:lnTo>
                <a:lnTo>
                  <a:pt x="753039" y="110688"/>
                </a:lnTo>
                <a:lnTo>
                  <a:pt x="722046" y="86156"/>
                </a:lnTo>
                <a:close/>
              </a:path>
              <a:path w="911225" h="911225">
                <a:moveTo>
                  <a:pt x="444449" y="0"/>
                </a:moveTo>
                <a:lnTo>
                  <a:pt x="397999" y="3562"/>
                </a:lnTo>
                <a:lnTo>
                  <a:pt x="331419" y="144221"/>
                </a:lnTo>
                <a:lnTo>
                  <a:pt x="586571" y="144221"/>
                </a:lnTo>
                <a:lnTo>
                  <a:pt x="540156" y="7823"/>
                </a:lnTo>
                <a:lnTo>
                  <a:pt x="492984" y="1425"/>
                </a:lnTo>
                <a:lnTo>
                  <a:pt x="444449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bk object 24"/>
          <p:cNvSpPr/>
          <p:nvPr/>
        </p:nvSpPr>
        <p:spPr>
          <a:xfrm>
            <a:off x="5601582" y="5523284"/>
            <a:ext cx="812165" cy="812165"/>
          </a:xfrm>
          <a:custGeom>
            <a:avLst/>
            <a:gdLst/>
            <a:ahLst/>
            <a:cxnLst/>
            <a:rect l="l" t="t" r="r" b="b"/>
            <a:pathLst>
              <a:path w="812164" h="812164">
                <a:moveTo>
                  <a:pt x="396201" y="0"/>
                </a:moveTo>
                <a:lnTo>
                  <a:pt x="348928" y="3862"/>
                </a:lnTo>
                <a:lnTo>
                  <a:pt x="303385" y="12946"/>
                </a:lnTo>
                <a:lnTo>
                  <a:pt x="259869" y="26938"/>
                </a:lnTo>
                <a:lnTo>
                  <a:pt x="218676" y="45528"/>
                </a:lnTo>
                <a:lnTo>
                  <a:pt x="180106" y="68402"/>
                </a:lnTo>
                <a:lnTo>
                  <a:pt x="144454" y="95249"/>
                </a:lnTo>
                <a:lnTo>
                  <a:pt x="112018" y="125758"/>
                </a:lnTo>
                <a:lnTo>
                  <a:pt x="83096" y="159616"/>
                </a:lnTo>
                <a:lnTo>
                  <a:pt x="57985" y="196511"/>
                </a:lnTo>
                <a:lnTo>
                  <a:pt x="36982" y="236132"/>
                </a:lnTo>
                <a:lnTo>
                  <a:pt x="20385" y="278167"/>
                </a:lnTo>
                <a:lnTo>
                  <a:pt x="8490" y="322303"/>
                </a:lnTo>
                <a:lnTo>
                  <a:pt x="1596" y="368229"/>
                </a:lnTo>
                <a:lnTo>
                  <a:pt x="0" y="415632"/>
                </a:lnTo>
                <a:lnTo>
                  <a:pt x="3862" y="462905"/>
                </a:lnTo>
                <a:lnTo>
                  <a:pt x="12945" y="508449"/>
                </a:lnTo>
                <a:lnTo>
                  <a:pt x="26937" y="551965"/>
                </a:lnTo>
                <a:lnTo>
                  <a:pt x="45525" y="593158"/>
                </a:lnTo>
                <a:lnTo>
                  <a:pt x="68399" y="631729"/>
                </a:lnTo>
                <a:lnTo>
                  <a:pt x="95245" y="667381"/>
                </a:lnTo>
                <a:lnTo>
                  <a:pt x="125753" y="699817"/>
                </a:lnTo>
                <a:lnTo>
                  <a:pt x="159611" y="728740"/>
                </a:lnTo>
                <a:lnTo>
                  <a:pt x="196506" y="753852"/>
                </a:lnTo>
                <a:lnTo>
                  <a:pt x="236127" y="774856"/>
                </a:lnTo>
                <a:lnTo>
                  <a:pt x="278162" y="791455"/>
                </a:lnTo>
                <a:lnTo>
                  <a:pt x="322299" y="803351"/>
                </a:lnTo>
                <a:lnTo>
                  <a:pt x="368226" y="810248"/>
                </a:lnTo>
                <a:lnTo>
                  <a:pt x="415632" y="811847"/>
                </a:lnTo>
                <a:lnTo>
                  <a:pt x="462905" y="807982"/>
                </a:lnTo>
                <a:lnTo>
                  <a:pt x="508449" y="798897"/>
                </a:lnTo>
                <a:lnTo>
                  <a:pt x="551965" y="784903"/>
                </a:lnTo>
                <a:lnTo>
                  <a:pt x="593158" y="766313"/>
                </a:lnTo>
                <a:lnTo>
                  <a:pt x="631728" y="743439"/>
                </a:lnTo>
                <a:lnTo>
                  <a:pt x="667380" y="716592"/>
                </a:lnTo>
                <a:lnTo>
                  <a:pt x="699816" y="686084"/>
                </a:lnTo>
                <a:lnTo>
                  <a:pt x="728738" y="652226"/>
                </a:lnTo>
                <a:lnTo>
                  <a:pt x="753849" y="615332"/>
                </a:lnTo>
                <a:lnTo>
                  <a:pt x="774852" y="575712"/>
                </a:lnTo>
                <a:lnTo>
                  <a:pt x="791449" y="533678"/>
                </a:lnTo>
                <a:lnTo>
                  <a:pt x="803343" y="489543"/>
                </a:lnTo>
                <a:lnTo>
                  <a:pt x="810238" y="443618"/>
                </a:lnTo>
                <a:lnTo>
                  <a:pt x="811834" y="396214"/>
                </a:lnTo>
                <a:lnTo>
                  <a:pt x="807972" y="348939"/>
                </a:lnTo>
                <a:lnTo>
                  <a:pt x="798889" y="303394"/>
                </a:lnTo>
                <a:lnTo>
                  <a:pt x="784897" y="259876"/>
                </a:lnTo>
                <a:lnTo>
                  <a:pt x="766308" y="218683"/>
                </a:lnTo>
                <a:lnTo>
                  <a:pt x="743435" y="180112"/>
                </a:lnTo>
                <a:lnTo>
                  <a:pt x="716588" y="144460"/>
                </a:lnTo>
                <a:lnTo>
                  <a:pt x="686080" y="112025"/>
                </a:lnTo>
                <a:lnTo>
                  <a:pt x="652223" y="83103"/>
                </a:lnTo>
                <a:lnTo>
                  <a:pt x="615328" y="57991"/>
                </a:lnTo>
                <a:lnTo>
                  <a:pt x="575707" y="36988"/>
                </a:lnTo>
                <a:lnTo>
                  <a:pt x="533672" y="20390"/>
                </a:lnTo>
                <a:lnTo>
                  <a:pt x="489535" y="8495"/>
                </a:lnTo>
                <a:lnTo>
                  <a:pt x="443607" y="1599"/>
                </a:lnTo>
                <a:lnTo>
                  <a:pt x="396201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5" name="bk object 25"/>
          <p:cNvSpPr/>
          <p:nvPr/>
        </p:nvSpPr>
        <p:spPr>
          <a:xfrm>
            <a:off x="2525777" y="5415798"/>
            <a:ext cx="2587625" cy="1030605"/>
          </a:xfrm>
          <a:custGeom>
            <a:avLst/>
            <a:gdLst/>
            <a:ahLst/>
            <a:cxnLst/>
            <a:rect l="l" t="t" r="r" b="b"/>
            <a:pathLst>
              <a:path w="2587625" h="1030604">
                <a:moveTo>
                  <a:pt x="2455303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8"/>
                </a:lnTo>
                <a:lnTo>
                  <a:pt x="25498" y="54106"/>
                </a:lnTo>
                <a:lnTo>
                  <a:pt x="6737" y="90384"/>
                </a:lnTo>
                <a:lnTo>
                  <a:pt x="0" y="132156"/>
                </a:lnTo>
                <a:lnTo>
                  <a:pt x="0" y="897940"/>
                </a:lnTo>
                <a:lnTo>
                  <a:pt x="6737" y="939712"/>
                </a:lnTo>
                <a:lnTo>
                  <a:pt x="25498" y="975990"/>
                </a:lnTo>
                <a:lnTo>
                  <a:pt x="54106" y="1004598"/>
                </a:lnTo>
                <a:lnTo>
                  <a:pt x="90384" y="1023359"/>
                </a:lnTo>
                <a:lnTo>
                  <a:pt x="132156" y="1030097"/>
                </a:lnTo>
                <a:lnTo>
                  <a:pt x="2455303" y="1030097"/>
                </a:lnTo>
                <a:lnTo>
                  <a:pt x="2497079" y="1023359"/>
                </a:lnTo>
                <a:lnTo>
                  <a:pt x="2533358" y="1004598"/>
                </a:lnTo>
                <a:lnTo>
                  <a:pt x="2561964" y="975990"/>
                </a:lnTo>
                <a:lnTo>
                  <a:pt x="2580723" y="939712"/>
                </a:lnTo>
                <a:lnTo>
                  <a:pt x="2587459" y="897940"/>
                </a:lnTo>
                <a:lnTo>
                  <a:pt x="2587459" y="132156"/>
                </a:lnTo>
                <a:lnTo>
                  <a:pt x="2580723" y="90384"/>
                </a:lnTo>
                <a:lnTo>
                  <a:pt x="2561964" y="54106"/>
                </a:lnTo>
                <a:lnTo>
                  <a:pt x="2533358" y="25498"/>
                </a:lnTo>
                <a:lnTo>
                  <a:pt x="2497079" y="6737"/>
                </a:lnTo>
                <a:lnTo>
                  <a:pt x="2455303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bk object 26"/>
          <p:cNvSpPr/>
          <p:nvPr/>
        </p:nvSpPr>
        <p:spPr>
          <a:xfrm>
            <a:off x="1139771" y="3843860"/>
            <a:ext cx="5360035" cy="1383030"/>
          </a:xfrm>
          <a:custGeom>
            <a:avLst/>
            <a:gdLst/>
            <a:ahLst/>
            <a:cxnLst/>
            <a:rect l="l" t="t" r="r" b="b"/>
            <a:pathLst>
              <a:path w="5360035" h="1383029">
                <a:moveTo>
                  <a:pt x="5227307" y="0"/>
                </a:moveTo>
                <a:lnTo>
                  <a:pt x="132168" y="0"/>
                </a:lnTo>
                <a:lnTo>
                  <a:pt x="90396" y="6737"/>
                </a:lnTo>
                <a:lnTo>
                  <a:pt x="54115" y="25499"/>
                </a:lnTo>
                <a:lnTo>
                  <a:pt x="25503" y="54109"/>
                </a:lnTo>
                <a:lnTo>
                  <a:pt x="6738" y="90391"/>
                </a:lnTo>
                <a:lnTo>
                  <a:pt x="0" y="132168"/>
                </a:lnTo>
                <a:lnTo>
                  <a:pt x="0" y="1250708"/>
                </a:lnTo>
                <a:lnTo>
                  <a:pt x="6738" y="1292479"/>
                </a:lnTo>
                <a:lnTo>
                  <a:pt x="25503" y="1328758"/>
                </a:lnTo>
                <a:lnTo>
                  <a:pt x="54115" y="1357366"/>
                </a:lnTo>
                <a:lnTo>
                  <a:pt x="90396" y="1376127"/>
                </a:lnTo>
                <a:lnTo>
                  <a:pt x="132168" y="1382864"/>
                </a:lnTo>
                <a:lnTo>
                  <a:pt x="5227307" y="1382864"/>
                </a:lnTo>
                <a:lnTo>
                  <a:pt x="5269083" y="1376127"/>
                </a:lnTo>
                <a:lnTo>
                  <a:pt x="5305362" y="1357366"/>
                </a:lnTo>
                <a:lnTo>
                  <a:pt x="5333968" y="1328758"/>
                </a:lnTo>
                <a:lnTo>
                  <a:pt x="5352727" y="1292479"/>
                </a:lnTo>
                <a:lnTo>
                  <a:pt x="5359463" y="1250708"/>
                </a:lnTo>
                <a:lnTo>
                  <a:pt x="5359463" y="132168"/>
                </a:lnTo>
                <a:lnTo>
                  <a:pt x="5352727" y="90391"/>
                </a:lnTo>
                <a:lnTo>
                  <a:pt x="5333968" y="54109"/>
                </a:lnTo>
                <a:lnTo>
                  <a:pt x="5305362" y="25499"/>
                </a:lnTo>
                <a:lnTo>
                  <a:pt x="5269083" y="6737"/>
                </a:lnTo>
                <a:lnTo>
                  <a:pt x="5227307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7" name="bk object 27"/>
          <p:cNvSpPr/>
          <p:nvPr/>
        </p:nvSpPr>
        <p:spPr>
          <a:xfrm>
            <a:off x="2525777" y="2853366"/>
            <a:ext cx="2587625" cy="769620"/>
          </a:xfrm>
          <a:custGeom>
            <a:avLst/>
            <a:gdLst/>
            <a:ahLst/>
            <a:cxnLst/>
            <a:rect l="l" t="t" r="r" b="b"/>
            <a:pathLst>
              <a:path w="2587625" h="769620">
                <a:moveTo>
                  <a:pt x="2455303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9"/>
                </a:lnTo>
                <a:lnTo>
                  <a:pt x="25498" y="54109"/>
                </a:lnTo>
                <a:lnTo>
                  <a:pt x="6737" y="90391"/>
                </a:lnTo>
                <a:lnTo>
                  <a:pt x="0" y="132168"/>
                </a:lnTo>
                <a:lnTo>
                  <a:pt x="0" y="636866"/>
                </a:lnTo>
                <a:lnTo>
                  <a:pt x="6737" y="678638"/>
                </a:lnTo>
                <a:lnTo>
                  <a:pt x="25498" y="714916"/>
                </a:lnTo>
                <a:lnTo>
                  <a:pt x="54106" y="743524"/>
                </a:lnTo>
                <a:lnTo>
                  <a:pt x="90384" y="762285"/>
                </a:lnTo>
                <a:lnTo>
                  <a:pt x="132156" y="769023"/>
                </a:lnTo>
                <a:lnTo>
                  <a:pt x="2455303" y="769023"/>
                </a:lnTo>
                <a:lnTo>
                  <a:pt x="2497079" y="762285"/>
                </a:lnTo>
                <a:lnTo>
                  <a:pt x="2533358" y="743524"/>
                </a:lnTo>
                <a:lnTo>
                  <a:pt x="2561964" y="714916"/>
                </a:lnTo>
                <a:lnTo>
                  <a:pt x="2580723" y="678638"/>
                </a:lnTo>
                <a:lnTo>
                  <a:pt x="2587459" y="636866"/>
                </a:lnTo>
                <a:lnTo>
                  <a:pt x="2587459" y="132168"/>
                </a:lnTo>
                <a:lnTo>
                  <a:pt x="2580723" y="90391"/>
                </a:lnTo>
                <a:lnTo>
                  <a:pt x="2561964" y="54109"/>
                </a:lnTo>
                <a:lnTo>
                  <a:pt x="2533358" y="25499"/>
                </a:lnTo>
                <a:lnTo>
                  <a:pt x="2497079" y="6737"/>
                </a:lnTo>
                <a:lnTo>
                  <a:pt x="2455303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8" name="bk object 28"/>
          <p:cNvSpPr/>
          <p:nvPr/>
        </p:nvSpPr>
        <p:spPr>
          <a:xfrm>
            <a:off x="1103589" y="2331095"/>
            <a:ext cx="1238885" cy="1291590"/>
          </a:xfrm>
          <a:custGeom>
            <a:avLst/>
            <a:gdLst/>
            <a:ahLst/>
            <a:cxnLst/>
            <a:rect l="l" t="t" r="r" b="b"/>
            <a:pathLst>
              <a:path w="1238885" h="1291589">
                <a:moveTo>
                  <a:pt x="1106576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8"/>
                </a:lnTo>
                <a:lnTo>
                  <a:pt x="25498" y="54106"/>
                </a:lnTo>
                <a:lnTo>
                  <a:pt x="6737" y="90384"/>
                </a:lnTo>
                <a:lnTo>
                  <a:pt x="0" y="132156"/>
                </a:lnTo>
                <a:lnTo>
                  <a:pt x="0" y="1159141"/>
                </a:lnTo>
                <a:lnTo>
                  <a:pt x="6737" y="1200912"/>
                </a:lnTo>
                <a:lnTo>
                  <a:pt x="25498" y="1237191"/>
                </a:lnTo>
                <a:lnTo>
                  <a:pt x="54106" y="1265799"/>
                </a:lnTo>
                <a:lnTo>
                  <a:pt x="90384" y="1284560"/>
                </a:lnTo>
                <a:lnTo>
                  <a:pt x="132156" y="1291297"/>
                </a:lnTo>
                <a:lnTo>
                  <a:pt x="1106576" y="1291297"/>
                </a:lnTo>
                <a:lnTo>
                  <a:pt x="1148347" y="1284560"/>
                </a:lnTo>
                <a:lnTo>
                  <a:pt x="1184625" y="1265799"/>
                </a:lnTo>
                <a:lnTo>
                  <a:pt x="1213233" y="1237191"/>
                </a:lnTo>
                <a:lnTo>
                  <a:pt x="1231995" y="1200912"/>
                </a:lnTo>
                <a:lnTo>
                  <a:pt x="1238732" y="1159141"/>
                </a:lnTo>
                <a:lnTo>
                  <a:pt x="1238732" y="132156"/>
                </a:lnTo>
                <a:lnTo>
                  <a:pt x="1231995" y="90384"/>
                </a:lnTo>
                <a:lnTo>
                  <a:pt x="1213233" y="54106"/>
                </a:lnTo>
                <a:lnTo>
                  <a:pt x="1184625" y="25498"/>
                </a:lnTo>
                <a:lnTo>
                  <a:pt x="1148347" y="6737"/>
                </a:lnTo>
                <a:lnTo>
                  <a:pt x="1106576" y="0"/>
                </a:lnTo>
                <a:close/>
              </a:path>
            </a:pathLst>
          </a:custGeom>
          <a:solidFill>
            <a:srgbClr val="E64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9" name="bk object 29"/>
          <p:cNvSpPr/>
          <p:nvPr/>
        </p:nvSpPr>
        <p:spPr>
          <a:xfrm>
            <a:off x="5224319" y="2327758"/>
            <a:ext cx="1238885" cy="1291590"/>
          </a:xfrm>
          <a:custGeom>
            <a:avLst/>
            <a:gdLst/>
            <a:ahLst/>
            <a:cxnLst/>
            <a:rect l="l" t="t" r="r" b="b"/>
            <a:pathLst>
              <a:path w="1238885" h="1291589">
                <a:moveTo>
                  <a:pt x="1106576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8"/>
                </a:lnTo>
                <a:lnTo>
                  <a:pt x="25498" y="54106"/>
                </a:lnTo>
                <a:lnTo>
                  <a:pt x="6737" y="90384"/>
                </a:lnTo>
                <a:lnTo>
                  <a:pt x="0" y="132156"/>
                </a:lnTo>
                <a:lnTo>
                  <a:pt x="0" y="1159141"/>
                </a:lnTo>
                <a:lnTo>
                  <a:pt x="6737" y="1200912"/>
                </a:lnTo>
                <a:lnTo>
                  <a:pt x="25498" y="1237191"/>
                </a:lnTo>
                <a:lnTo>
                  <a:pt x="54106" y="1265799"/>
                </a:lnTo>
                <a:lnTo>
                  <a:pt x="90384" y="1284560"/>
                </a:lnTo>
                <a:lnTo>
                  <a:pt x="132156" y="1291297"/>
                </a:lnTo>
                <a:lnTo>
                  <a:pt x="1106576" y="1291297"/>
                </a:lnTo>
                <a:lnTo>
                  <a:pt x="1148347" y="1284560"/>
                </a:lnTo>
                <a:lnTo>
                  <a:pt x="1184625" y="1265799"/>
                </a:lnTo>
                <a:lnTo>
                  <a:pt x="1213233" y="1237191"/>
                </a:lnTo>
                <a:lnTo>
                  <a:pt x="1231995" y="1200912"/>
                </a:lnTo>
                <a:lnTo>
                  <a:pt x="1238732" y="1159141"/>
                </a:lnTo>
                <a:lnTo>
                  <a:pt x="1238732" y="132156"/>
                </a:lnTo>
                <a:lnTo>
                  <a:pt x="1231995" y="90384"/>
                </a:lnTo>
                <a:lnTo>
                  <a:pt x="1213233" y="54106"/>
                </a:lnTo>
                <a:lnTo>
                  <a:pt x="1184625" y="25498"/>
                </a:lnTo>
                <a:lnTo>
                  <a:pt x="1148347" y="6737"/>
                </a:lnTo>
                <a:lnTo>
                  <a:pt x="1106576" y="0"/>
                </a:lnTo>
                <a:close/>
              </a:path>
            </a:pathLst>
          </a:custGeom>
          <a:solidFill>
            <a:srgbClr val="E64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0" name="bk object 30"/>
          <p:cNvSpPr/>
          <p:nvPr/>
        </p:nvSpPr>
        <p:spPr>
          <a:xfrm>
            <a:off x="1103589" y="610983"/>
            <a:ext cx="1238885" cy="1291590"/>
          </a:xfrm>
          <a:custGeom>
            <a:avLst/>
            <a:gdLst/>
            <a:ahLst/>
            <a:cxnLst/>
            <a:rect l="l" t="t" r="r" b="b"/>
            <a:pathLst>
              <a:path w="1238885" h="1291589">
                <a:moveTo>
                  <a:pt x="1106576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8"/>
                </a:lnTo>
                <a:lnTo>
                  <a:pt x="25498" y="54106"/>
                </a:lnTo>
                <a:lnTo>
                  <a:pt x="6737" y="90384"/>
                </a:lnTo>
                <a:lnTo>
                  <a:pt x="0" y="132156"/>
                </a:lnTo>
                <a:lnTo>
                  <a:pt x="0" y="1159141"/>
                </a:lnTo>
                <a:lnTo>
                  <a:pt x="6737" y="1200912"/>
                </a:lnTo>
                <a:lnTo>
                  <a:pt x="25498" y="1237191"/>
                </a:lnTo>
                <a:lnTo>
                  <a:pt x="54106" y="1265799"/>
                </a:lnTo>
                <a:lnTo>
                  <a:pt x="90384" y="1284560"/>
                </a:lnTo>
                <a:lnTo>
                  <a:pt x="132156" y="1291297"/>
                </a:lnTo>
                <a:lnTo>
                  <a:pt x="1106576" y="1291297"/>
                </a:lnTo>
                <a:lnTo>
                  <a:pt x="1148347" y="1284560"/>
                </a:lnTo>
                <a:lnTo>
                  <a:pt x="1184625" y="1265799"/>
                </a:lnTo>
                <a:lnTo>
                  <a:pt x="1213233" y="1237191"/>
                </a:lnTo>
                <a:lnTo>
                  <a:pt x="1231995" y="1200912"/>
                </a:lnTo>
                <a:lnTo>
                  <a:pt x="1238732" y="1159141"/>
                </a:lnTo>
                <a:lnTo>
                  <a:pt x="1238732" y="132156"/>
                </a:lnTo>
                <a:lnTo>
                  <a:pt x="1231995" y="90384"/>
                </a:lnTo>
                <a:lnTo>
                  <a:pt x="1213233" y="54106"/>
                </a:lnTo>
                <a:lnTo>
                  <a:pt x="1184625" y="25498"/>
                </a:lnTo>
                <a:lnTo>
                  <a:pt x="1148347" y="6737"/>
                </a:lnTo>
                <a:lnTo>
                  <a:pt x="1106576" y="0"/>
                </a:lnTo>
                <a:close/>
              </a:path>
            </a:pathLst>
          </a:custGeom>
          <a:solidFill>
            <a:srgbClr val="E64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bk object 31"/>
          <p:cNvSpPr/>
          <p:nvPr/>
        </p:nvSpPr>
        <p:spPr>
          <a:xfrm>
            <a:off x="5224319" y="629251"/>
            <a:ext cx="1238885" cy="1291590"/>
          </a:xfrm>
          <a:custGeom>
            <a:avLst/>
            <a:gdLst/>
            <a:ahLst/>
            <a:cxnLst/>
            <a:rect l="l" t="t" r="r" b="b"/>
            <a:pathLst>
              <a:path w="1238885" h="1291589">
                <a:moveTo>
                  <a:pt x="1106576" y="0"/>
                </a:moveTo>
                <a:lnTo>
                  <a:pt x="132156" y="0"/>
                </a:lnTo>
                <a:lnTo>
                  <a:pt x="90384" y="6737"/>
                </a:lnTo>
                <a:lnTo>
                  <a:pt x="54106" y="25498"/>
                </a:lnTo>
                <a:lnTo>
                  <a:pt x="25498" y="54106"/>
                </a:lnTo>
                <a:lnTo>
                  <a:pt x="6737" y="90384"/>
                </a:lnTo>
                <a:lnTo>
                  <a:pt x="0" y="132156"/>
                </a:lnTo>
                <a:lnTo>
                  <a:pt x="0" y="1159141"/>
                </a:lnTo>
                <a:lnTo>
                  <a:pt x="6737" y="1200912"/>
                </a:lnTo>
                <a:lnTo>
                  <a:pt x="25498" y="1237191"/>
                </a:lnTo>
                <a:lnTo>
                  <a:pt x="54106" y="1265799"/>
                </a:lnTo>
                <a:lnTo>
                  <a:pt x="90384" y="1284560"/>
                </a:lnTo>
                <a:lnTo>
                  <a:pt x="132156" y="1291297"/>
                </a:lnTo>
                <a:lnTo>
                  <a:pt x="1106576" y="1291297"/>
                </a:lnTo>
                <a:lnTo>
                  <a:pt x="1148347" y="1284560"/>
                </a:lnTo>
                <a:lnTo>
                  <a:pt x="1184625" y="1265799"/>
                </a:lnTo>
                <a:lnTo>
                  <a:pt x="1213233" y="1237191"/>
                </a:lnTo>
                <a:lnTo>
                  <a:pt x="1231995" y="1200912"/>
                </a:lnTo>
                <a:lnTo>
                  <a:pt x="1238732" y="1159141"/>
                </a:lnTo>
                <a:lnTo>
                  <a:pt x="1238732" y="132156"/>
                </a:lnTo>
                <a:lnTo>
                  <a:pt x="1231995" y="90384"/>
                </a:lnTo>
                <a:lnTo>
                  <a:pt x="1213233" y="54106"/>
                </a:lnTo>
                <a:lnTo>
                  <a:pt x="1184625" y="25498"/>
                </a:lnTo>
                <a:lnTo>
                  <a:pt x="1148347" y="6737"/>
                </a:lnTo>
                <a:lnTo>
                  <a:pt x="1106576" y="0"/>
                </a:lnTo>
                <a:close/>
              </a:path>
            </a:pathLst>
          </a:custGeom>
          <a:solidFill>
            <a:srgbClr val="E64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2" name="bk object 32"/>
          <p:cNvSpPr/>
          <p:nvPr/>
        </p:nvSpPr>
        <p:spPr>
          <a:xfrm>
            <a:off x="2949821" y="1170194"/>
            <a:ext cx="1739900" cy="1458595"/>
          </a:xfrm>
          <a:custGeom>
            <a:avLst/>
            <a:gdLst/>
            <a:ahLst/>
            <a:cxnLst/>
            <a:rect l="l" t="t" r="r" b="b"/>
            <a:pathLst>
              <a:path w="1739900" h="1458595">
                <a:moveTo>
                  <a:pt x="1607223" y="0"/>
                </a:moveTo>
                <a:lnTo>
                  <a:pt x="132168" y="0"/>
                </a:lnTo>
                <a:lnTo>
                  <a:pt x="90391" y="6737"/>
                </a:lnTo>
                <a:lnTo>
                  <a:pt x="54109" y="25499"/>
                </a:lnTo>
                <a:lnTo>
                  <a:pt x="25499" y="54109"/>
                </a:lnTo>
                <a:lnTo>
                  <a:pt x="6737" y="90391"/>
                </a:lnTo>
                <a:lnTo>
                  <a:pt x="0" y="132168"/>
                </a:lnTo>
                <a:lnTo>
                  <a:pt x="0" y="1326108"/>
                </a:lnTo>
                <a:lnTo>
                  <a:pt x="6737" y="1367879"/>
                </a:lnTo>
                <a:lnTo>
                  <a:pt x="25499" y="1404157"/>
                </a:lnTo>
                <a:lnTo>
                  <a:pt x="54109" y="1432766"/>
                </a:lnTo>
                <a:lnTo>
                  <a:pt x="90391" y="1451527"/>
                </a:lnTo>
                <a:lnTo>
                  <a:pt x="132168" y="1458264"/>
                </a:lnTo>
                <a:lnTo>
                  <a:pt x="1607223" y="1458264"/>
                </a:lnTo>
                <a:lnTo>
                  <a:pt x="1648994" y="1451527"/>
                </a:lnTo>
                <a:lnTo>
                  <a:pt x="1685272" y="1432766"/>
                </a:lnTo>
                <a:lnTo>
                  <a:pt x="1713880" y="1404157"/>
                </a:lnTo>
                <a:lnTo>
                  <a:pt x="1732641" y="1367879"/>
                </a:lnTo>
                <a:lnTo>
                  <a:pt x="1739379" y="1326108"/>
                </a:lnTo>
                <a:lnTo>
                  <a:pt x="1739379" y="132168"/>
                </a:lnTo>
                <a:lnTo>
                  <a:pt x="1732641" y="90391"/>
                </a:lnTo>
                <a:lnTo>
                  <a:pt x="1713880" y="54109"/>
                </a:lnTo>
                <a:lnTo>
                  <a:pt x="1685272" y="25499"/>
                </a:lnTo>
                <a:lnTo>
                  <a:pt x="1648994" y="6737"/>
                </a:lnTo>
                <a:lnTo>
                  <a:pt x="1607223" y="0"/>
                </a:lnTo>
                <a:close/>
              </a:path>
            </a:pathLst>
          </a:custGeom>
          <a:solidFill>
            <a:srgbClr val="2C3E5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3" name="bk object 33"/>
          <p:cNvSpPr/>
          <p:nvPr/>
        </p:nvSpPr>
        <p:spPr>
          <a:xfrm>
            <a:off x="8316518" y="4254500"/>
            <a:ext cx="1473200" cy="1733550"/>
          </a:xfrm>
          <a:custGeom>
            <a:avLst/>
            <a:gdLst/>
            <a:ahLst/>
            <a:cxnLst/>
            <a:rect l="l" t="t" r="r" b="b"/>
            <a:pathLst>
              <a:path w="1473200" h="1733550">
                <a:moveTo>
                  <a:pt x="0" y="1733550"/>
                </a:moveTo>
                <a:lnTo>
                  <a:pt x="1473200" y="1733550"/>
                </a:lnTo>
                <a:lnTo>
                  <a:pt x="1473200" y="0"/>
                </a:lnTo>
                <a:lnTo>
                  <a:pt x="0" y="0"/>
                </a:lnTo>
                <a:lnTo>
                  <a:pt x="0" y="1733550"/>
                </a:lnTo>
                <a:close/>
              </a:path>
            </a:pathLst>
          </a:custGeom>
          <a:solidFill>
            <a:srgbClr val="3B97D3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4" name="bk object 34"/>
          <p:cNvSpPr/>
          <p:nvPr/>
        </p:nvSpPr>
        <p:spPr>
          <a:xfrm>
            <a:off x="8316518" y="5988050"/>
            <a:ext cx="1473200" cy="1325245"/>
          </a:xfrm>
          <a:custGeom>
            <a:avLst/>
            <a:gdLst/>
            <a:ahLst/>
            <a:cxnLst/>
            <a:rect l="l" t="t" r="r" b="b"/>
            <a:pathLst>
              <a:path w="1473200" h="1325245">
                <a:moveTo>
                  <a:pt x="0" y="0"/>
                </a:moveTo>
                <a:lnTo>
                  <a:pt x="1473200" y="0"/>
                </a:lnTo>
                <a:lnTo>
                  <a:pt x="1473200" y="1325219"/>
                </a:lnTo>
                <a:lnTo>
                  <a:pt x="0" y="1325219"/>
                </a:lnTo>
                <a:lnTo>
                  <a:pt x="0" y="0"/>
                </a:lnTo>
                <a:close/>
              </a:path>
            </a:pathLst>
          </a:custGeom>
          <a:solidFill>
            <a:srgbClr val="2880BA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5" name="bk object 35"/>
          <p:cNvSpPr/>
          <p:nvPr/>
        </p:nvSpPr>
        <p:spPr>
          <a:xfrm>
            <a:off x="8316518" y="475615"/>
            <a:ext cx="1473200" cy="1765300"/>
          </a:xfrm>
          <a:custGeom>
            <a:avLst/>
            <a:gdLst/>
            <a:ahLst/>
            <a:cxnLst/>
            <a:rect l="l" t="t" r="r" b="b"/>
            <a:pathLst>
              <a:path w="1473200" h="1765300">
                <a:moveTo>
                  <a:pt x="0" y="1764982"/>
                </a:moveTo>
                <a:lnTo>
                  <a:pt x="1473200" y="1764982"/>
                </a:lnTo>
                <a:lnTo>
                  <a:pt x="1473200" y="0"/>
                </a:lnTo>
                <a:lnTo>
                  <a:pt x="0" y="0"/>
                </a:lnTo>
                <a:lnTo>
                  <a:pt x="0" y="1764982"/>
                </a:lnTo>
                <a:close/>
              </a:path>
            </a:pathLst>
          </a:custGeom>
          <a:solidFill>
            <a:srgbClr val="EF927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6" name="bk object 36"/>
          <p:cNvSpPr/>
          <p:nvPr/>
        </p:nvSpPr>
        <p:spPr>
          <a:xfrm>
            <a:off x="8316518" y="2240597"/>
            <a:ext cx="1473200" cy="1765300"/>
          </a:xfrm>
          <a:custGeom>
            <a:avLst/>
            <a:gdLst/>
            <a:ahLst/>
            <a:cxnLst/>
            <a:rect l="l" t="t" r="r" b="b"/>
            <a:pathLst>
              <a:path w="1473200" h="1765300">
                <a:moveTo>
                  <a:pt x="0" y="0"/>
                </a:moveTo>
                <a:lnTo>
                  <a:pt x="1473200" y="0"/>
                </a:lnTo>
                <a:lnTo>
                  <a:pt x="1473200" y="1764982"/>
                </a:lnTo>
                <a:lnTo>
                  <a:pt x="0" y="1764982"/>
                </a:lnTo>
                <a:lnTo>
                  <a:pt x="0" y="0"/>
                </a:lnTo>
                <a:close/>
              </a:path>
            </a:pathLst>
          </a:custGeom>
          <a:solidFill>
            <a:srgbClr val="EB7259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7" name="bk object 37"/>
          <p:cNvSpPr/>
          <p:nvPr/>
        </p:nvSpPr>
        <p:spPr>
          <a:xfrm>
            <a:off x="2655417" y="2725694"/>
            <a:ext cx="11430" cy="0"/>
          </a:xfrm>
          <a:custGeom>
            <a:avLst/>
            <a:gdLst/>
            <a:ahLst/>
            <a:cxnLst/>
            <a:rect l="l" t="t" r="r" b="b"/>
            <a:pathLst>
              <a:path w="11430">
                <a:moveTo>
                  <a:pt x="0" y="0"/>
                </a:moveTo>
                <a:lnTo>
                  <a:pt x="10807" y="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8" name="bk object 38"/>
          <p:cNvSpPr/>
          <p:nvPr/>
        </p:nvSpPr>
        <p:spPr>
          <a:xfrm>
            <a:off x="4972225" y="2725694"/>
            <a:ext cx="11430" cy="0"/>
          </a:xfrm>
          <a:custGeom>
            <a:avLst/>
            <a:gdLst/>
            <a:ahLst/>
            <a:cxnLst/>
            <a:rect l="l" t="t" r="r" b="b"/>
            <a:pathLst>
              <a:path w="11429">
                <a:moveTo>
                  <a:pt x="0" y="0"/>
                </a:moveTo>
                <a:lnTo>
                  <a:pt x="10807" y="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9" name="bk object 39"/>
          <p:cNvSpPr/>
          <p:nvPr/>
        </p:nvSpPr>
        <p:spPr>
          <a:xfrm>
            <a:off x="2557625" y="2648643"/>
            <a:ext cx="138506" cy="15411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bk object 40"/>
          <p:cNvSpPr/>
          <p:nvPr/>
        </p:nvSpPr>
        <p:spPr>
          <a:xfrm>
            <a:off x="4942327" y="2648643"/>
            <a:ext cx="139065" cy="154305"/>
          </a:xfrm>
          <a:custGeom>
            <a:avLst/>
            <a:gdLst/>
            <a:ahLst/>
            <a:cxnLst/>
            <a:rect l="l" t="t" r="r" b="b"/>
            <a:pathLst>
              <a:path w="139064" h="154305">
                <a:moveTo>
                  <a:pt x="0" y="0"/>
                </a:moveTo>
                <a:lnTo>
                  <a:pt x="27863" y="77050"/>
                </a:lnTo>
                <a:lnTo>
                  <a:pt x="0" y="154114"/>
                </a:lnTo>
                <a:lnTo>
                  <a:pt x="30101" y="131459"/>
                </a:lnTo>
                <a:lnTo>
                  <a:pt x="65266" y="110415"/>
                </a:lnTo>
                <a:lnTo>
                  <a:pt x="102425" y="91954"/>
                </a:lnTo>
                <a:lnTo>
                  <a:pt x="138506" y="77050"/>
                </a:lnTo>
                <a:lnTo>
                  <a:pt x="102425" y="62154"/>
                </a:lnTo>
                <a:lnTo>
                  <a:pt x="65266" y="43697"/>
                </a:lnTo>
                <a:lnTo>
                  <a:pt x="30101" y="22654"/>
                </a:lnTo>
                <a:lnTo>
                  <a:pt x="0" y="0"/>
                </a:lnTo>
                <a:close/>
              </a:path>
            </a:pathLst>
          </a:custGeom>
          <a:solidFill>
            <a:srgbClr val="E64C3B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1" name="bk object 41"/>
          <p:cNvSpPr/>
          <p:nvPr/>
        </p:nvSpPr>
        <p:spPr>
          <a:xfrm>
            <a:off x="2557625" y="814838"/>
            <a:ext cx="138506" cy="154127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bk object 42"/>
          <p:cNvSpPr/>
          <p:nvPr/>
        </p:nvSpPr>
        <p:spPr>
          <a:xfrm>
            <a:off x="4942327" y="814838"/>
            <a:ext cx="138506" cy="154127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3" name="bk object 43"/>
          <p:cNvSpPr/>
          <p:nvPr/>
        </p:nvSpPr>
        <p:spPr>
          <a:xfrm>
            <a:off x="1693330" y="2051037"/>
            <a:ext cx="0" cy="309245"/>
          </a:xfrm>
          <a:custGeom>
            <a:avLst/>
            <a:gdLst/>
            <a:ahLst/>
            <a:cxnLst/>
            <a:rect l="l" t="t" r="r" b="b"/>
            <a:pathLst>
              <a:path h="309244">
                <a:moveTo>
                  <a:pt x="0" y="0"/>
                </a:moveTo>
                <a:lnTo>
                  <a:pt x="0" y="30913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4" name="bk object 44"/>
          <p:cNvSpPr/>
          <p:nvPr/>
        </p:nvSpPr>
        <p:spPr>
          <a:xfrm>
            <a:off x="1616266" y="1953233"/>
            <a:ext cx="154114" cy="138518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5" name="bk object 45"/>
          <p:cNvSpPr/>
          <p:nvPr/>
        </p:nvSpPr>
        <p:spPr>
          <a:xfrm>
            <a:off x="5843676" y="2051037"/>
            <a:ext cx="0" cy="309245"/>
          </a:xfrm>
          <a:custGeom>
            <a:avLst/>
            <a:gdLst/>
            <a:ahLst/>
            <a:cxnLst/>
            <a:rect l="l" t="t" r="r" b="b"/>
            <a:pathLst>
              <a:path h="309244">
                <a:moveTo>
                  <a:pt x="0" y="0"/>
                </a:moveTo>
                <a:lnTo>
                  <a:pt x="0" y="30913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6" name="bk object 46"/>
          <p:cNvSpPr/>
          <p:nvPr/>
        </p:nvSpPr>
        <p:spPr>
          <a:xfrm>
            <a:off x="5766612" y="1953233"/>
            <a:ext cx="154114" cy="138518"/>
          </a:xfrm>
          <a:prstGeom prst="rect">
            <a:avLst/>
          </a:prstGeom>
          <a:blipFill>
            <a:blip r:embed="rId11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7" name="bk object 47"/>
          <p:cNvSpPr/>
          <p:nvPr/>
        </p:nvSpPr>
        <p:spPr>
          <a:xfrm>
            <a:off x="2742484" y="2408173"/>
            <a:ext cx="138506" cy="154114"/>
          </a:xfrm>
          <a:prstGeom prst="rect">
            <a:avLst/>
          </a:prstGeom>
          <a:blipFill>
            <a:blip r:embed="rId1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8" name="bk object 48"/>
          <p:cNvSpPr/>
          <p:nvPr/>
        </p:nvSpPr>
        <p:spPr>
          <a:xfrm>
            <a:off x="1825250" y="1755086"/>
            <a:ext cx="958215" cy="0"/>
          </a:xfrm>
          <a:custGeom>
            <a:avLst/>
            <a:gdLst/>
            <a:ahLst/>
            <a:cxnLst/>
            <a:rect l="l" t="t" r="r" b="b"/>
            <a:pathLst>
              <a:path w="958214">
                <a:moveTo>
                  <a:pt x="957935" y="0"/>
                </a:moveTo>
                <a:lnTo>
                  <a:pt x="0" y="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9" name="bk object 49"/>
          <p:cNvSpPr/>
          <p:nvPr/>
        </p:nvSpPr>
        <p:spPr>
          <a:xfrm>
            <a:off x="2742484" y="1678010"/>
            <a:ext cx="138506" cy="154127"/>
          </a:xfrm>
          <a:prstGeom prst="rect">
            <a:avLst/>
          </a:prstGeom>
          <a:blipFill>
            <a:blip r:embed="rId1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0" name="bk object 50"/>
          <p:cNvSpPr/>
          <p:nvPr/>
        </p:nvSpPr>
        <p:spPr>
          <a:xfrm>
            <a:off x="4836382" y="2485237"/>
            <a:ext cx="958215" cy="0"/>
          </a:xfrm>
          <a:custGeom>
            <a:avLst/>
            <a:gdLst/>
            <a:ahLst/>
            <a:cxnLst/>
            <a:rect l="l" t="t" r="r" b="b"/>
            <a:pathLst>
              <a:path w="958214">
                <a:moveTo>
                  <a:pt x="0" y="0"/>
                </a:moveTo>
                <a:lnTo>
                  <a:pt x="957922" y="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1" name="bk object 51"/>
          <p:cNvSpPr/>
          <p:nvPr/>
        </p:nvSpPr>
        <p:spPr>
          <a:xfrm>
            <a:off x="4738577" y="2408186"/>
            <a:ext cx="138506" cy="154127"/>
          </a:xfrm>
          <a:prstGeom prst="rect">
            <a:avLst/>
          </a:prstGeom>
          <a:blipFill>
            <a:blip r:embed="rId1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2" name="bk object 52"/>
          <p:cNvSpPr/>
          <p:nvPr/>
        </p:nvSpPr>
        <p:spPr>
          <a:xfrm>
            <a:off x="4836382" y="1755086"/>
            <a:ext cx="958215" cy="0"/>
          </a:xfrm>
          <a:custGeom>
            <a:avLst/>
            <a:gdLst/>
            <a:ahLst/>
            <a:cxnLst/>
            <a:rect l="l" t="t" r="r" b="b"/>
            <a:pathLst>
              <a:path w="958214">
                <a:moveTo>
                  <a:pt x="0" y="0"/>
                </a:moveTo>
                <a:lnTo>
                  <a:pt x="957922" y="0"/>
                </a:lnTo>
              </a:path>
            </a:pathLst>
          </a:custGeom>
          <a:ln w="21602">
            <a:solidFill>
              <a:srgbClr val="E64C3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3"/>
          <p:cNvSpPr/>
          <p:nvPr/>
        </p:nvSpPr>
        <p:spPr>
          <a:xfrm>
            <a:off x="4738577" y="1678035"/>
            <a:ext cx="138506" cy="154114"/>
          </a:xfrm>
          <a:prstGeom prst="rect">
            <a:avLst/>
          </a:prstGeom>
          <a:blipFill>
            <a:blip r:embed="rId15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4"/>
          <p:cNvSpPr/>
          <p:nvPr/>
        </p:nvSpPr>
        <p:spPr>
          <a:xfrm>
            <a:off x="0" y="0"/>
            <a:ext cx="10058400" cy="7772399"/>
          </a:xfrm>
          <a:prstGeom prst="rect">
            <a:avLst/>
          </a:prstGeom>
          <a:blipFill>
            <a:blip r:embed="rId16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02920" y="310896"/>
            <a:ext cx="9052560" cy="12435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02920" y="1787652"/>
            <a:ext cx="9052560" cy="51297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419856" y="7228332"/>
            <a:ext cx="3218688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02920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9/26/2018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242048" y="7228332"/>
            <a:ext cx="2313432" cy="3886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reativecommons.org/licenses/by/4.0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Foundations (Industry Specific)"/>
          <p:cNvSpPr txBox="1"/>
          <p:nvPr/>
        </p:nvSpPr>
        <p:spPr>
          <a:xfrm>
            <a:off x="7964562" y="4433823"/>
            <a:ext cx="262255" cy="2900680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4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Foundations </a:t>
            </a:r>
            <a:r>
              <a:rPr sz="1400" b="1" dirty="0">
                <a:solidFill>
                  <a:srgbClr val="EDF0F1"/>
                </a:solidFill>
                <a:latin typeface="Montserrat SemiBold"/>
                <a:cs typeface="Montserrat SemiBold"/>
              </a:rPr>
              <a:t>(Industry</a:t>
            </a:r>
            <a:r>
              <a:rPr sz="14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 </a:t>
            </a:r>
            <a:r>
              <a:rPr sz="1400" b="1" spc="0" dirty="0">
                <a:solidFill>
                  <a:srgbClr val="EDF0F1"/>
                </a:solidFill>
                <a:latin typeface="Montserrat SemiBold"/>
                <a:cs typeface="Montserrat SemiBold"/>
              </a:rPr>
              <a:t>Specific)</a:t>
            </a:r>
            <a:endParaRPr sz="1400" dirty="0">
              <a:latin typeface="Montserrat SemiBold"/>
              <a:cs typeface="Montserrat SemiBold"/>
            </a:endParaRPr>
          </a:p>
        </p:txBody>
      </p:sp>
      <p:sp>
        <p:nvSpPr>
          <p:cNvPr id="3" name="object 3" descr="CPT&#10;OSHA 10&#10;"/>
          <p:cNvSpPr txBox="1"/>
          <p:nvPr/>
        </p:nvSpPr>
        <p:spPr>
          <a:xfrm>
            <a:off x="8653824" y="4876800"/>
            <a:ext cx="799465" cy="6045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CPT</a:t>
            </a:r>
            <a:endParaRPr sz="1400" dirty="0">
              <a:latin typeface="Cardo"/>
              <a:cs typeface="Cardo"/>
            </a:endParaRPr>
          </a:p>
          <a:p>
            <a:pPr algn="ctr">
              <a:lnSpc>
                <a:spcPct val="100000"/>
              </a:lnSpc>
              <a:spcBef>
                <a:spcPts val="1200"/>
              </a:spcBef>
            </a:pP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OSHA</a:t>
            </a:r>
            <a:r>
              <a:rPr sz="1400" b="1" spc="-8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10</a:t>
            </a:r>
            <a:endParaRPr sz="1400" dirty="0">
              <a:latin typeface="Cardo"/>
              <a:cs typeface="Cardo"/>
            </a:endParaRPr>
          </a:p>
        </p:txBody>
      </p:sp>
      <p:sp>
        <p:nvSpPr>
          <p:cNvPr id="4" name="object 4" descr="NCRC&#10;Career  Education&#10;"/>
          <p:cNvSpPr txBox="1"/>
          <p:nvPr/>
        </p:nvSpPr>
        <p:spPr>
          <a:xfrm>
            <a:off x="8616842" y="6263284"/>
            <a:ext cx="847090" cy="7880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42240">
              <a:lnSpc>
                <a:spcPct val="100000"/>
              </a:lnSpc>
              <a:spcBef>
                <a:spcPts val="100"/>
              </a:spcBef>
            </a:pP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NCRC</a:t>
            </a:r>
            <a:endParaRPr sz="1400" dirty="0">
              <a:latin typeface="Cardo"/>
              <a:cs typeface="Cardo"/>
            </a:endParaRPr>
          </a:p>
          <a:p>
            <a:pPr marL="12700" marR="5080" indent="146685">
              <a:lnSpc>
                <a:spcPts val="1440"/>
              </a:lnSpc>
              <a:spcBef>
                <a:spcPts val="1445"/>
              </a:spcBef>
            </a:pPr>
            <a:r>
              <a:rPr sz="1400" b="1" spc="-25" dirty="0">
                <a:solidFill>
                  <a:srgbClr val="FFFFFF"/>
                </a:solidFill>
                <a:latin typeface="Cardo"/>
                <a:cs typeface="Cardo"/>
              </a:rPr>
              <a:t>Career  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Educ</a:t>
            </a:r>
            <a:r>
              <a:rPr sz="1400" b="1" spc="-1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ti</a:t>
            </a:r>
            <a:r>
              <a:rPr sz="1400" b="1" spc="-65" dirty="0">
                <a:solidFill>
                  <a:srgbClr val="FFFFFF"/>
                </a:solidFill>
                <a:latin typeface="Cardo"/>
                <a:cs typeface="Cardo"/>
              </a:rPr>
              <a:t>o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n</a:t>
            </a:r>
            <a:endParaRPr sz="1400" dirty="0">
              <a:latin typeface="Cardo"/>
              <a:cs typeface="Cardo"/>
            </a:endParaRPr>
          </a:p>
        </p:txBody>
      </p:sp>
      <p:sp>
        <p:nvSpPr>
          <p:cNvPr id="5" name="object 5" descr="Career Pathways (Occupation Specific)"/>
          <p:cNvSpPr txBox="1"/>
          <p:nvPr/>
        </p:nvSpPr>
        <p:spPr>
          <a:xfrm>
            <a:off x="7964562" y="430115"/>
            <a:ext cx="262255" cy="3588385"/>
          </a:xfrm>
          <a:prstGeom prst="rect">
            <a:avLst/>
          </a:prstGeom>
        </p:spPr>
        <p:txBody>
          <a:bodyPr vert="vert270" wrap="square" lIns="0" tIns="241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90"/>
              </a:spcBef>
            </a:pPr>
            <a:r>
              <a:rPr sz="14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Career </a:t>
            </a:r>
            <a:r>
              <a:rPr sz="1400" b="1" spc="-15" dirty="0">
                <a:solidFill>
                  <a:srgbClr val="EDF0F1"/>
                </a:solidFill>
                <a:latin typeface="Montserrat SemiBold"/>
                <a:cs typeface="Montserrat SemiBold"/>
              </a:rPr>
              <a:t>Pathways </a:t>
            </a:r>
            <a:r>
              <a:rPr sz="14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(Occupation</a:t>
            </a:r>
            <a:r>
              <a:rPr sz="1400" b="1" spc="10" dirty="0">
                <a:solidFill>
                  <a:srgbClr val="EDF0F1"/>
                </a:solidFill>
                <a:latin typeface="Montserrat SemiBold"/>
                <a:cs typeface="Montserrat SemiBold"/>
              </a:rPr>
              <a:t> </a:t>
            </a:r>
            <a:r>
              <a:rPr sz="1400" b="1" spc="0" dirty="0">
                <a:solidFill>
                  <a:srgbClr val="EDF0F1"/>
                </a:solidFill>
                <a:latin typeface="Montserrat SemiBold"/>
                <a:cs typeface="Montserrat SemiBold"/>
              </a:rPr>
              <a:t>Specific)</a:t>
            </a:r>
            <a:endParaRPr sz="1400" dirty="0">
              <a:latin typeface="Montserrat SemiBold"/>
              <a:cs typeface="Montserrat SemiBold"/>
            </a:endParaRPr>
          </a:p>
        </p:txBody>
      </p:sp>
      <p:sp>
        <p:nvSpPr>
          <p:cNvPr id="6" name="object 6" descr="Additional  Industry  Certifications&#10;Additional  Educational  Degrees&#10;"/>
          <p:cNvSpPr txBox="1"/>
          <p:nvPr/>
        </p:nvSpPr>
        <p:spPr>
          <a:xfrm>
            <a:off x="8532410" y="673093"/>
            <a:ext cx="1121410" cy="133667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440"/>
              </a:lnSpc>
              <a:spcBef>
                <a:spcPts val="345"/>
              </a:spcBef>
            </a:pPr>
            <a:r>
              <a:rPr sz="1400" b="1" spc="-15" dirty="0">
                <a:solidFill>
                  <a:srgbClr val="FFFFFF"/>
                </a:solidFill>
                <a:latin typeface="Cardo"/>
                <a:cs typeface="Cardo"/>
              </a:rPr>
              <a:t>Additional  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Industry  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C</a:t>
            </a:r>
            <a:r>
              <a:rPr sz="1400" b="1" spc="-60" dirty="0">
                <a:solidFill>
                  <a:srgbClr val="FFFFFF"/>
                </a:solidFill>
                <a:latin typeface="Cardo"/>
                <a:cs typeface="Cardo"/>
              </a:rPr>
              <a:t>e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rtific</a:t>
            </a:r>
            <a:r>
              <a:rPr sz="1400" b="1" spc="-1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ti</a:t>
            </a:r>
            <a:r>
              <a:rPr sz="1400" b="1" spc="-65" dirty="0">
                <a:solidFill>
                  <a:srgbClr val="FFFFFF"/>
                </a:solidFill>
                <a:latin typeface="Cardo"/>
                <a:cs typeface="Cardo"/>
              </a:rPr>
              <a:t>o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ns</a:t>
            </a:r>
            <a:endParaRPr sz="1400" dirty="0">
              <a:latin typeface="Cardo"/>
              <a:cs typeface="Cardo"/>
            </a:endParaRPr>
          </a:p>
          <a:p>
            <a:pPr marL="12700" marR="138430">
              <a:lnSpc>
                <a:spcPts val="1440"/>
              </a:lnSpc>
              <a:spcBef>
                <a:spcPts val="1440"/>
              </a:spcBef>
            </a:pPr>
            <a:r>
              <a:rPr sz="1400" b="1" spc="-15" dirty="0">
                <a:solidFill>
                  <a:srgbClr val="FFFFFF"/>
                </a:solidFill>
                <a:latin typeface="Cardo"/>
                <a:cs typeface="Cardo"/>
              </a:rPr>
              <a:t>Additional  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Educ</a:t>
            </a:r>
            <a:r>
              <a:rPr sz="1400" b="1" spc="-1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ti</a:t>
            </a:r>
            <a:r>
              <a:rPr sz="1400" b="1" spc="-65" dirty="0">
                <a:solidFill>
                  <a:srgbClr val="FFFFFF"/>
                </a:solidFill>
                <a:latin typeface="Cardo"/>
                <a:cs typeface="Cardo"/>
              </a:rPr>
              <a:t>o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nal  </a:t>
            </a:r>
            <a:r>
              <a:rPr sz="1400" b="1" spc="-25" dirty="0">
                <a:solidFill>
                  <a:srgbClr val="FFFFFF"/>
                </a:solidFill>
                <a:latin typeface="Cardo"/>
                <a:cs typeface="Cardo"/>
              </a:rPr>
              <a:t>Degrees</a:t>
            </a:r>
            <a:endParaRPr sz="1400" dirty="0">
              <a:latin typeface="Cardo"/>
              <a:cs typeface="Cardo"/>
            </a:endParaRPr>
          </a:p>
        </p:txBody>
      </p:sp>
      <p:sp>
        <p:nvSpPr>
          <p:cNvPr id="7" name="object 7" descr="Occupation-  Specific&#10;"/>
          <p:cNvSpPr txBox="1"/>
          <p:nvPr/>
        </p:nvSpPr>
        <p:spPr>
          <a:xfrm>
            <a:off x="8500583" y="2285917"/>
            <a:ext cx="1062990" cy="422275"/>
          </a:xfrm>
          <a:prstGeom prst="rect">
            <a:avLst/>
          </a:prstGeom>
        </p:spPr>
        <p:txBody>
          <a:bodyPr vert="horz" wrap="square" lIns="0" tIns="43815" rIns="0" bIns="0" rtlCol="0">
            <a:spAutoFit/>
          </a:bodyPr>
          <a:lstStyle/>
          <a:p>
            <a:pPr marL="12700" marR="5080">
              <a:lnSpc>
                <a:spcPts val="1440"/>
              </a:lnSpc>
              <a:spcBef>
                <a:spcPts val="345"/>
              </a:spcBef>
            </a:pP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Occup</a:t>
            </a:r>
            <a:r>
              <a:rPr sz="1400" b="1" spc="-1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400" b="1" spc="-5" dirty="0">
                <a:solidFill>
                  <a:srgbClr val="FFFFFF"/>
                </a:solidFill>
                <a:latin typeface="Cardo"/>
                <a:cs typeface="Cardo"/>
              </a:rPr>
              <a:t>ti</a:t>
            </a:r>
            <a:r>
              <a:rPr sz="1400" b="1" spc="-65" dirty="0">
                <a:solidFill>
                  <a:srgbClr val="FFFFFF"/>
                </a:solidFill>
                <a:latin typeface="Cardo"/>
                <a:cs typeface="Cardo"/>
              </a:rPr>
              <a:t>o</a:t>
            </a:r>
            <a:r>
              <a:rPr sz="1400" b="1" dirty="0">
                <a:solidFill>
                  <a:srgbClr val="FFFFFF"/>
                </a:solidFill>
                <a:latin typeface="Cardo"/>
                <a:cs typeface="Cardo"/>
              </a:rPr>
              <a:t>n-  </a:t>
            </a:r>
            <a:r>
              <a:rPr sz="1400" b="1" spc="-10" dirty="0">
                <a:solidFill>
                  <a:srgbClr val="FFFFFF"/>
                </a:solidFill>
                <a:latin typeface="Cardo"/>
                <a:cs typeface="Cardo"/>
              </a:rPr>
              <a:t>Specific</a:t>
            </a:r>
            <a:endParaRPr sz="1400" dirty="0">
              <a:latin typeface="Cardo"/>
              <a:cs typeface="Cardo"/>
            </a:endParaRPr>
          </a:p>
        </p:txBody>
      </p:sp>
      <p:sp>
        <p:nvSpPr>
          <p:cNvPr id="8" name="object 8" descr="Certification:"/>
          <p:cNvSpPr txBox="1"/>
          <p:nvPr/>
        </p:nvSpPr>
        <p:spPr>
          <a:xfrm>
            <a:off x="8500583" y="2651829"/>
            <a:ext cx="1106805" cy="2387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400" b="1" spc="-15" dirty="0">
                <a:solidFill>
                  <a:srgbClr val="FFFFFF"/>
                </a:solidFill>
                <a:latin typeface="Cardo"/>
                <a:cs typeface="Cardo"/>
              </a:rPr>
              <a:t>Certification:</a:t>
            </a:r>
            <a:endParaRPr sz="1400" dirty="0">
              <a:latin typeface="Cardo"/>
              <a:cs typeface="Cardo"/>
            </a:endParaRPr>
          </a:p>
        </p:txBody>
      </p:sp>
      <p:sp>
        <p:nvSpPr>
          <p:cNvPr id="9" name="object 9" descr="NIMS, AWS,  Etc. (PLA&#10;Experience)&#10;Associate Degree&#10;Accrued Credit  Hours (TAG  Credits)&#10;"/>
          <p:cNvSpPr txBox="1"/>
          <p:nvPr/>
        </p:nvSpPr>
        <p:spPr>
          <a:xfrm>
            <a:off x="8500660" y="2834326"/>
            <a:ext cx="1099185" cy="1102360"/>
          </a:xfrm>
          <a:prstGeom prst="rect">
            <a:avLst/>
          </a:prstGeom>
        </p:spPr>
        <p:txBody>
          <a:bodyPr vert="horz" wrap="square" lIns="0" tIns="33655" rIns="0" bIns="0" rtlCol="0">
            <a:spAutoFit/>
          </a:bodyPr>
          <a:lstStyle/>
          <a:p>
            <a:pPr marL="12700" marR="345440">
              <a:lnSpc>
                <a:spcPts val="1040"/>
              </a:lnSpc>
              <a:spcBef>
                <a:spcPts val="265"/>
              </a:spcBef>
            </a:pPr>
            <a:r>
              <a:rPr sz="1000" b="1" spc="-10" dirty="0">
                <a:solidFill>
                  <a:srgbClr val="FFFFFF"/>
                </a:solidFill>
                <a:latin typeface="Cardo"/>
                <a:cs typeface="Cardo"/>
              </a:rPr>
              <a:t>NIMS,</a:t>
            </a:r>
            <a:r>
              <a:rPr sz="1000" b="1" spc="-8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60" dirty="0">
                <a:solidFill>
                  <a:srgbClr val="FFFFFF"/>
                </a:solidFill>
                <a:latin typeface="Cardo"/>
                <a:cs typeface="Cardo"/>
              </a:rPr>
              <a:t>AWS,  </a:t>
            </a: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Etc.</a:t>
            </a:r>
            <a:r>
              <a:rPr sz="1000" b="1" spc="-2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(PLA</a:t>
            </a:r>
            <a:endParaRPr sz="1000" dirty="0">
              <a:latin typeface="Cardo"/>
              <a:cs typeface="Cardo"/>
            </a:endParaRPr>
          </a:p>
          <a:p>
            <a:pPr marL="12700">
              <a:lnSpc>
                <a:spcPts val="1030"/>
              </a:lnSpc>
            </a:pPr>
            <a:r>
              <a:rPr sz="1000" b="1" spc="-15" dirty="0">
                <a:solidFill>
                  <a:srgbClr val="FFFFFF"/>
                </a:solidFill>
                <a:latin typeface="Cardo"/>
                <a:cs typeface="Cardo"/>
              </a:rPr>
              <a:t>Experience)</a:t>
            </a:r>
            <a:endParaRPr sz="1000" dirty="0">
              <a:latin typeface="Cardo"/>
              <a:cs typeface="Cardo"/>
            </a:endParaRPr>
          </a:p>
          <a:p>
            <a:pPr marL="114935" indent="-102235">
              <a:lnSpc>
                <a:spcPts val="1120"/>
              </a:lnSpc>
              <a:spcBef>
                <a:spcPts val="880"/>
              </a:spcBef>
              <a:buChar char="•"/>
              <a:tabLst>
                <a:tab pos="103505" algn="l"/>
              </a:tabLst>
            </a:pP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Associate</a:t>
            </a:r>
            <a:r>
              <a:rPr sz="1000" b="1" spc="-5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20" dirty="0">
                <a:solidFill>
                  <a:srgbClr val="FFFFFF"/>
                </a:solidFill>
                <a:latin typeface="Cardo"/>
                <a:cs typeface="Cardo"/>
              </a:rPr>
              <a:t>Degree</a:t>
            </a:r>
            <a:endParaRPr sz="1000" dirty="0">
              <a:latin typeface="Cardo"/>
              <a:cs typeface="Cardo"/>
            </a:endParaRPr>
          </a:p>
          <a:p>
            <a:pPr marL="114935" marR="123189" indent="-102235">
              <a:lnSpc>
                <a:spcPts val="1040"/>
              </a:lnSpc>
              <a:spcBef>
                <a:spcPts val="90"/>
              </a:spcBef>
              <a:buChar char="•"/>
              <a:tabLst>
                <a:tab pos="103505" algn="l"/>
              </a:tabLst>
            </a:pPr>
            <a:r>
              <a:rPr sz="1000" b="1" spc="-10" dirty="0">
                <a:solidFill>
                  <a:srgbClr val="FFFFFF"/>
                </a:solidFill>
                <a:latin typeface="Cardo"/>
                <a:cs typeface="Cardo"/>
              </a:rPr>
              <a:t>Accrued</a:t>
            </a:r>
            <a:r>
              <a:rPr sz="1000" b="1" spc="-8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20" dirty="0">
                <a:solidFill>
                  <a:srgbClr val="FFFFFF"/>
                </a:solidFill>
                <a:latin typeface="Cardo"/>
                <a:cs typeface="Cardo"/>
              </a:rPr>
              <a:t>Credit  </a:t>
            </a: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Hours </a:t>
            </a:r>
            <a:r>
              <a:rPr sz="1000" b="1" spc="-30" dirty="0">
                <a:solidFill>
                  <a:srgbClr val="FFFFFF"/>
                </a:solidFill>
                <a:latin typeface="Cardo"/>
                <a:cs typeface="Cardo"/>
              </a:rPr>
              <a:t>(TAG  </a:t>
            </a:r>
            <a:r>
              <a:rPr sz="1000" b="1" spc="-20" dirty="0">
                <a:solidFill>
                  <a:srgbClr val="FFFFFF"/>
                </a:solidFill>
                <a:latin typeface="Cardo"/>
                <a:cs typeface="Cardo"/>
              </a:rPr>
              <a:t>Credits)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329214" y="229139"/>
            <a:ext cx="144653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2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Earned</a:t>
            </a:r>
            <a:r>
              <a:rPr sz="1200" b="1" spc="-40" dirty="0">
                <a:solidFill>
                  <a:srgbClr val="EDF0F1"/>
                </a:solidFill>
                <a:latin typeface="Montserrat SemiBold"/>
                <a:cs typeface="Montserrat SemiBold"/>
              </a:rPr>
              <a:t> </a:t>
            </a:r>
            <a:r>
              <a:rPr sz="1200" b="1" spc="-5" dirty="0">
                <a:solidFill>
                  <a:srgbClr val="EDF0F1"/>
                </a:solidFill>
                <a:latin typeface="Montserrat SemiBold"/>
                <a:cs typeface="Montserrat SemiBold"/>
              </a:rPr>
              <a:t>Credential</a:t>
            </a:r>
            <a:endParaRPr sz="1200">
              <a:latin typeface="Montserrat SemiBold"/>
              <a:cs typeface="Montserrat SemiBold"/>
            </a:endParaRPr>
          </a:p>
        </p:txBody>
      </p:sp>
      <p:sp>
        <p:nvSpPr>
          <p:cNvPr id="11" name="object 11" descr="Manufacturing Career Pathways"/>
          <p:cNvSpPr txBox="1"/>
          <p:nvPr/>
        </p:nvSpPr>
        <p:spPr>
          <a:xfrm>
            <a:off x="347236" y="736790"/>
            <a:ext cx="369332" cy="5429885"/>
          </a:xfrm>
          <a:prstGeom prst="rect">
            <a:avLst/>
          </a:prstGeom>
        </p:spPr>
        <p:txBody>
          <a:bodyPr vert="vert270" wrap="square" lIns="0" tIns="425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335"/>
              </a:spcBef>
            </a:pPr>
            <a:r>
              <a:rPr sz="2400" b="1" spc="5" dirty="0">
                <a:solidFill>
                  <a:srgbClr val="3B97D3"/>
                </a:solidFill>
                <a:latin typeface="Montserrat ExtraBold"/>
                <a:cs typeface="Montserrat ExtraBold"/>
              </a:rPr>
              <a:t>Manufacturing </a:t>
            </a:r>
            <a:r>
              <a:rPr sz="2400" b="1" spc="0" dirty="0">
                <a:solidFill>
                  <a:srgbClr val="3B97D3"/>
                </a:solidFill>
                <a:latin typeface="Montserrat ExtraBold"/>
                <a:cs typeface="Montserrat ExtraBold"/>
              </a:rPr>
              <a:t>Career</a:t>
            </a:r>
            <a:r>
              <a:rPr sz="2400" b="1" spc="-5" dirty="0">
                <a:solidFill>
                  <a:srgbClr val="3B97D3"/>
                </a:solidFill>
                <a:latin typeface="Montserrat ExtraBold"/>
                <a:cs typeface="Montserrat ExtraBold"/>
              </a:rPr>
              <a:t> </a:t>
            </a:r>
            <a:r>
              <a:rPr sz="2400" b="1" spc="-10" dirty="0">
                <a:solidFill>
                  <a:srgbClr val="3B97D3"/>
                </a:solidFill>
                <a:latin typeface="Montserrat ExtraBold"/>
                <a:cs typeface="Montserrat ExtraBold"/>
              </a:rPr>
              <a:t>Pathways</a:t>
            </a:r>
            <a:endParaRPr sz="2400" dirty="0">
              <a:latin typeface="Montserrat ExtraBold"/>
              <a:cs typeface="Montserrat ExtraBold"/>
            </a:endParaRPr>
          </a:p>
        </p:txBody>
      </p:sp>
      <p:sp>
        <p:nvSpPr>
          <p:cNvPr id="12" name="object 12" descr="Academic Pathway&#10;Continued  Education:&#10;&#10;Bachelors/4 Yr&#10;Masters&#10;PhD"/>
          <p:cNvSpPr txBox="1"/>
          <p:nvPr/>
        </p:nvSpPr>
        <p:spPr>
          <a:xfrm>
            <a:off x="5209352" y="417678"/>
            <a:ext cx="1314450" cy="124714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00" b="1" spc="5" dirty="0">
                <a:solidFill>
                  <a:srgbClr val="3B97D3"/>
                </a:solidFill>
                <a:latin typeface="Montserrat SemiBold"/>
                <a:cs typeface="Montserrat SemiBold"/>
              </a:rPr>
              <a:t>Academic</a:t>
            </a:r>
            <a:r>
              <a:rPr sz="1000" b="1" spc="-35" dirty="0">
                <a:solidFill>
                  <a:srgbClr val="3B97D3"/>
                </a:solidFill>
                <a:latin typeface="Montserrat SemiBold"/>
                <a:cs typeface="Montserrat SemiBold"/>
              </a:rPr>
              <a:t> </a:t>
            </a:r>
            <a:r>
              <a:rPr sz="1000" b="1" dirty="0">
                <a:solidFill>
                  <a:srgbClr val="3B97D3"/>
                </a:solidFill>
                <a:latin typeface="Montserrat SemiBold"/>
                <a:cs typeface="Montserrat SemiBold"/>
              </a:rPr>
              <a:t>Pathway</a:t>
            </a:r>
            <a:endParaRPr sz="1000" dirty="0">
              <a:latin typeface="Montserrat SemiBold"/>
              <a:cs typeface="Montserrat SemiBold"/>
            </a:endParaRPr>
          </a:p>
          <a:p>
            <a:pPr marL="182245" marR="398145">
              <a:lnSpc>
                <a:spcPct val="102099"/>
              </a:lnSpc>
              <a:spcBef>
                <a:spcPts val="1040"/>
              </a:spcBef>
            </a:pPr>
            <a:r>
              <a:rPr sz="1000" b="1" spc="-5" dirty="0">
                <a:solidFill>
                  <a:srgbClr val="FFFFFF"/>
                </a:solidFill>
                <a:latin typeface="Montserrat"/>
                <a:cs typeface="Montserrat"/>
              </a:rPr>
              <a:t>C</a:t>
            </a:r>
            <a:r>
              <a:rPr sz="1000" b="1" spc="5" dirty="0">
                <a:solidFill>
                  <a:srgbClr val="FFFFFF"/>
                </a:solidFill>
                <a:latin typeface="Montserrat"/>
                <a:cs typeface="Montserrat"/>
              </a:rPr>
              <a:t>ontinued  </a:t>
            </a:r>
            <a:r>
              <a:rPr sz="1000" b="1" spc="0" dirty="0">
                <a:solidFill>
                  <a:srgbClr val="FFFFFF"/>
                </a:solidFill>
                <a:latin typeface="Montserrat"/>
                <a:cs typeface="Montserrat"/>
              </a:rPr>
              <a:t>E</a:t>
            </a:r>
            <a:r>
              <a:rPr sz="1000" b="1" spc="5" dirty="0">
                <a:solidFill>
                  <a:srgbClr val="FFFFFF"/>
                </a:solidFill>
                <a:latin typeface="Montserrat"/>
                <a:cs typeface="Montserrat"/>
              </a:rPr>
              <a:t>ducation:</a:t>
            </a:r>
            <a:endParaRPr sz="1000" dirty="0">
              <a:latin typeface="Montserrat"/>
              <a:cs typeface="Montserrat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050" dirty="0">
              <a:latin typeface="Times New Roman"/>
              <a:cs typeface="Times New Roman"/>
            </a:endParaRPr>
          </a:p>
          <a:p>
            <a:pPr marL="262255" indent="-80010">
              <a:lnSpc>
                <a:spcPct val="100000"/>
              </a:lnSpc>
              <a:buChar char="•"/>
              <a:tabLst>
                <a:tab pos="262890" algn="l"/>
              </a:tabLst>
            </a:pPr>
            <a:r>
              <a:rPr sz="1000" spc="0" dirty="0">
                <a:solidFill>
                  <a:srgbClr val="FFFFFF"/>
                </a:solidFill>
                <a:latin typeface="Cardo"/>
                <a:cs typeface="Cardo"/>
              </a:rPr>
              <a:t>Bachelors/4</a:t>
            </a:r>
            <a:r>
              <a:rPr sz="1000" spc="-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spc="5" dirty="0">
                <a:solidFill>
                  <a:srgbClr val="FFFFFF"/>
                </a:solidFill>
                <a:latin typeface="Cardo"/>
                <a:cs typeface="Cardo"/>
              </a:rPr>
              <a:t>Yr</a:t>
            </a:r>
            <a:endParaRPr sz="1000" dirty="0">
              <a:latin typeface="Cardo"/>
              <a:cs typeface="Cardo"/>
            </a:endParaRPr>
          </a:p>
          <a:p>
            <a:pPr marL="262255" indent="-80010">
              <a:lnSpc>
                <a:spcPct val="100000"/>
              </a:lnSpc>
              <a:spcBef>
                <a:spcPts val="25"/>
              </a:spcBef>
              <a:buChar char="•"/>
              <a:tabLst>
                <a:tab pos="262890" algn="l"/>
              </a:tabLst>
            </a:pPr>
            <a:r>
              <a:rPr sz="1000" spc="0" dirty="0">
                <a:solidFill>
                  <a:srgbClr val="FFFFFF"/>
                </a:solidFill>
                <a:latin typeface="Cardo"/>
                <a:cs typeface="Cardo"/>
              </a:rPr>
              <a:t>Masters</a:t>
            </a:r>
            <a:endParaRPr sz="1000" dirty="0">
              <a:latin typeface="Cardo"/>
              <a:cs typeface="Cardo"/>
            </a:endParaRPr>
          </a:p>
          <a:p>
            <a:pPr marL="262255" indent="-80010">
              <a:lnSpc>
                <a:spcPct val="100000"/>
              </a:lnSpc>
              <a:spcBef>
                <a:spcPts val="25"/>
              </a:spcBef>
              <a:buChar char="•"/>
              <a:tabLst>
                <a:tab pos="262890" algn="l"/>
              </a:tabLst>
            </a:pPr>
            <a:r>
              <a:rPr sz="1000" spc="0" dirty="0">
                <a:solidFill>
                  <a:srgbClr val="FFFFFF"/>
                </a:solidFill>
                <a:latin typeface="Cardo"/>
                <a:cs typeface="Cardo"/>
              </a:rPr>
              <a:t>PhD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2642717" y="704578"/>
            <a:ext cx="2353310" cy="16927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339975" algn="l"/>
              </a:tabLst>
            </a:pPr>
            <a:r>
              <a:rPr sz="1000" b="1" u="heavy" spc="0" dirty="0">
                <a:solidFill>
                  <a:srgbClr val="FFFFFF"/>
                </a:solidFill>
                <a:uFill>
                  <a:solidFill>
                    <a:srgbClr val="E64C3B"/>
                  </a:solidFill>
                </a:uFill>
                <a:latin typeface="Cardo"/>
                <a:cs typeface="Cardo"/>
              </a:rPr>
              <a:t> 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4" name="object 14" descr="Workforce Pathway&#10;Additional  Industry  Training&#10;Leadership/  Management  Training&#10;"/>
          <p:cNvSpPr txBox="1"/>
          <p:nvPr/>
        </p:nvSpPr>
        <p:spPr>
          <a:xfrm>
            <a:off x="1093191" y="417678"/>
            <a:ext cx="1343660" cy="12458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1000" b="1" dirty="0">
                <a:solidFill>
                  <a:srgbClr val="3B97D3"/>
                </a:solidFill>
                <a:latin typeface="Montserrat SemiBold"/>
                <a:cs typeface="Montserrat SemiBold"/>
              </a:rPr>
              <a:t>Workforce</a:t>
            </a:r>
            <a:r>
              <a:rPr sz="1000" b="1" spc="-40" dirty="0">
                <a:solidFill>
                  <a:srgbClr val="3B97D3"/>
                </a:solidFill>
                <a:latin typeface="Montserrat SemiBold"/>
                <a:cs typeface="Montserrat SemiBold"/>
              </a:rPr>
              <a:t> </a:t>
            </a:r>
            <a:r>
              <a:rPr sz="1000" b="1" dirty="0">
                <a:solidFill>
                  <a:srgbClr val="3B97D3"/>
                </a:solidFill>
                <a:latin typeface="Montserrat SemiBold"/>
                <a:cs typeface="Montserrat SemiBold"/>
              </a:rPr>
              <a:t>Pathway</a:t>
            </a:r>
            <a:endParaRPr sz="1000" dirty="0">
              <a:latin typeface="Montserrat SemiBold"/>
              <a:cs typeface="Montserrat SemiBold"/>
            </a:endParaRPr>
          </a:p>
          <a:p>
            <a:pPr marL="267970" marR="421005" indent="-69850">
              <a:lnSpc>
                <a:spcPct val="102099"/>
              </a:lnSpc>
              <a:spcBef>
                <a:spcPts val="1035"/>
              </a:spcBef>
              <a:buChar char="•"/>
              <a:tabLst>
                <a:tab pos="291465" algn="l"/>
              </a:tabLst>
            </a:pPr>
            <a:r>
              <a:rPr sz="1000" b="1" spc="1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d</a:t>
            </a:r>
            <a:r>
              <a:rPr sz="1000" b="1" spc="-20" dirty="0">
                <a:solidFill>
                  <a:srgbClr val="FFFFFF"/>
                </a:solidFill>
                <a:latin typeface="Cardo"/>
                <a:cs typeface="Cardo"/>
              </a:rPr>
              <a:t>d</a:t>
            </a: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iti</a:t>
            </a:r>
            <a:r>
              <a:rPr sz="1000" b="1" spc="-40" dirty="0">
                <a:solidFill>
                  <a:srgbClr val="FFFFFF"/>
                </a:solidFill>
                <a:latin typeface="Cardo"/>
                <a:cs typeface="Cardo"/>
              </a:rPr>
              <a:t>o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nal  Industry  </a:t>
            </a: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Training</a:t>
            </a:r>
            <a:endParaRPr sz="1000" dirty="0">
              <a:latin typeface="Cardo"/>
              <a:cs typeface="Cardo"/>
            </a:endParaRPr>
          </a:p>
          <a:p>
            <a:pPr marL="267970" marR="286385" indent="-69850">
              <a:lnSpc>
                <a:spcPct val="102099"/>
              </a:lnSpc>
              <a:buChar char="•"/>
              <a:tabLst>
                <a:tab pos="291465" algn="l"/>
              </a:tabLst>
            </a:pP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Leadership/  </a:t>
            </a:r>
            <a:r>
              <a:rPr sz="1000" b="1" spc="5" dirty="0">
                <a:solidFill>
                  <a:srgbClr val="FFFFFF"/>
                </a:solidFill>
                <a:latin typeface="Cardo"/>
                <a:cs typeface="Cardo"/>
              </a:rPr>
              <a:t>Man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a</a:t>
            </a:r>
            <a:r>
              <a:rPr sz="1000" b="1" spc="5" dirty="0">
                <a:solidFill>
                  <a:srgbClr val="FFFFFF"/>
                </a:solidFill>
                <a:latin typeface="Cardo"/>
                <a:cs typeface="Cardo"/>
              </a:rPr>
              <a:t>gem</a:t>
            </a:r>
            <a:r>
              <a:rPr sz="1000" b="1" spc="-45" dirty="0">
                <a:solidFill>
                  <a:srgbClr val="FFFFFF"/>
                </a:solidFill>
                <a:latin typeface="Cardo"/>
                <a:cs typeface="Cardo"/>
              </a:rPr>
              <a:t>e</a:t>
            </a:r>
            <a:r>
              <a:rPr sz="1000" b="1" spc="-30" dirty="0">
                <a:solidFill>
                  <a:srgbClr val="FFFFFF"/>
                </a:solidFill>
                <a:latin typeface="Cardo"/>
                <a:cs typeface="Cardo"/>
              </a:rPr>
              <a:t>n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t  </a:t>
            </a: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Training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5" name="object 15" descr="2 year degree"/>
          <p:cNvSpPr txBox="1"/>
          <p:nvPr/>
        </p:nvSpPr>
        <p:spPr>
          <a:xfrm>
            <a:off x="5443869" y="2424224"/>
            <a:ext cx="878665" cy="16927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04775" indent="-92075">
              <a:lnSpc>
                <a:spcPct val="100000"/>
              </a:lnSpc>
              <a:spcBef>
                <a:spcPts val="120"/>
              </a:spcBef>
              <a:buChar char="•"/>
              <a:tabLst>
                <a:tab pos="105410" algn="l"/>
              </a:tabLst>
            </a:pPr>
            <a:r>
              <a:rPr sz="1000" b="1" spc="5" dirty="0">
                <a:solidFill>
                  <a:srgbClr val="FFFFFF"/>
                </a:solidFill>
                <a:latin typeface="Cardo"/>
                <a:cs typeface="Cardo"/>
              </a:rPr>
              <a:t>2 </a:t>
            </a:r>
            <a:r>
              <a:rPr sz="1000" b="1" spc="-25" dirty="0">
                <a:solidFill>
                  <a:srgbClr val="FFFFFF"/>
                </a:solidFill>
                <a:latin typeface="Cardo"/>
                <a:cs typeface="Cardo"/>
              </a:rPr>
              <a:t>Year</a:t>
            </a:r>
            <a:r>
              <a:rPr sz="1000" b="1" spc="-6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10" dirty="0">
                <a:solidFill>
                  <a:srgbClr val="FFFFFF"/>
                </a:solidFill>
                <a:latin typeface="Cardo"/>
                <a:cs typeface="Cardo"/>
              </a:rPr>
              <a:t>Degree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6" name="object 16" descr="Extended For-  Credit  Programs&#10;Registered  Apprenticeship&#10;TRAIN OH&#10;"/>
          <p:cNvSpPr txBox="1"/>
          <p:nvPr/>
        </p:nvSpPr>
        <p:spPr>
          <a:xfrm>
            <a:off x="5378925" y="2589585"/>
            <a:ext cx="982980" cy="95885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16839" marR="32384" indent="-104139">
              <a:lnSpc>
                <a:spcPct val="102099"/>
              </a:lnSpc>
              <a:spcBef>
                <a:spcPts val="95"/>
              </a:spcBef>
              <a:buChar char="•"/>
              <a:tabLst>
                <a:tab pos="105410" algn="l"/>
              </a:tabLst>
            </a:pPr>
            <a:r>
              <a:rPr sz="1000" b="1" spc="-10" dirty="0">
                <a:solidFill>
                  <a:srgbClr val="FFFFFF"/>
                </a:solidFill>
                <a:latin typeface="Cardo"/>
                <a:cs typeface="Cardo"/>
              </a:rPr>
              <a:t>Extended </a:t>
            </a:r>
            <a:r>
              <a:rPr sz="1000" b="1" spc="-15" dirty="0">
                <a:solidFill>
                  <a:srgbClr val="FFFFFF"/>
                </a:solidFill>
                <a:latin typeface="Cardo"/>
                <a:cs typeface="Cardo"/>
              </a:rPr>
              <a:t>For-  </a:t>
            </a:r>
            <a:r>
              <a:rPr sz="1000" b="1" spc="-10" dirty="0">
                <a:solidFill>
                  <a:srgbClr val="FFFFFF"/>
                </a:solidFill>
                <a:latin typeface="Cardo"/>
                <a:cs typeface="Cardo"/>
              </a:rPr>
              <a:t>Credit  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Programs</a:t>
            </a:r>
            <a:endParaRPr sz="1000" dirty="0">
              <a:latin typeface="Cardo"/>
              <a:cs typeface="Cardo"/>
            </a:endParaRPr>
          </a:p>
          <a:p>
            <a:pPr marL="81915" marR="5080" indent="-69215">
              <a:lnSpc>
                <a:spcPct val="102099"/>
              </a:lnSpc>
              <a:buChar char="•"/>
              <a:tabLst>
                <a:tab pos="105410" algn="l"/>
              </a:tabLst>
            </a:pPr>
            <a:r>
              <a:rPr sz="1000" b="1" spc="-5" dirty="0">
                <a:solidFill>
                  <a:srgbClr val="FFFFFF"/>
                </a:solidFill>
                <a:latin typeface="Cardo"/>
                <a:cs typeface="Cardo"/>
              </a:rPr>
              <a:t>Registered  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App</a:t>
            </a:r>
            <a:r>
              <a:rPr sz="1000" b="1" spc="-25" dirty="0">
                <a:solidFill>
                  <a:srgbClr val="FFFFFF"/>
                </a:solidFill>
                <a:latin typeface="Cardo"/>
                <a:cs typeface="Cardo"/>
              </a:rPr>
              <a:t>r</a:t>
            </a:r>
            <a:r>
              <a:rPr sz="1000" b="1" spc="-45" dirty="0">
                <a:solidFill>
                  <a:srgbClr val="FFFFFF"/>
                </a:solidFill>
                <a:latin typeface="Cardo"/>
                <a:cs typeface="Cardo"/>
              </a:rPr>
              <a:t>e</a:t>
            </a:r>
            <a:r>
              <a:rPr sz="1000" b="1" spc="-30" dirty="0">
                <a:solidFill>
                  <a:srgbClr val="FFFFFF"/>
                </a:solidFill>
                <a:latin typeface="Cardo"/>
                <a:cs typeface="Cardo"/>
              </a:rPr>
              <a:t>n</a:t>
            </a: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ticeship</a:t>
            </a:r>
            <a:endParaRPr sz="1000" dirty="0">
              <a:latin typeface="Cardo"/>
              <a:cs typeface="Cardo"/>
            </a:endParaRPr>
          </a:p>
          <a:p>
            <a:pPr marL="116839" indent="-104139">
              <a:lnSpc>
                <a:spcPct val="100000"/>
              </a:lnSpc>
              <a:spcBef>
                <a:spcPts val="25"/>
              </a:spcBef>
              <a:buChar char="•"/>
              <a:tabLst>
                <a:tab pos="105410" algn="l"/>
              </a:tabLst>
            </a:pPr>
            <a:r>
              <a:rPr sz="1000" b="1" spc="5" dirty="0">
                <a:solidFill>
                  <a:srgbClr val="FFFFFF"/>
                </a:solidFill>
                <a:latin typeface="Cardo"/>
                <a:cs typeface="Cardo"/>
              </a:rPr>
              <a:t>TRAIN</a:t>
            </a:r>
            <a:r>
              <a:rPr sz="1000" b="1" spc="-9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10" dirty="0">
                <a:solidFill>
                  <a:srgbClr val="FFFFFF"/>
                </a:solidFill>
                <a:latin typeface="Cardo"/>
                <a:cs typeface="Cardo"/>
              </a:rPr>
              <a:t>OH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7" name="object 17" descr="Right Skills&#10;"/>
          <p:cNvSpPr txBox="1"/>
          <p:nvPr/>
        </p:nvSpPr>
        <p:spPr>
          <a:xfrm>
            <a:off x="1279099" y="2401603"/>
            <a:ext cx="1517015" cy="16927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04775" indent="-92075">
              <a:lnSpc>
                <a:spcPct val="100000"/>
              </a:lnSpc>
              <a:spcBef>
                <a:spcPts val="120"/>
              </a:spcBef>
              <a:buChar char="•"/>
              <a:tabLst>
                <a:tab pos="105410" algn="l"/>
                <a:tab pos="1503680" algn="l"/>
              </a:tabLst>
            </a:pPr>
            <a:r>
              <a:rPr sz="1000" b="1" spc="5" dirty="0">
                <a:solidFill>
                  <a:srgbClr val="FFFFFF"/>
                </a:solidFill>
                <a:latin typeface="Cardo"/>
                <a:cs typeface="Cardo"/>
              </a:rPr>
              <a:t>Right</a:t>
            </a:r>
            <a:r>
              <a:rPr sz="1000" b="1" spc="-7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S</a:t>
            </a:r>
            <a:r>
              <a:rPr sz="1000" b="1" strike="sngStrike" spc="0" dirty="0">
                <a:solidFill>
                  <a:srgbClr val="FFFFFF"/>
                </a:solidFill>
                <a:latin typeface="Cardo"/>
                <a:cs typeface="Cardo"/>
              </a:rPr>
              <a:t>kills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8" name="object 18"/>
          <p:cNvSpPr txBox="1"/>
          <p:nvPr/>
        </p:nvSpPr>
        <p:spPr>
          <a:xfrm>
            <a:off x="2686001" y="2557175"/>
            <a:ext cx="2282825" cy="169277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  <a:tabLst>
                <a:tab pos="2269490" algn="l"/>
              </a:tabLst>
            </a:pPr>
            <a:r>
              <a:rPr sz="1000" b="1" u="heavy" spc="0" dirty="0">
                <a:solidFill>
                  <a:srgbClr val="FFFFFF"/>
                </a:solidFill>
                <a:uFill>
                  <a:solidFill>
                    <a:srgbClr val="E64C3B"/>
                  </a:solidFill>
                </a:uFill>
                <a:latin typeface="Cardo"/>
                <a:cs typeface="Cardo"/>
              </a:rPr>
              <a:t> 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19" name="object 19" descr="Now&#10;Short Term  Certificates&#10;Internships&#10;"/>
          <p:cNvSpPr txBox="1"/>
          <p:nvPr/>
        </p:nvSpPr>
        <p:spPr>
          <a:xfrm>
            <a:off x="1279099" y="2557175"/>
            <a:ext cx="784225" cy="64770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16839">
              <a:lnSpc>
                <a:spcPct val="100000"/>
              </a:lnSpc>
              <a:spcBef>
                <a:spcPts val="120"/>
              </a:spcBef>
            </a:pPr>
            <a:r>
              <a:rPr sz="1000" b="1" spc="-25" dirty="0">
                <a:solidFill>
                  <a:srgbClr val="FFFFFF"/>
                </a:solidFill>
                <a:latin typeface="Cardo"/>
                <a:cs typeface="Cardo"/>
              </a:rPr>
              <a:t>Now</a:t>
            </a:r>
            <a:endParaRPr sz="1000" dirty="0">
              <a:latin typeface="Cardo"/>
              <a:cs typeface="Cardo"/>
            </a:endParaRPr>
          </a:p>
          <a:p>
            <a:pPr marL="81915" marR="5080" indent="-69215">
              <a:lnSpc>
                <a:spcPct val="102099"/>
              </a:lnSpc>
              <a:buChar char="•"/>
              <a:tabLst>
                <a:tab pos="105410" algn="l"/>
              </a:tabLst>
            </a:pPr>
            <a:r>
              <a:rPr sz="1000" b="1" spc="0" dirty="0">
                <a:solidFill>
                  <a:srgbClr val="FFFFFF"/>
                </a:solidFill>
                <a:latin typeface="Cardo"/>
                <a:cs typeface="Cardo"/>
              </a:rPr>
              <a:t>Short</a:t>
            </a:r>
            <a:r>
              <a:rPr sz="1000" b="1" spc="-6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b="1" spc="-35" dirty="0">
                <a:solidFill>
                  <a:srgbClr val="FFFFFF"/>
                </a:solidFill>
                <a:latin typeface="Cardo"/>
                <a:cs typeface="Cardo"/>
              </a:rPr>
              <a:t>Term  </a:t>
            </a: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Certificates</a:t>
            </a:r>
            <a:endParaRPr sz="1000" dirty="0">
              <a:latin typeface="Cardo"/>
              <a:cs typeface="Cardo"/>
            </a:endParaRPr>
          </a:p>
          <a:p>
            <a:pPr marL="81915" indent="-69215">
              <a:lnSpc>
                <a:spcPct val="100000"/>
              </a:lnSpc>
              <a:spcBef>
                <a:spcPts val="25"/>
              </a:spcBef>
              <a:buChar char="•"/>
              <a:tabLst>
                <a:tab pos="105410" algn="l"/>
              </a:tabLst>
            </a:pPr>
            <a:r>
              <a:rPr sz="1000" b="1" dirty="0">
                <a:solidFill>
                  <a:srgbClr val="FFFFFF"/>
                </a:solidFill>
                <a:latin typeface="Cardo"/>
                <a:cs typeface="Cardo"/>
              </a:rPr>
              <a:t>Internships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20" name="object 20" descr="Work Based Learning:&#10;Hands-on or Site-based Component&#10;"/>
          <p:cNvSpPr txBox="1"/>
          <p:nvPr/>
        </p:nvSpPr>
        <p:spPr>
          <a:xfrm>
            <a:off x="2643372" y="2820915"/>
            <a:ext cx="2353310" cy="668020"/>
          </a:xfrm>
          <a:prstGeom prst="rect">
            <a:avLst/>
          </a:prstGeom>
        </p:spPr>
        <p:txBody>
          <a:bodyPr vert="horz" wrap="square" lIns="0" tIns="14414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sz="1500" b="1" spc="-5" dirty="0">
                <a:solidFill>
                  <a:srgbClr val="FFFFFF"/>
                </a:solidFill>
                <a:latin typeface="Montserrat"/>
                <a:cs typeface="Montserrat"/>
              </a:rPr>
              <a:t>Work </a:t>
            </a:r>
            <a:r>
              <a:rPr sz="1500" b="1" spc="15" dirty="0">
                <a:solidFill>
                  <a:srgbClr val="FFFFFF"/>
                </a:solidFill>
                <a:latin typeface="Montserrat"/>
                <a:cs typeface="Montserrat"/>
              </a:rPr>
              <a:t>Based</a:t>
            </a:r>
            <a:r>
              <a:rPr sz="1500" b="1" spc="-20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1500" b="1" spc="5" dirty="0">
                <a:solidFill>
                  <a:srgbClr val="FFFFFF"/>
                </a:solidFill>
                <a:latin typeface="Montserrat"/>
                <a:cs typeface="Montserrat"/>
              </a:rPr>
              <a:t>Learning:</a:t>
            </a:r>
            <a:endParaRPr sz="1500" dirty="0">
              <a:latin typeface="Montserrat"/>
              <a:cs typeface="Montserrat"/>
            </a:endParaRPr>
          </a:p>
          <a:p>
            <a:pPr marL="12700">
              <a:lnSpc>
                <a:spcPct val="100000"/>
              </a:lnSpc>
              <a:spcBef>
                <a:spcPts val="780"/>
              </a:spcBef>
            </a:pP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Hands-on or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Site-based</a:t>
            </a:r>
            <a:r>
              <a:rPr sz="1200" spc="-2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Component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1" name="object 21" descr="Successful  Employment&#10;Livable Wage&#10;Satisfaction&#10;Career Advancemen"/>
          <p:cNvSpPr txBox="1"/>
          <p:nvPr/>
        </p:nvSpPr>
        <p:spPr>
          <a:xfrm>
            <a:off x="3083570" y="1275783"/>
            <a:ext cx="1471930" cy="1223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 marR="136525">
              <a:lnSpc>
                <a:spcPct val="102099"/>
              </a:lnSpc>
              <a:spcBef>
                <a:spcPts val="90"/>
              </a:spcBef>
            </a:pPr>
            <a:r>
              <a:rPr sz="1500" b="1" spc="5" dirty="0">
                <a:solidFill>
                  <a:srgbClr val="FFFFFF"/>
                </a:solidFill>
                <a:latin typeface="Montserrat"/>
                <a:cs typeface="Montserrat"/>
              </a:rPr>
              <a:t>Successful  </a:t>
            </a:r>
            <a:r>
              <a:rPr sz="1500" b="1" spc="15" dirty="0">
                <a:solidFill>
                  <a:srgbClr val="FFFFFF"/>
                </a:solidFill>
                <a:latin typeface="Montserrat"/>
                <a:cs typeface="Montserrat"/>
              </a:rPr>
              <a:t>Empl</a:t>
            </a:r>
            <a:r>
              <a:rPr sz="1500" b="1" spc="-5" dirty="0">
                <a:solidFill>
                  <a:srgbClr val="FFFFFF"/>
                </a:solidFill>
                <a:latin typeface="Montserrat"/>
                <a:cs typeface="Montserrat"/>
              </a:rPr>
              <a:t>o</a:t>
            </a: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y</a:t>
            </a:r>
            <a:r>
              <a:rPr sz="1500" b="1" spc="30" dirty="0">
                <a:solidFill>
                  <a:srgbClr val="FFFFFF"/>
                </a:solidFill>
                <a:latin typeface="Montserrat"/>
                <a:cs typeface="Montserrat"/>
              </a:rPr>
              <a:t>m</a:t>
            </a: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ent</a:t>
            </a:r>
            <a:endParaRPr sz="1500" dirty="0">
              <a:latin typeface="Montserrat"/>
              <a:cs typeface="Montserrat"/>
            </a:endParaRPr>
          </a:p>
          <a:p>
            <a:pPr marL="105410" indent="-92710">
              <a:lnSpc>
                <a:spcPct val="100000"/>
              </a:lnSpc>
              <a:spcBef>
                <a:spcPts val="780"/>
              </a:spcBef>
              <a:buChar char="•"/>
              <a:tabLst>
                <a:tab pos="106045" algn="l"/>
              </a:tabLst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Livable</a:t>
            </a:r>
            <a:r>
              <a:rPr sz="1200" spc="-1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Wage</a:t>
            </a:r>
            <a:endParaRPr sz="1200" dirty="0">
              <a:latin typeface="Cardo"/>
              <a:cs typeface="Cardo"/>
            </a:endParaRPr>
          </a:p>
          <a:p>
            <a:pPr marL="105410" indent="-92710">
              <a:lnSpc>
                <a:spcPct val="100000"/>
              </a:lnSpc>
              <a:spcBef>
                <a:spcPts val="330"/>
              </a:spcBef>
              <a:buChar char="•"/>
              <a:tabLst>
                <a:tab pos="106045" algn="l"/>
              </a:tabLst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Satisfaction</a:t>
            </a:r>
            <a:endParaRPr sz="1200" dirty="0">
              <a:latin typeface="Cardo"/>
              <a:cs typeface="Cardo"/>
            </a:endParaRPr>
          </a:p>
          <a:p>
            <a:pPr marL="105410" indent="-92710">
              <a:lnSpc>
                <a:spcPct val="100000"/>
              </a:lnSpc>
              <a:spcBef>
                <a:spcPts val="330"/>
              </a:spcBef>
              <a:buChar char="•"/>
              <a:tabLst>
                <a:tab pos="106045" algn="l"/>
              </a:tabLst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Career</a:t>
            </a:r>
            <a:r>
              <a:rPr sz="1200" spc="-7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Advancement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2" name="object 22" descr="Manufacturing Foundations Core Components:&#10;Contextualized Basic Skills, Intro to Core Manufacturing Functions, Quality  Control/Lean Manufacturing), Safety Training, Exposure to Technology,  Hands-on/On-Site Component, Employability Skills&#10;-Manufacturing Readiness Programs&#10;"/>
          <p:cNvSpPr txBox="1"/>
          <p:nvPr/>
        </p:nvSpPr>
        <p:spPr>
          <a:xfrm>
            <a:off x="1289558" y="3938455"/>
            <a:ext cx="4903470" cy="1166495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Manufacturing Foundations </a:t>
            </a:r>
            <a:r>
              <a:rPr sz="1500" b="1" spc="0" dirty="0">
                <a:solidFill>
                  <a:srgbClr val="FFFFFF"/>
                </a:solidFill>
                <a:latin typeface="Montserrat"/>
                <a:cs typeface="Montserrat"/>
              </a:rPr>
              <a:t>Core</a:t>
            </a:r>
            <a:r>
              <a:rPr sz="1500" b="1" spc="-20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Components:</a:t>
            </a:r>
            <a:endParaRPr sz="1500" dirty="0">
              <a:latin typeface="Montserrat"/>
              <a:cs typeface="Montserrat"/>
            </a:endParaRPr>
          </a:p>
          <a:p>
            <a:pPr marL="12700" marR="5080">
              <a:lnSpc>
                <a:spcPct val="111100"/>
              </a:lnSpc>
              <a:spcBef>
                <a:spcPts val="790"/>
              </a:spcBef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Contextualized Basic Skills,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Intro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to Core Manufacturing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Functions,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Quality 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Control/Lean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Manufacturing), Safety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Training, Exposure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to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Technology,  Hands-on/On-Site Component, Employability</a:t>
            </a:r>
            <a:r>
              <a:rPr sz="1200" spc="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Skills</a:t>
            </a:r>
            <a:endParaRPr sz="1200" dirty="0">
              <a:latin typeface="Cardo"/>
              <a:cs typeface="Cardo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1200" b="1" spc="-10" dirty="0">
                <a:solidFill>
                  <a:srgbClr val="FFFFFF"/>
                </a:solidFill>
                <a:latin typeface="Cardo"/>
                <a:cs typeface="Cardo"/>
              </a:rPr>
              <a:t>-Manufacturing </a:t>
            </a:r>
            <a:r>
              <a:rPr sz="1200" b="1" spc="-15" dirty="0">
                <a:solidFill>
                  <a:srgbClr val="FFFFFF"/>
                </a:solidFill>
                <a:latin typeface="Cardo"/>
                <a:cs typeface="Cardo"/>
              </a:rPr>
              <a:t>Readiness</a:t>
            </a:r>
            <a:r>
              <a:rPr sz="1200" b="1" spc="-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b="1" spc="-10" dirty="0">
                <a:solidFill>
                  <a:srgbClr val="FFFFFF"/>
                </a:solidFill>
                <a:latin typeface="Cardo"/>
                <a:cs typeface="Cardo"/>
              </a:rPr>
              <a:t>Programs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3" name="object 23" descr="Industry Overview"/>
          <p:cNvSpPr txBox="1"/>
          <p:nvPr/>
        </p:nvSpPr>
        <p:spPr>
          <a:xfrm>
            <a:off x="2714749" y="5467911"/>
            <a:ext cx="1903730" cy="259079"/>
          </a:xfrm>
          <a:prstGeom prst="rect">
            <a:avLst/>
          </a:prstGeom>
        </p:spPr>
        <p:txBody>
          <a:bodyPr vert="horz" wrap="square" lIns="0" tIns="1651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30"/>
              </a:spcBef>
            </a:pP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Industry</a:t>
            </a:r>
            <a:r>
              <a:rPr sz="1500" b="1" spc="-35" dirty="0">
                <a:solidFill>
                  <a:srgbClr val="FFFFFF"/>
                </a:solidFill>
                <a:latin typeface="Montserrat"/>
                <a:cs typeface="Montserrat"/>
              </a:rPr>
              <a:t> </a:t>
            </a:r>
            <a:r>
              <a:rPr sz="1500" b="1" spc="10" dirty="0">
                <a:solidFill>
                  <a:srgbClr val="FFFFFF"/>
                </a:solidFill>
                <a:latin typeface="Montserrat"/>
                <a:cs typeface="Montserrat"/>
              </a:rPr>
              <a:t>Overview</a:t>
            </a:r>
            <a:endParaRPr sz="1500" dirty="0">
              <a:latin typeface="Montserrat"/>
              <a:cs typeface="Montserrat"/>
            </a:endParaRPr>
          </a:p>
        </p:txBody>
      </p:sp>
      <p:sp>
        <p:nvSpPr>
          <p:cNvPr id="24" name="object 24" descr="Career Pathways"/>
          <p:cNvSpPr txBox="1"/>
          <p:nvPr/>
        </p:nvSpPr>
        <p:spPr>
          <a:xfrm>
            <a:off x="2714749" y="5779053"/>
            <a:ext cx="1191260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5410" indent="-92710">
              <a:lnSpc>
                <a:spcPct val="100000"/>
              </a:lnSpc>
              <a:spcBef>
                <a:spcPts val="90"/>
              </a:spcBef>
              <a:buChar char="•"/>
              <a:tabLst>
                <a:tab pos="106045" algn="l"/>
              </a:tabLst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Career</a:t>
            </a:r>
            <a:r>
              <a:rPr sz="1200" spc="-7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Pathways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5" name="object 25" descr="Career Education"/>
          <p:cNvSpPr txBox="1"/>
          <p:nvPr/>
        </p:nvSpPr>
        <p:spPr>
          <a:xfrm>
            <a:off x="2714749" y="5960554"/>
            <a:ext cx="123761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05410" indent="-92710">
              <a:lnSpc>
                <a:spcPct val="100000"/>
              </a:lnSpc>
              <a:spcBef>
                <a:spcPts val="90"/>
              </a:spcBef>
              <a:buChar char="•"/>
              <a:tabLst>
                <a:tab pos="106045" algn="l"/>
              </a:tabLst>
            </a:pPr>
            <a:r>
              <a:rPr sz="1200" spc="-5" dirty="0">
                <a:solidFill>
                  <a:srgbClr val="FFFFFF"/>
                </a:solidFill>
                <a:latin typeface="Cardo"/>
                <a:cs typeface="Cardo"/>
              </a:rPr>
              <a:t>Career</a:t>
            </a:r>
            <a:r>
              <a:rPr sz="1200" spc="-6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spc="-10" dirty="0">
                <a:solidFill>
                  <a:srgbClr val="FFFFFF"/>
                </a:solidFill>
                <a:latin typeface="Cardo"/>
                <a:cs typeface="Cardo"/>
              </a:rPr>
              <a:t>Education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6" name="object 26" descr="Goal to Determine Industry Fit"/>
          <p:cNvSpPr txBox="1"/>
          <p:nvPr/>
        </p:nvSpPr>
        <p:spPr>
          <a:xfrm>
            <a:off x="2714749" y="6142055"/>
            <a:ext cx="2209165" cy="207010"/>
          </a:xfrm>
          <a:prstGeom prst="rect">
            <a:avLst/>
          </a:prstGeom>
        </p:spPr>
        <p:txBody>
          <a:bodyPr vert="horz" wrap="square" lIns="0" tIns="1143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0"/>
              </a:spcBef>
            </a:pPr>
            <a:r>
              <a:rPr sz="1200" b="1" spc="-10" dirty="0">
                <a:solidFill>
                  <a:srgbClr val="FFFFFF"/>
                </a:solidFill>
                <a:latin typeface="Cardo"/>
                <a:cs typeface="Cardo"/>
              </a:rPr>
              <a:t>-Goal to </a:t>
            </a:r>
            <a:r>
              <a:rPr sz="1200" b="1" spc="-15" dirty="0">
                <a:solidFill>
                  <a:srgbClr val="FFFFFF"/>
                </a:solidFill>
                <a:latin typeface="Cardo"/>
                <a:cs typeface="Cardo"/>
              </a:rPr>
              <a:t>determine </a:t>
            </a:r>
            <a:r>
              <a:rPr sz="1200" b="1" spc="-10" dirty="0">
                <a:solidFill>
                  <a:srgbClr val="FFFFFF"/>
                </a:solidFill>
                <a:latin typeface="Cardo"/>
                <a:cs typeface="Cardo"/>
              </a:rPr>
              <a:t>Industry</a:t>
            </a:r>
            <a:r>
              <a:rPr sz="1200" b="1" spc="-25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200" b="1" spc="-20" dirty="0">
                <a:solidFill>
                  <a:srgbClr val="FFFFFF"/>
                </a:solidFill>
                <a:latin typeface="Cardo"/>
                <a:cs typeface="Cardo"/>
              </a:rPr>
              <a:t>Fit</a:t>
            </a:r>
            <a:endParaRPr sz="1200" dirty="0">
              <a:latin typeface="Cardo"/>
              <a:cs typeface="Cardo"/>
            </a:endParaRPr>
          </a:p>
        </p:txBody>
      </p:sp>
      <p:sp>
        <p:nvSpPr>
          <p:cNvPr id="27" name="object 27" descr="Other  Career  Pathways&#10;"/>
          <p:cNvSpPr txBox="1"/>
          <p:nvPr/>
        </p:nvSpPr>
        <p:spPr>
          <a:xfrm>
            <a:off x="1279595" y="5662437"/>
            <a:ext cx="542290" cy="492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92710" algn="just">
              <a:lnSpc>
                <a:spcPct val="102099"/>
              </a:lnSpc>
              <a:spcBef>
                <a:spcPts val="95"/>
              </a:spcBef>
            </a:pPr>
            <a:r>
              <a:rPr sz="1000" spc="0" dirty="0">
                <a:solidFill>
                  <a:srgbClr val="FFFFFF"/>
                </a:solidFill>
                <a:latin typeface="Cardo"/>
                <a:cs typeface="Cardo"/>
              </a:rPr>
              <a:t>Other  Career  Pathways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28" name="object 28" descr="Other Courses of Study"/>
          <p:cNvSpPr txBox="1"/>
          <p:nvPr/>
        </p:nvSpPr>
        <p:spPr>
          <a:xfrm>
            <a:off x="5765369" y="5662437"/>
            <a:ext cx="484505" cy="492125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indent="-635" algn="ctr">
              <a:lnSpc>
                <a:spcPct val="102099"/>
              </a:lnSpc>
              <a:spcBef>
                <a:spcPts val="95"/>
              </a:spcBef>
            </a:pPr>
            <a:r>
              <a:rPr sz="1000" spc="0" dirty="0">
                <a:solidFill>
                  <a:srgbClr val="FFFFFF"/>
                </a:solidFill>
                <a:latin typeface="Cardo"/>
                <a:cs typeface="Cardo"/>
              </a:rPr>
              <a:t>Other  Courses  of</a:t>
            </a:r>
            <a:r>
              <a:rPr sz="1000" spc="-90" dirty="0">
                <a:solidFill>
                  <a:srgbClr val="FFFFFF"/>
                </a:solidFill>
                <a:latin typeface="Cardo"/>
                <a:cs typeface="Cardo"/>
              </a:rPr>
              <a:t> </a:t>
            </a:r>
            <a:r>
              <a:rPr sz="1000" spc="5" dirty="0">
                <a:solidFill>
                  <a:srgbClr val="FFFFFF"/>
                </a:solidFill>
                <a:latin typeface="Cardo"/>
                <a:cs typeface="Cardo"/>
              </a:rPr>
              <a:t>Study</a:t>
            </a:r>
            <a:endParaRPr sz="1000" dirty="0">
              <a:latin typeface="Cardo"/>
              <a:cs typeface="Cardo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469900" y="6667710"/>
            <a:ext cx="6413500" cy="11683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600" b="0" spc="15" dirty="0">
                <a:latin typeface="Museo Slab 300"/>
                <a:cs typeface="Museo Slab 300"/>
              </a:rPr>
              <a:t>This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workforce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solution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was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funded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0" dirty="0">
                <a:latin typeface="Museo Slab 300"/>
                <a:cs typeface="Museo Slab 300"/>
              </a:rPr>
              <a:t>by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dirty="0">
                <a:latin typeface="Museo Slab 300"/>
                <a:cs typeface="Museo Slab 300"/>
              </a:rPr>
              <a:t>a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grant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awarded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0" dirty="0">
                <a:latin typeface="Museo Slab 300"/>
                <a:cs typeface="Museo Slab 300"/>
              </a:rPr>
              <a:t>by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the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U.S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Department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0" dirty="0">
                <a:latin typeface="Museo Slab 300"/>
                <a:cs typeface="Museo Slab 300"/>
              </a:rPr>
              <a:t>of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Labor’s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Employment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and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Training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5" dirty="0">
                <a:latin typeface="Museo Slab 300"/>
                <a:cs typeface="Museo Slab 300"/>
              </a:rPr>
              <a:t>Administration.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The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solution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was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5" dirty="0">
                <a:latin typeface="Museo Slab 300"/>
                <a:cs typeface="Museo Slab 300"/>
              </a:rPr>
              <a:t>created</a:t>
            </a:r>
            <a:r>
              <a:rPr sz="600" b="0" spc="75" dirty="0">
                <a:latin typeface="Museo Slab 300"/>
                <a:cs typeface="Museo Slab 300"/>
              </a:rPr>
              <a:t> </a:t>
            </a:r>
            <a:r>
              <a:rPr sz="600" b="0" spc="0" dirty="0">
                <a:latin typeface="Museo Slab 300"/>
                <a:cs typeface="Museo Slab 300"/>
              </a:rPr>
              <a:t>by</a:t>
            </a:r>
            <a:endParaRPr sz="600">
              <a:latin typeface="Museo Slab 300"/>
              <a:cs typeface="Museo Slab 300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483971" y="6793444"/>
            <a:ext cx="6390284" cy="7059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467475" y="6850583"/>
            <a:ext cx="6416040" cy="203835"/>
          </a:xfrm>
          <a:prstGeom prst="rect">
            <a:avLst/>
          </a:prstGeom>
        </p:spPr>
        <p:txBody>
          <a:bodyPr vert="horz" wrap="square" lIns="0" tIns="19685" rIns="0" bIns="0" rtlCol="0">
            <a:spAutoFit/>
          </a:bodyPr>
          <a:lstStyle/>
          <a:p>
            <a:pPr marL="12700" marR="5080" indent="1905">
              <a:lnSpc>
                <a:spcPts val="680"/>
              </a:lnSpc>
              <a:spcBef>
                <a:spcPts val="155"/>
              </a:spcBef>
            </a:pPr>
            <a:r>
              <a:rPr sz="600" b="0" spc="15" dirty="0">
                <a:latin typeface="Museo Slab 300"/>
                <a:cs typeface="Museo Slab 300"/>
              </a:rPr>
              <a:t>assurances </a:t>
            </a:r>
            <a:r>
              <a:rPr sz="600" b="0" spc="0" dirty="0">
                <a:latin typeface="Museo Slab 300"/>
                <a:cs typeface="Museo Slab 300"/>
              </a:rPr>
              <a:t>of </a:t>
            </a:r>
            <a:r>
              <a:rPr sz="600" b="0" spc="5" dirty="0">
                <a:latin typeface="Museo Slab 300"/>
                <a:cs typeface="Museo Slab 300"/>
              </a:rPr>
              <a:t>any </a:t>
            </a:r>
            <a:r>
              <a:rPr sz="600" b="0" spc="10" dirty="0">
                <a:latin typeface="Museo Slab 300"/>
                <a:cs typeface="Museo Slab 300"/>
              </a:rPr>
              <a:t>kind, express </a:t>
            </a:r>
            <a:r>
              <a:rPr sz="600" b="0" spc="0" dirty="0">
                <a:latin typeface="Museo Slab 300"/>
                <a:cs typeface="Museo Slab 300"/>
              </a:rPr>
              <a:t>or </a:t>
            </a:r>
            <a:r>
              <a:rPr sz="600" b="0" spc="10" dirty="0">
                <a:latin typeface="Museo Slab 300"/>
                <a:cs typeface="Museo Slab 300"/>
              </a:rPr>
              <a:t>implied, with respect </a:t>
            </a:r>
            <a:r>
              <a:rPr sz="600" b="0" dirty="0">
                <a:latin typeface="Museo Slab 300"/>
                <a:cs typeface="Museo Slab 300"/>
              </a:rPr>
              <a:t>to </a:t>
            </a:r>
            <a:r>
              <a:rPr sz="600" b="0" spc="10" dirty="0">
                <a:latin typeface="Museo Slab 300"/>
                <a:cs typeface="Museo Slab 300"/>
              </a:rPr>
              <a:t>such information, </a:t>
            </a:r>
            <a:r>
              <a:rPr sz="600" b="0" spc="5" dirty="0">
                <a:latin typeface="Museo Slab 300"/>
                <a:cs typeface="Museo Slab 300"/>
              </a:rPr>
              <a:t>including any </a:t>
            </a:r>
            <a:r>
              <a:rPr sz="600" b="0" spc="10" dirty="0">
                <a:latin typeface="Museo Slab 300"/>
                <a:cs typeface="Museo Slab 300"/>
              </a:rPr>
              <a:t>information </a:t>
            </a:r>
            <a:r>
              <a:rPr sz="600" b="0" spc="0" dirty="0">
                <a:latin typeface="Museo Slab 300"/>
                <a:cs typeface="Museo Slab 300"/>
              </a:rPr>
              <a:t>on </a:t>
            </a:r>
            <a:r>
              <a:rPr sz="600" b="0" spc="10" dirty="0">
                <a:latin typeface="Museo Slab 300"/>
                <a:cs typeface="Museo Slab 300"/>
              </a:rPr>
              <a:t>linked </a:t>
            </a:r>
            <a:r>
              <a:rPr sz="600" b="0" spc="5" dirty="0">
                <a:latin typeface="Museo Slab 300"/>
                <a:cs typeface="Museo Slab 300"/>
              </a:rPr>
              <a:t>sites and including, </a:t>
            </a:r>
            <a:r>
              <a:rPr sz="600" b="0" spc="0" dirty="0">
                <a:latin typeface="Museo Slab 300"/>
                <a:cs typeface="Museo Slab 300"/>
              </a:rPr>
              <a:t>but not </a:t>
            </a:r>
            <a:r>
              <a:rPr sz="600" b="0" spc="10" dirty="0">
                <a:latin typeface="Museo Slab 300"/>
                <a:cs typeface="Museo Slab 300"/>
              </a:rPr>
              <a:t>limited </a:t>
            </a:r>
            <a:r>
              <a:rPr sz="600" b="0" spc="0" dirty="0">
                <a:latin typeface="Museo Slab 300"/>
                <a:cs typeface="Museo Slab 300"/>
              </a:rPr>
              <a:t>to, </a:t>
            </a:r>
            <a:r>
              <a:rPr sz="600" b="0" spc="10" dirty="0">
                <a:latin typeface="Museo Slab 300"/>
                <a:cs typeface="Museo Slab 300"/>
              </a:rPr>
              <a:t>accuracy  </a:t>
            </a:r>
            <a:r>
              <a:rPr sz="600" b="0" spc="0" dirty="0">
                <a:latin typeface="Museo Slab 300"/>
                <a:cs typeface="Museo Slab 300"/>
              </a:rPr>
              <a:t>of </a:t>
            </a:r>
            <a:r>
              <a:rPr sz="600" b="0" spc="5" dirty="0">
                <a:latin typeface="Museo Slab 300"/>
                <a:cs typeface="Museo Slab 300"/>
              </a:rPr>
              <a:t>the </a:t>
            </a:r>
            <a:r>
              <a:rPr sz="600" b="0" spc="10" dirty="0">
                <a:latin typeface="Museo Slab 300"/>
                <a:cs typeface="Museo Slab 300"/>
              </a:rPr>
              <a:t>information </a:t>
            </a:r>
            <a:r>
              <a:rPr sz="600" b="0" spc="0" dirty="0">
                <a:latin typeface="Museo Slab 300"/>
                <a:cs typeface="Museo Slab 300"/>
              </a:rPr>
              <a:t>or </a:t>
            </a:r>
            <a:r>
              <a:rPr sz="600" b="0" spc="5" dirty="0">
                <a:latin typeface="Museo Slab 300"/>
                <a:cs typeface="Museo Slab 300"/>
              </a:rPr>
              <a:t>its completeness, </a:t>
            </a:r>
            <a:r>
              <a:rPr sz="600" b="0" spc="10" dirty="0">
                <a:latin typeface="Museo Slab 300"/>
                <a:cs typeface="Museo Slab 300"/>
              </a:rPr>
              <a:t>timeliness, usefulness, </a:t>
            </a:r>
            <a:r>
              <a:rPr sz="600" b="0" spc="5" dirty="0">
                <a:latin typeface="Museo Slab 300"/>
                <a:cs typeface="Museo Slab 300"/>
              </a:rPr>
              <a:t>adequacy, continued availability, </a:t>
            </a:r>
            <a:r>
              <a:rPr sz="600" b="0" spc="0" dirty="0">
                <a:latin typeface="Museo Slab 300"/>
                <a:cs typeface="Museo Slab 300"/>
              </a:rPr>
              <a:t>or</a:t>
            </a:r>
            <a:r>
              <a:rPr sz="600" b="0" spc="25" dirty="0">
                <a:latin typeface="Museo Slab 300"/>
                <a:cs typeface="Museo Slab 300"/>
              </a:rPr>
              <a:t> </a:t>
            </a:r>
            <a:r>
              <a:rPr sz="600" b="0" spc="10" dirty="0">
                <a:latin typeface="Museo Slab 300"/>
                <a:cs typeface="Museo Slab 300"/>
              </a:rPr>
              <a:t>ownership.</a:t>
            </a:r>
            <a:endParaRPr sz="600">
              <a:latin typeface="Museo Slab 300"/>
              <a:cs typeface="Museo Slab 300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086676" y="7119994"/>
            <a:ext cx="4704080" cy="2082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635">
              <a:lnSpc>
                <a:spcPct val="100000"/>
              </a:lnSpc>
              <a:spcBef>
                <a:spcPts val="100"/>
              </a:spcBef>
            </a:pPr>
            <a:r>
              <a:rPr sz="600" b="0" i="1" spc="10" dirty="0">
                <a:latin typeface="Museo Slab 300"/>
                <a:cs typeface="Museo Slab 300"/>
              </a:rPr>
              <a:t>This </a:t>
            </a:r>
            <a:r>
              <a:rPr sz="600" b="0" i="1" spc="0" dirty="0">
                <a:latin typeface="Museo Slab 300"/>
                <a:cs typeface="Museo Slab 300"/>
              </a:rPr>
              <a:t>work </a:t>
            </a:r>
            <a:r>
              <a:rPr sz="600" b="0" i="1" spc="5" dirty="0">
                <a:latin typeface="Museo Slab 300"/>
                <a:cs typeface="Museo Slab 300"/>
              </a:rPr>
              <a:t>is </a:t>
            </a:r>
            <a:r>
              <a:rPr sz="600" b="0" i="1" spc="10" dirty="0">
                <a:latin typeface="Museo Slab 300"/>
                <a:cs typeface="Museo Slab 300"/>
              </a:rPr>
              <a:t>licensed </a:t>
            </a:r>
            <a:r>
              <a:rPr sz="600" b="0" i="1" spc="0" dirty="0">
                <a:latin typeface="Museo Slab 300"/>
                <a:cs typeface="Museo Slab 300"/>
              </a:rPr>
              <a:t>under the </a:t>
            </a:r>
            <a:r>
              <a:rPr sz="600" b="0" i="1" spc="10" dirty="0">
                <a:latin typeface="Museo Slab 300"/>
                <a:cs typeface="Museo Slab 300"/>
              </a:rPr>
              <a:t>Creative </a:t>
            </a:r>
            <a:r>
              <a:rPr sz="600" b="0" i="1" spc="5" dirty="0">
                <a:latin typeface="Museo Slab 300"/>
                <a:cs typeface="Museo Slab 300"/>
              </a:rPr>
              <a:t>Commons </a:t>
            </a:r>
            <a:r>
              <a:rPr sz="600" b="0" i="1" spc="10" dirty="0">
                <a:latin typeface="Museo Slab 300"/>
                <a:cs typeface="Museo Slab 300"/>
              </a:rPr>
              <a:t>Attribution </a:t>
            </a:r>
            <a:r>
              <a:rPr sz="600" b="0" i="1" spc="5" dirty="0">
                <a:latin typeface="Museo Slab 300"/>
                <a:cs typeface="Museo Slab 300"/>
              </a:rPr>
              <a:t>4.0 International </a:t>
            </a:r>
            <a:r>
              <a:rPr sz="600" b="0" i="1" spc="10" dirty="0">
                <a:latin typeface="Museo Slab 300"/>
                <a:cs typeface="Museo Slab 300"/>
              </a:rPr>
              <a:t>License. </a:t>
            </a:r>
            <a:r>
              <a:rPr sz="600" b="0" i="1" dirty="0">
                <a:latin typeface="Museo Slab 300"/>
                <a:cs typeface="Museo Slab 300"/>
              </a:rPr>
              <a:t>It </a:t>
            </a:r>
            <a:r>
              <a:rPr sz="600" b="0" i="1" spc="5" dirty="0">
                <a:latin typeface="Museo Slab 300"/>
                <a:cs typeface="Museo Slab 300"/>
              </a:rPr>
              <a:t>is </a:t>
            </a:r>
            <a:r>
              <a:rPr sz="600" b="0" i="1" spc="10" dirty="0">
                <a:latin typeface="Museo Slab 300"/>
                <a:cs typeface="Museo Slab 300"/>
              </a:rPr>
              <a:t>attributed </a:t>
            </a:r>
            <a:r>
              <a:rPr sz="600" b="0" i="1" dirty="0">
                <a:latin typeface="Museo Slab 300"/>
                <a:cs typeface="Museo Slab 300"/>
              </a:rPr>
              <a:t>to </a:t>
            </a:r>
            <a:r>
              <a:rPr sz="600" b="0" i="1" spc="5" dirty="0">
                <a:latin typeface="Museo Slab 300"/>
                <a:cs typeface="Museo Slab 300"/>
              </a:rPr>
              <a:t>Ohio TechNet.  </a:t>
            </a:r>
            <a:r>
              <a:rPr sz="600" b="0" i="1" spc="-15" dirty="0">
                <a:latin typeface="Museo Slab 300"/>
                <a:cs typeface="Museo Slab 300"/>
              </a:rPr>
              <a:t>To </a:t>
            </a:r>
            <a:r>
              <a:rPr sz="600" b="0" i="1" spc="10" dirty="0">
                <a:latin typeface="Museo Slab 300"/>
                <a:cs typeface="Museo Slab 300"/>
              </a:rPr>
              <a:t>view </a:t>
            </a:r>
            <a:r>
              <a:rPr sz="600" b="0" i="1" dirty="0">
                <a:latin typeface="Museo Slab 300"/>
                <a:cs typeface="Museo Slab 300"/>
              </a:rPr>
              <a:t>a </a:t>
            </a:r>
            <a:r>
              <a:rPr sz="600" b="0" i="1" spc="0" dirty="0">
                <a:latin typeface="Museo Slab 300"/>
                <a:cs typeface="Museo Slab 300"/>
              </a:rPr>
              <a:t>copy of </a:t>
            </a:r>
            <a:r>
              <a:rPr sz="600" b="0" i="1" spc="5" dirty="0">
                <a:latin typeface="Museo Slab 300"/>
                <a:cs typeface="Museo Slab 300"/>
              </a:rPr>
              <a:t>this </a:t>
            </a:r>
            <a:r>
              <a:rPr sz="600" b="0" i="1" spc="10" dirty="0">
                <a:latin typeface="Museo Slab 300"/>
                <a:cs typeface="Museo Slab 300"/>
              </a:rPr>
              <a:t>license, visit</a:t>
            </a:r>
            <a:r>
              <a:rPr sz="600" b="0" i="1" spc="140" dirty="0">
                <a:latin typeface="Museo Slab 300"/>
                <a:cs typeface="Museo Slab 300"/>
              </a:rPr>
              <a:t> </a:t>
            </a:r>
            <a:r>
              <a:rPr sz="600" b="0" i="1" spc="5" dirty="0">
                <a:latin typeface="Museo Slab 300"/>
                <a:cs typeface="Museo Slab 300"/>
                <a:hlinkClick r:id="rId3"/>
              </a:rPr>
              <a:t>http://creativecommons.org/licenses/by/4.0/.</a:t>
            </a:r>
            <a:endParaRPr sz="600">
              <a:latin typeface="Museo Slab 300"/>
              <a:cs typeface="Museo Slab 300"/>
            </a:endParaRPr>
          </a:p>
        </p:txBody>
      </p:sp>
      <p:sp>
        <p:nvSpPr>
          <p:cNvPr id="33" name="object 33" descr="Creative Commons licensing logo"/>
          <p:cNvSpPr/>
          <p:nvPr/>
        </p:nvSpPr>
        <p:spPr>
          <a:xfrm>
            <a:off x="479812" y="7140411"/>
            <a:ext cx="476108" cy="16784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281</Words>
  <Application>Microsoft Office PowerPoint</Application>
  <PresentationFormat>Custom</PresentationFormat>
  <Paragraphs>53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Calibri</vt:lpstr>
      <vt:lpstr>Cardo</vt:lpstr>
      <vt:lpstr>Montserrat</vt:lpstr>
      <vt:lpstr>Montserrat ExtraBold</vt:lpstr>
      <vt:lpstr>Montserrat SemiBold</vt:lpstr>
      <vt:lpstr>Museo Slab 300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Career Pathway Infographic 3</dc:title>
  <dc:creator>Frank_Feddrix</dc:creator>
  <cp:lastModifiedBy>owner</cp:lastModifiedBy>
  <cp:revision>4</cp:revision>
  <dcterms:created xsi:type="dcterms:W3CDTF">2018-09-26T05:57:49Z</dcterms:created>
  <dcterms:modified xsi:type="dcterms:W3CDTF">2018-09-26T14:09:30Z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2018-09-26T00:00:00Z</vt:filetime>
  </property>
  <property fmtid="{D5CDD505-2E9C-101B-9397-08002B2CF9AE}" pid="3" name="Creator">
    <vt:lpwstr>Adobe Illustrator CC 22.1 (Windows)</vt:lpwstr>
  </property>
  <property fmtid="{D5CDD505-2E9C-101B-9397-08002B2CF9AE}" pid="4" name="LastSaved">
    <vt:filetime>2018-09-26T00:00:00Z</vt:filetime>
  </property>
</Properties>
</file>