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41" r:id="rId2"/>
  </p:sldMasterIdLst>
  <p:notesMasterIdLst>
    <p:notesMasterId r:id="rId43"/>
  </p:notesMasterIdLst>
  <p:handoutMasterIdLst>
    <p:handoutMasterId r:id="rId44"/>
  </p:handoutMasterIdLst>
  <p:sldIdLst>
    <p:sldId id="498" r:id="rId3"/>
    <p:sldId id="292" r:id="rId4"/>
    <p:sldId id="473" r:id="rId5"/>
    <p:sldId id="534" r:id="rId6"/>
    <p:sldId id="535" r:id="rId7"/>
    <p:sldId id="499" r:id="rId8"/>
    <p:sldId id="500" r:id="rId9"/>
    <p:sldId id="501" r:id="rId10"/>
    <p:sldId id="503" r:id="rId11"/>
    <p:sldId id="504" r:id="rId12"/>
    <p:sldId id="560" r:id="rId13"/>
    <p:sldId id="505" r:id="rId14"/>
    <p:sldId id="540" r:id="rId15"/>
    <p:sldId id="506" r:id="rId16"/>
    <p:sldId id="542" r:id="rId17"/>
    <p:sldId id="507" r:id="rId18"/>
    <p:sldId id="508" r:id="rId19"/>
    <p:sldId id="510" r:id="rId20"/>
    <p:sldId id="562" r:id="rId21"/>
    <p:sldId id="512" r:id="rId22"/>
    <p:sldId id="561" r:id="rId23"/>
    <p:sldId id="514" r:id="rId24"/>
    <p:sldId id="516" r:id="rId25"/>
    <p:sldId id="563" r:id="rId26"/>
    <p:sldId id="518" r:id="rId27"/>
    <p:sldId id="519" r:id="rId28"/>
    <p:sldId id="520" r:id="rId29"/>
    <p:sldId id="521" r:id="rId30"/>
    <p:sldId id="522" r:id="rId31"/>
    <p:sldId id="523" r:id="rId32"/>
    <p:sldId id="524" r:id="rId33"/>
    <p:sldId id="525" r:id="rId34"/>
    <p:sldId id="527" r:id="rId35"/>
    <p:sldId id="528" r:id="rId36"/>
    <p:sldId id="529" r:id="rId37"/>
    <p:sldId id="530" r:id="rId38"/>
    <p:sldId id="531" r:id="rId39"/>
    <p:sldId id="558" r:id="rId40"/>
    <p:sldId id="533" r:id="rId41"/>
    <p:sldId id="559" r:id="rId42"/>
  </p:sldIdLst>
  <p:sldSz cx="9144000" cy="6858000" type="letter"/>
  <p:notesSz cx="9144000" cy="6858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945" userDrawn="1">
          <p15:clr>
            <a:srgbClr val="A4A3A4"/>
          </p15:clr>
        </p15:guide>
        <p15:guide id="3" orient="horz" pos="3888" userDrawn="1">
          <p15:clr>
            <a:srgbClr val="A4A3A4"/>
          </p15:clr>
        </p15:guide>
        <p15:guide id="4" orient="horz" pos="192" userDrawn="1">
          <p15:clr>
            <a:srgbClr val="A4A3A4"/>
          </p15:clr>
        </p15:guide>
        <p15:guide id="5" orient="horz" pos="1072" userDrawn="1">
          <p15:clr>
            <a:srgbClr val="A4A3A4"/>
          </p15:clr>
        </p15:guide>
        <p15:guide id="6" pos="2880" userDrawn="1">
          <p15:clr>
            <a:srgbClr val="A4A3A4"/>
          </p15:clr>
        </p15:guide>
        <p15:guide id="7" pos="528" userDrawn="1">
          <p15:clr>
            <a:srgbClr val="A4A3A4"/>
          </p15:clr>
        </p15:guide>
        <p15:guide id="8" pos="5328" userDrawn="1">
          <p15:clr>
            <a:srgbClr val="A4A3A4"/>
          </p15:clr>
        </p15:guide>
      </p15:sldGuideLst>
    </p:ext>
    <p:ext uri="{2D200454-40CA-4A62-9FC3-DE9A4176ACB9}">
      <p15:notesGuideLst xmlns:p15="http://schemas.microsoft.com/office/powerpoint/2012/main">
        <p15:guide id="1" orient="horz" pos="2160" userDrawn="1">
          <p15:clr>
            <a:srgbClr val="A4A3A4"/>
          </p15:clr>
        </p15:guide>
        <p15:guide id="2" pos="288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68C2"/>
    <a:srgbClr val="0058A0"/>
    <a:srgbClr val="F27621"/>
    <a:srgbClr val="00519B"/>
    <a:srgbClr val="00569E"/>
    <a:srgbClr val="F7D67A"/>
    <a:srgbClr val="FF9A20"/>
    <a:srgbClr val="F37621"/>
    <a:srgbClr val="EB721F"/>
    <a:srgbClr val="E57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70" autoAdjust="0"/>
    <p:restoredTop sz="74643" autoAdjust="0"/>
  </p:normalViewPr>
  <p:slideViewPr>
    <p:cSldViewPr showGuides="1">
      <p:cViewPr varScale="1">
        <p:scale>
          <a:sx n="46" d="100"/>
          <a:sy n="46" d="100"/>
        </p:scale>
        <p:origin x="78" y="258"/>
      </p:cViewPr>
      <p:guideLst>
        <p:guide orient="horz" pos="2160"/>
        <p:guide orient="horz" pos="945"/>
        <p:guide orient="horz" pos="3888"/>
        <p:guide orient="horz" pos="192"/>
        <p:guide orient="horz" pos="1072"/>
        <p:guide pos="2880"/>
        <p:guide pos="528"/>
        <p:guide pos="5328"/>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79" d="100"/>
          <a:sy n="79" d="100"/>
        </p:scale>
        <p:origin x="1644" y="96"/>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C1E52E-9683-4845-8E77-7E20CAF92A38}" type="doc">
      <dgm:prSet loTypeId="urn:microsoft.com/office/officeart/2005/8/layout/hList6" loCatId="" qsTypeId="urn:microsoft.com/office/officeart/2005/8/quickstyle/simple3" qsCatId="simple" csTypeId="urn:microsoft.com/office/officeart/2005/8/colors/colorful5" csCatId="colorful" phldr="1"/>
      <dgm:spPr/>
      <dgm:t>
        <a:bodyPr/>
        <a:lstStyle/>
        <a:p>
          <a:endParaRPr lang="en-US"/>
        </a:p>
      </dgm:t>
    </dgm:pt>
    <dgm:pt modelId="{638DF6F3-AEF1-C74E-8D75-267DC4C78867}">
      <dgm:prSet phldrT="[Text]" custT="1"/>
      <dgm:spPr/>
      <dgm:t>
        <a:bodyPr/>
        <a:lstStyle/>
        <a:p>
          <a:r>
            <a:rPr lang="en-US" sz="2400" b="1" i="1" dirty="0" smtClean="0"/>
            <a:t>1. Fit for the purpose</a:t>
          </a:r>
          <a:endParaRPr lang="en-US" sz="2400" dirty="0"/>
        </a:p>
      </dgm:t>
    </dgm:pt>
    <dgm:pt modelId="{12A9A079-3420-D04C-B86C-06FDF4F5D713}" type="parTrans" cxnId="{AF5965CB-A198-E44E-8FF0-5BC0E4833D95}">
      <dgm:prSet/>
      <dgm:spPr/>
      <dgm:t>
        <a:bodyPr/>
        <a:lstStyle/>
        <a:p>
          <a:endParaRPr lang="en-US" sz="2400">
            <a:solidFill>
              <a:schemeClr val="bg1"/>
            </a:solidFill>
          </a:endParaRPr>
        </a:p>
      </dgm:t>
    </dgm:pt>
    <dgm:pt modelId="{2CE7D1F6-9576-0040-8E62-1172BC3BC2FC}" type="sibTrans" cxnId="{AF5965CB-A198-E44E-8FF0-5BC0E4833D95}">
      <dgm:prSet/>
      <dgm:spPr/>
      <dgm:t>
        <a:bodyPr/>
        <a:lstStyle/>
        <a:p>
          <a:endParaRPr lang="en-US" sz="2400">
            <a:solidFill>
              <a:schemeClr val="bg1"/>
            </a:solidFill>
          </a:endParaRPr>
        </a:p>
      </dgm:t>
    </dgm:pt>
    <dgm:pt modelId="{50744FE7-00A3-7740-881F-4864CC9A87EB}">
      <dgm:prSet custT="1"/>
      <dgm:spPr/>
      <dgm:t>
        <a:bodyPr/>
        <a:lstStyle/>
        <a:p>
          <a:r>
            <a:rPr lang="en-US" sz="2400" smtClean="0"/>
            <a:t>The product should be designed to be suitable for its end use.</a:t>
          </a:r>
          <a:endParaRPr lang="en-US" sz="2400" dirty="0"/>
        </a:p>
      </dgm:t>
    </dgm:pt>
    <dgm:pt modelId="{6C7E0D14-A511-FA47-97C8-0E14820F2675}" type="parTrans" cxnId="{D059CE5E-D953-4049-BD35-1B91E75C752F}">
      <dgm:prSet/>
      <dgm:spPr/>
      <dgm:t>
        <a:bodyPr/>
        <a:lstStyle/>
        <a:p>
          <a:endParaRPr lang="en-US" sz="2400">
            <a:solidFill>
              <a:schemeClr val="bg1"/>
            </a:solidFill>
          </a:endParaRPr>
        </a:p>
      </dgm:t>
    </dgm:pt>
    <dgm:pt modelId="{19C9FB50-DCC7-6445-963F-3F637FCF3C8B}" type="sibTrans" cxnId="{D059CE5E-D953-4049-BD35-1B91E75C752F}">
      <dgm:prSet/>
      <dgm:spPr/>
      <dgm:t>
        <a:bodyPr/>
        <a:lstStyle/>
        <a:p>
          <a:endParaRPr lang="en-US" sz="2400">
            <a:solidFill>
              <a:schemeClr val="bg1"/>
            </a:solidFill>
          </a:endParaRPr>
        </a:p>
      </dgm:t>
    </dgm:pt>
    <dgm:pt modelId="{7BDA67FF-3BEA-E04C-A5CB-4A880091B6F3}">
      <dgm:prSet custT="1"/>
      <dgm:spPr/>
      <dgm:t>
        <a:bodyPr/>
        <a:lstStyle/>
        <a:p>
          <a:r>
            <a:rPr lang="en-US" sz="2400" smtClean="0"/>
            <a:t>The mistakes should be limited</a:t>
          </a:r>
          <a:endParaRPr lang="en-US" sz="2400" dirty="0"/>
        </a:p>
      </dgm:t>
    </dgm:pt>
    <dgm:pt modelId="{D46EE346-DDD0-2E45-B948-92BD8E41CDBA}" type="parTrans" cxnId="{05F794B3-371C-0A44-9B2D-74E667F5724C}">
      <dgm:prSet/>
      <dgm:spPr/>
      <dgm:t>
        <a:bodyPr/>
        <a:lstStyle/>
        <a:p>
          <a:endParaRPr lang="en-US" sz="2400">
            <a:solidFill>
              <a:schemeClr val="bg1"/>
            </a:solidFill>
          </a:endParaRPr>
        </a:p>
      </dgm:t>
    </dgm:pt>
    <dgm:pt modelId="{895E10BE-A1F3-FB45-9C2B-8C22FC94B81F}" type="sibTrans" cxnId="{05F794B3-371C-0A44-9B2D-74E667F5724C}">
      <dgm:prSet/>
      <dgm:spPr/>
      <dgm:t>
        <a:bodyPr/>
        <a:lstStyle/>
        <a:p>
          <a:endParaRPr lang="en-US" sz="2400">
            <a:solidFill>
              <a:schemeClr val="bg1"/>
            </a:solidFill>
          </a:endParaRPr>
        </a:p>
      </dgm:t>
    </dgm:pt>
    <dgm:pt modelId="{BF6BC139-7C42-1747-98C1-0CC4EFA250B6}">
      <dgm:prSet custT="1"/>
      <dgm:spPr/>
      <dgm:t>
        <a:bodyPr/>
        <a:lstStyle/>
        <a:p>
          <a:r>
            <a:rPr lang="en-US" sz="2400" b="1" i="1" smtClean="0"/>
            <a:t>2. Right first time.</a:t>
          </a:r>
          <a:endParaRPr lang="en-US" sz="2400" dirty="0"/>
        </a:p>
      </dgm:t>
    </dgm:pt>
    <dgm:pt modelId="{A811961F-EBFD-D74E-BAE4-AA467CABC3C9}" type="parTrans" cxnId="{0A100D2F-17E7-6844-B7FA-83046109DD9B}">
      <dgm:prSet/>
      <dgm:spPr/>
      <dgm:t>
        <a:bodyPr/>
        <a:lstStyle/>
        <a:p>
          <a:endParaRPr lang="en-US" sz="2400">
            <a:solidFill>
              <a:schemeClr val="bg1"/>
            </a:solidFill>
          </a:endParaRPr>
        </a:p>
      </dgm:t>
    </dgm:pt>
    <dgm:pt modelId="{5CF66E6F-1E70-894D-8474-C98195967432}" type="sibTrans" cxnId="{0A100D2F-17E7-6844-B7FA-83046109DD9B}">
      <dgm:prSet/>
      <dgm:spPr/>
      <dgm:t>
        <a:bodyPr/>
        <a:lstStyle/>
        <a:p>
          <a:endParaRPr lang="en-US" sz="2400">
            <a:solidFill>
              <a:schemeClr val="bg1"/>
            </a:solidFill>
          </a:endParaRPr>
        </a:p>
      </dgm:t>
    </dgm:pt>
    <dgm:pt modelId="{477F8C24-494F-DE46-A238-0708F5B7674F}" type="pres">
      <dgm:prSet presAssocID="{6DC1E52E-9683-4845-8E77-7E20CAF92A38}" presName="Name0" presStyleCnt="0">
        <dgm:presLayoutVars>
          <dgm:dir/>
          <dgm:resizeHandles val="exact"/>
        </dgm:presLayoutVars>
      </dgm:prSet>
      <dgm:spPr/>
      <dgm:t>
        <a:bodyPr/>
        <a:lstStyle/>
        <a:p>
          <a:endParaRPr lang="en-US"/>
        </a:p>
      </dgm:t>
    </dgm:pt>
    <dgm:pt modelId="{4E9FF529-0042-EA48-948A-940F84872BBB}" type="pres">
      <dgm:prSet presAssocID="{638DF6F3-AEF1-C74E-8D75-267DC4C78867}" presName="node" presStyleLbl="node1" presStyleIdx="0" presStyleCnt="2">
        <dgm:presLayoutVars>
          <dgm:bulletEnabled val="1"/>
        </dgm:presLayoutVars>
      </dgm:prSet>
      <dgm:spPr/>
      <dgm:t>
        <a:bodyPr/>
        <a:lstStyle/>
        <a:p>
          <a:endParaRPr lang="en-US"/>
        </a:p>
      </dgm:t>
    </dgm:pt>
    <dgm:pt modelId="{890CB85D-27D3-AF4A-B00F-AA6DC9A7FC10}" type="pres">
      <dgm:prSet presAssocID="{2CE7D1F6-9576-0040-8E62-1172BC3BC2FC}" presName="sibTrans" presStyleCnt="0"/>
      <dgm:spPr/>
      <dgm:t>
        <a:bodyPr/>
        <a:lstStyle/>
        <a:p>
          <a:endParaRPr lang="en-US"/>
        </a:p>
      </dgm:t>
    </dgm:pt>
    <dgm:pt modelId="{ECF24DD8-497B-584B-BCFE-98F4F098759D}" type="pres">
      <dgm:prSet presAssocID="{BF6BC139-7C42-1747-98C1-0CC4EFA250B6}" presName="node" presStyleLbl="node1" presStyleIdx="1" presStyleCnt="2">
        <dgm:presLayoutVars>
          <dgm:bulletEnabled val="1"/>
        </dgm:presLayoutVars>
      </dgm:prSet>
      <dgm:spPr/>
      <dgm:t>
        <a:bodyPr/>
        <a:lstStyle/>
        <a:p>
          <a:endParaRPr lang="en-US"/>
        </a:p>
      </dgm:t>
    </dgm:pt>
  </dgm:ptLst>
  <dgm:cxnLst>
    <dgm:cxn modelId="{AF5965CB-A198-E44E-8FF0-5BC0E4833D95}" srcId="{6DC1E52E-9683-4845-8E77-7E20CAF92A38}" destId="{638DF6F3-AEF1-C74E-8D75-267DC4C78867}" srcOrd="0" destOrd="0" parTransId="{12A9A079-3420-D04C-B86C-06FDF4F5D713}" sibTransId="{2CE7D1F6-9576-0040-8E62-1172BC3BC2FC}"/>
    <dgm:cxn modelId="{05F794B3-371C-0A44-9B2D-74E667F5724C}" srcId="{BF6BC139-7C42-1747-98C1-0CC4EFA250B6}" destId="{7BDA67FF-3BEA-E04C-A5CB-4A880091B6F3}" srcOrd="0" destOrd="0" parTransId="{D46EE346-DDD0-2E45-B948-92BD8E41CDBA}" sibTransId="{895E10BE-A1F3-FB45-9C2B-8C22FC94B81F}"/>
    <dgm:cxn modelId="{0A100D2F-17E7-6844-B7FA-83046109DD9B}" srcId="{6DC1E52E-9683-4845-8E77-7E20CAF92A38}" destId="{BF6BC139-7C42-1747-98C1-0CC4EFA250B6}" srcOrd="1" destOrd="0" parTransId="{A811961F-EBFD-D74E-BAE4-AA467CABC3C9}" sibTransId="{5CF66E6F-1E70-894D-8474-C98195967432}"/>
    <dgm:cxn modelId="{5586494F-580D-C048-8C9B-C6E8F5A62DCF}" type="presOf" srcId="{638DF6F3-AEF1-C74E-8D75-267DC4C78867}" destId="{4E9FF529-0042-EA48-948A-940F84872BBB}" srcOrd="0" destOrd="0" presId="urn:microsoft.com/office/officeart/2005/8/layout/hList6"/>
    <dgm:cxn modelId="{F5343C3D-4448-8A41-9C17-A8CC7B35F337}" type="presOf" srcId="{6DC1E52E-9683-4845-8E77-7E20CAF92A38}" destId="{477F8C24-494F-DE46-A238-0708F5B7674F}" srcOrd="0" destOrd="0" presId="urn:microsoft.com/office/officeart/2005/8/layout/hList6"/>
    <dgm:cxn modelId="{9928437B-48D2-714B-9C35-4F47B776F9F4}" type="presOf" srcId="{BF6BC139-7C42-1747-98C1-0CC4EFA250B6}" destId="{ECF24DD8-497B-584B-BCFE-98F4F098759D}" srcOrd="0" destOrd="0" presId="urn:microsoft.com/office/officeart/2005/8/layout/hList6"/>
    <dgm:cxn modelId="{27C9DC4C-A4FE-D14A-85B2-022E629C4C7B}" type="presOf" srcId="{50744FE7-00A3-7740-881F-4864CC9A87EB}" destId="{4E9FF529-0042-EA48-948A-940F84872BBB}" srcOrd="0" destOrd="1" presId="urn:microsoft.com/office/officeart/2005/8/layout/hList6"/>
    <dgm:cxn modelId="{D059CE5E-D953-4049-BD35-1B91E75C752F}" srcId="{638DF6F3-AEF1-C74E-8D75-267DC4C78867}" destId="{50744FE7-00A3-7740-881F-4864CC9A87EB}" srcOrd="0" destOrd="0" parTransId="{6C7E0D14-A511-FA47-97C8-0E14820F2675}" sibTransId="{19C9FB50-DCC7-6445-963F-3F637FCF3C8B}"/>
    <dgm:cxn modelId="{D2C18C1A-E2A5-C64C-AA53-AF4E3167D864}" type="presOf" srcId="{7BDA67FF-3BEA-E04C-A5CB-4A880091B6F3}" destId="{ECF24DD8-497B-584B-BCFE-98F4F098759D}" srcOrd="0" destOrd="1" presId="urn:microsoft.com/office/officeart/2005/8/layout/hList6"/>
    <dgm:cxn modelId="{BFEB0AE7-AE2E-6C45-B021-114827A5A4DE}" type="presParOf" srcId="{477F8C24-494F-DE46-A238-0708F5B7674F}" destId="{4E9FF529-0042-EA48-948A-940F84872BBB}" srcOrd="0" destOrd="0" presId="urn:microsoft.com/office/officeart/2005/8/layout/hList6"/>
    <dgm:cxn modelId="{612A534C-2E28-7D47-A3A3-83B54A403216}" type="presParOf" srcId="{477F8C24-494F-DE46-A238-0708F5B7674F}" destId="{890CB85D-27D3-AF4A-B00F-AA6DC9A7FC10}" srcOrd="1" destOrd="0" presId="urn:microsoft.com/office/officeart/2005/8/layout/hList6"/>
    <dgm:cxn modelId="{9059AB47-1563-8B48-8C89-47D3382F3063}" type="presParOf" srcId="{477F8C24-494F-DE46-A238-0708F5B7674F}" destId="{ECF24DD8-497B-584B-BCFE-98F4F098759D}" srcOrd="2"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CD2777-3A5C-674E-8235-B65BE3FBF633}" type="doc">
      <dgm:prSet loTypeId="urn:microsoft.com/office/officeart/2005/8/layout/matrix3" loCatId="" qsTypeId="urn:microsoft.com/office/officeart/2005/8/quickstyle/simple3" qsCatId="simple" csTypeId="urn:microsoft.com/office/officeart/2005/8/colors/colorful5" csCatId="colorful" phldr="1"/>
      <dgm:spPr/>
      <dgm:t>
        <a:bodyPr/>
        <a:lstStyle/>
        <a:p>
          <a:endParaRPr lang="en-US"/>
        </a:p>
      </dgm:t>
    </dgm:pt>
    <dgm:pt modelId="{F0213E66-B65A-5A46-9495-DCDCC4361C8F}">
      <dgm:prSet phldrT="[Text]" custT="1"/>
      <dgm:spPr/>
      <dgm:t>
        <a:bodyPr/>
        <a:lstStyle/>
        <a:p>
          <a:r>
            <a:rPr lang="en-US" sz="2000" b="1" dirty="0" smtClean="0"/>
            <a:t>Noncompliance</a:t>
          </a:r>
          <a:endParaRPr lang="en-US" sz="2000" b="1" dirty="0"/>
        </a:p>
      </dgm:t>
    </dgm:pt>
    <dgm:pt modelId="{4B301EAA-4AEE-7945-BD71-E41D6C48585B}" type="parTrans" cxnId="{6BE509EE-DE62-5F45-AC32-75B7BA01A4DC}">
      <dgm:prSet/>
      <dgm:spPr/>
      <dgm:t>
        <a:bodyPr/>
        <a:lstStyle/>
        <a:p>
          <a:endParaRPr lang="en-US" sz="2000" b="1"/>
        </a:p>
      </dgm:t>
    </dgm:pt>
    <dgm:pt modelId="{9B4B5B19-7AA0-0F4E-B2EB-B4A53A8B9A98}" type="sibTrans" cxnId="{6BE509EE-DE62-5F45-AC32-75B7BA01A4DC}">
      <dgm:prSet/>
      <dgm:spPr/>
      <dgm:t>
        <a:bodyPr/>
        <a:lstStyle/>
        <a:p>
          <a:endParaRPr lang="en-US" sz="2000" b="1"/>
        </a:p>
      </dgm:t>
    </dgm:pt>
    <dgm:pt modelId="{83CE5666-597A-FD44-8D47-38B8DC842191}">
      <dgm:prSet phldrT="[Text]" custT="1"/>
      <dgm:spPr/>
      <dgm:t>
        <a:bodyPr/>
        <a:lstStyle/>
        <a:p>
          <a:r>
            <a:rPr lang="en-US" sz="2000" b="1" dirty="0" smtClean="0"/>
            <a:t>Defect</a:t>
          </a:r>
          <a:endParaRPr lang="en-US" sz="2000" b="1" dirty="0"/>
        </a:p>
      </dgm:t>
    </dgm:pt>
    <dgm:pt modelId="{C667C3DE-BE76-AE41-A4BD-C6710798F6F0}" type="parTrans" cxnId="{0A6C572A-AD95-2A46-A07B-7F713E45717C}">
      <dgm:prSet/>
      <dgm:spPr/>
      <dgm:t>
        <a:bodyPr/>
        <a:lstStyle/>
        <a:p>
          <a:endParaRPr lang="en-US" sz="2000" b="1"/>
        </a:p>
      </dgm:t>
    </dgm:pt>
    <dgm:pt modelId="{981FF6D2-77AA-1448-93F5-5DB3A14664C6}" type="sibTrans" cxnId="{0A6C572A-AD95-2A46-A07B-7F713E45717C}">
      <dgm:prSet/>
      <dgm:spPr/>
      <dgm:t>
        <a:bodyPr/>
        <a:lstStyle/>
        <a:p>
          <a:endParaRPr lang="en-US" sz="2000" b="1"/>
        </a:p>
      </dgm:t>
    </dgm:pt>
    <dgm:pt modelId="{F0A68F63-B046-CD4C-B71D-2953C0B03B3A}">
      <dgm:prSet phldrT="[Text]" custT="1"/>
      <dgm:spPr/>
      <dgm:t>
        <a:bodyPr/>
        <a:lstStyle/>
        <a:p>
          <a:r>
            <a:rPr lang="en-US" sz="2000" b="1" dirty="0" smtClean="0"/>
            <a:t>Serious defect</a:t>
          </a:r>
          <a:endParaRPr lang="en-US" sz="2000" b="1" dirty="0"/>
        </a:p>
      </dgm:t>
    </dgm:pt>
    <dgm:pt modelId="{82E822D7-A0D8-0640-9560-055D90F8F37B}" type="parTrans" cxnId="{7C4BC7EA-A6CC-1F4C-8090-46E7545E13E2}">
      <dgm:prSet/>
      <dgm:spPr/>
      <dgm:t>
        <a:bodyPr/>
        <a:lstStyle/>
        <a:p>
          <a:endParaRPr lang="en-US" sz="2000" b="1"/>
        </a:p>
      </dgm:t>
    </dgm:pt>
    <dgm:pt modelId="{258034E6-91D9-474A-87CB-D05D1AE97912}" type="sibTrans" cxnId="{7C4BC7EA-A6CC-1F4C-8090-46E7545E13E2}">
      <dgm:prSet/>
      <dgm:spPr/>
      <dgm:t>
        <a:bodyPr/>
        <a:lstStyle/>
        <a:p>
          <a:endParaRPr lang="en-US" sz="2000" b="1"/>
        </a:p>
      </dgm:t>
    </dgm:pt>
    <dgm:pt modelId="{77AC0388-019F-924F-AED7-A36AD851563A}">
      <dgm:prSet phldrT="[Text]" custT="1"/>
      <dgm:spPr/>
      <dgm:t>
        <a:bodyPr/>
        <a:lstStyle/>
        <a:p>
          <a:r>
            <a:rPr lang="en-US" sz="2000" b="1" dirty="0" smtClean="0"/>
            <a:t>Imminent safety hazard</a:t>
          </a:r>
          <a:endParaRPr lang="en-US" sz="2000" b="1" dirty="0"/>
        </a:p>
      </dgm:t>
    </dgm:pt>
    <dgm:pt modelId="{A06D51F3-7E89-F34C-96ED-87DF21F0E895}" type="parTrans" cxnId="{8D58375B-5599-9A40-963F-64A1ADB0D279}">
      <dgm:prSet/>
      <dgm:spPr/>
      <dgm:t>
        <a:bodyPr/>
        <a:lstStyle/>
        <a:p>
          <a:endParaRPr lang="en-US" sz="2000" b="1"/>
        </a:p>
      </dgm:t>
    </dgm:pt>
    <dgm:pt modelId="{DC20BF52-037D-6445-9F81-FD76472AF40A}" type="sibTrans" cxnId="{8D58375B-5599-9A40-963F-64A1ADB0D279}">
      <dgm:prSet/>
      <dgm:spPr/>
      <dgm:t>
        <a:bodyPr/>
        <a:lstStyle/>
        <a:p>
          <a:endParaRPr lang="en-US" sz="2000" b="1"/>
        </a:p>
      </dgm:t>
    </dgm:pt>
    <dgm:pt modelId="{23788AAF-4BDD-304C-8083-0F9B221E30DA}" type="pres">
      <dgm:prSet presAssocID="{34CD2777-3A5C-674E-8235-B65BE3FBF633}" presName="matrix" presStyleCnt="0">
        <dgm:presLayoutVars>
          <dgm:chMax val="1"/>
          <dgm:dir/>
          <dgm:resizeHandles val="exact"/>
        </dgm:presLayoutVars>
      </dgm:prSet>
      <dgm:spPr/>
      <dgm:t>
        <a:bodyPr/>
        <a:lstStyle/>
        <a:p>
          <a:endParaRPr lang="en-US"/>
        </a:p>
      </dgm:t>
    </dgm:pt>
    <dgm:pt modelId="{2E25FB5D-F3FE-E245-8CA1-F0F9B8F0C4DC}" type="pres">
      <dgm:prSet presAssocID="{34CD2777-3A5C-674E-8235-B65BE3FBF633}" presName="diamond" presStyleLbl="bgShp" presStyleIdx="0" presStyleCnt="1"/>
      <dgm:spPr/>
    </dgm:pt>
    <dgm:pt modelId="{28D05D6C-8547-C04E-BB68-03BCC5942143}" type="pres">
      <dgm:prSet presAssocID="{34CD2777-3A5C-674E-8235-B65BE3FBF633}" presName="quad1" presStyleLbl="node1" presStyleIdx="0" presStyleCnt="4">
        <dgm:presLayoutVars>
          <dgm:chMax val="0"/>
          <dgm:chPref val="0"/>
          <dgm:bulletEnabled val="1"/>
        </dgm:presLayoutVars>
      </dgm:prSet>
      <dgm:spPr/>
      <dgm:t>
        <a:bodyPr/>
        <a:lstStyle/>
        <a:p>
          <a:endParaRPr lang="en-US"/>
        </a:p>
      </dgm:t>
    </dgm:pt>
    <dgm:pt modelId="{5F9C1573-347D-754F-AA34-0DC2073E9EE7}" type="pres">
      <dgm:prSet presAssocID="{34CD2777-3A5C-674E-8235-B65BE3FBF633}" presName="quad2" presStyleLbl="node1" presStyleIdx="1" presStyleCnt="4">
        <dgm:presLayoutVars>
          <dgm:chMax val="0"/>
          <dgm:chPref val="0"/>
          <dgm:bulletEnabled val="1"/>
        </dgm:presLayoutVars>
      </dgm:prSet>
      <dgm:spPr/>
      <dgm:t>
        <a:bodyPr/>
        <a:lstStyle/>
        <a:p>
          <a:endParaRPr lang="en-US"/>
        </a:p>
      </dgm:t>
    </dgm:pt>
    <dgm:pt modelId="{69644AEB-0F72-2245-9C20-6B2335B78C50}" type="pres">
      <dgm:prSet presAssocID="{34CD2777-3A5C-674E-8235-B65BE3FBF633}" presName="quad3" presStyleLbl="node1" presStyleIdx="2" presStyleCnt="4">
        <dgm:presLayoutVars>
          <dgm:chMax val="0"/>
          <dgm:chPref val="0"/>
          <dgm:bulletEnabled val="1"/>
        </dgm:presLayoutVars>
      </dgm:prSet>
      <dgm:spPr/>
      <dgm:t>
        <a:bodyPr/>
        <a:lstStyle/>
        <a:p>
          <a:endParaRPr lang="en-US"/>
        </a:p>
      </dgm:t>
    </dgm:pt>
    <dgm:pt modelId="{1F2F32C4-8CFB-464C-8697-C04A9F54AC4E}" type="pres">
      <dgm:prSet presAssocID="{34CD2777-3A5C-674E-8235-B65BE3FBF633}" presName="quad4" presStyleLbl="node1" presStyleIdx="3" presStyleCnt="4">
        <dgm:presLayoutVars>
          <dgm:chMax val="0"/>
          <dgm:chPref val="0"/>
          <dgm:bulletEnabled val="1"/>
        </dgm:presLayoutVars>
      </dgm:prSet>
      <dgm:spPr/>
      <dgm:t>
        <a:bodyPr/>
        <a:lstStyle/>
        <a:p>
          <a:endParaRPr lang="en-US"/>
        </a:p>
      </dgm:t>
    </dgm:pt>
  </dgm:ptLst>
  <dgm:cxnLst>
    <dgm:cxn modelId="{2A305047-1EEE-E64A-AF5B-08DF053CF812}" type="presOf" srcId="{F0A68F63-B046-CD4C-B71D-2953C0B03B3A}" destId="{69644AEB-0F72-2245-9C20-6B2335B78C50}" srcOrd="0" destOrd="0" presId="urn:microsoft.com/office/officeart/2005/8/layout/matrix3"/>
    <dgm:cxn modelId="{F5E0C8F5-5691-C24B-B24C-2928044D4A70}" type="presOf" srcId="{F0213E66-B65A-5A46-9495-DCDCC4361C8F}" destId="{28D05D6C-8547-C04E-BB68-03BCC5942143}" srcOrd="0" destOrd="0" presId="urn:microsoft.com/office/officeart/2005/8/layout/matrix3"/>
    <dgm:cxn modelId="{435E061A-AF79-7347-8C12-7BA116EFB817}" type="presOf" srcId="{34CD2777-3A5C-674E-8235-B65BE3FBF633}" destId="{23788AAF-4BDD-304C-8083-0F9B221E30DA}" srcOrd="0" destOrd="0" presId="urn:microsoft.com/office/officeart/2005/8/layout/matrix3"/>
    <dgm:cxn modelId="{0A6C572A-AD95-2A46-A07B-7F713E45717C}" srcId="{34CD2777-3A5C-674E-8235-B65BE3FBF633}" destId="{83CE5666-597A-FD44-8D47-38B8DC842191}" srcOrd="1" destOrd="0" parTransId="{C667C3DE-BE76-AE41-A4BD-C6710798F6F0}" sibTransId="{981FF6D2-77AA-1448-93F5-5DB3A14664C6}"/>
    <dgm:cxn modelId="{353BA587-A86B-884F-996A-9EABC3A1F2FC}" type="presOf" srcId="{77AC0388-019F-924F-AED7-A36AD851563A}" destId="{1F2F32C4-8CFB-464C-8697-C04A9F54AC4E}" srcOrd="0" destOrd="0" presId="urn:microsoft.com/office/officeart/2005/8/layout/matrix3"/>
    <dgm:cxn modelId="{5BEF6289-036B-974D-A207-BA3CFCC28799}" type="presOf" srcId="{83CE5666-597A-FD44-8D47-38B8DC842191}" destId="{5F9C1573-347D-754F-AA34-0DC2073E9EE7}" srcOrd="0" destOrd="0" presId="urn:microsoft.com/office/officeart/2005/8/layout/matrix3"/>
    <dgm:cxn modelId="{8D58375B-5599-9A40-963F-64A1ADB0D279}" srcId="{34CD2777-3A5C-674E-8235-B65BE3FBF633}" destId="{77AC0388-019F-924F-AED7-A36AD851563A}" srcOrd="3" destOrd="0" parTransId="{A06D51F3-7E89-F34C-96ED-87DF21F0E895}" sibTransId="{DC20BF52-037D-6445-9F81-FD76472AF40A}"/>
    <dgm:cxn modelId="{6BE509EE-DE62-5F45-AC32-75B7BA01A4DC}" srcId="{34CD2777-3A5C-674E-8235-B65BE3FBF633}" destId="{F0213E66-B65A-5A46-9495-DCDCC4361C8F}" srcOrd="0" destOrd="0" parTransId="{4B301EAA-4AEE-7945-BD71-E41D6C48585B}" sibTransId="{9B4B5B19-7AA0-0F4E-B2EB-B4A53A8B9A98}"/>
    <dgm:cxn modelId="{7C4BC7EA-A6CC-1F4C-8090-46E7545E13E2}" srcId="{34CD2777-3A5C-674E-8235-B65BE3FBF633}" destId="{F0A68F63-B046-CD4C-B71D-2953C0B03B3A}" srcOrd="2" destOrd="0" parTransId="{82E822D7-A0D8-0640-9560-055D90F8F37B}" sibTransId="{258034E6-91D9-474A-87CB-D05D1AE97912}"/>
    <dgm:cxn modelId="{F9930A01-4A1E-5345-B31D-6B154AD240DD}" type="presParOf" srcId="{23788AAF-4BDD-304C-8083-0F9B221E30DA}" destId="{2E25FB5D-F3FE-E245-8CA1-F0F9B8F0C4DC}" srcOrd="0" destOrd="0" presId="urn:microsoft.com/office/officeart/2005/8/layout/matrix3"/>
    <dgm:cxn modelId="{29EB6F9C-2BB8-4E4E-AFF7-9DA57642CE16}" type="presParOf" srcId="{23788AAF-4BDD-304C-8083-0F9B221E30DA}" destId="{28D05D6C-8547-C04E-BB68-03BCC5942143}" srcOrd="1" destOrd="0" presId="urn:microsoft.com/office/officeart/2005/8/layout/matrix3"/>
    <dgm:cxn modelId="{EADC99F6-5E77-DB46-B0B3-462E21A4DD14}" type="presParOf" srcId="{23788AAF-4BDD-304C-8083-0F9B221E30DA}" destId="{5F9C1573-347D-754F-AA34-0DC2073E9EE7}" srcOrd="2" destOrd="0" presId="urn:microsoft.com/office/officeart/2005/8/layout/matrix3"/>
    <dgm:cxn modelId="{8952C14C-D64B-3C4E-A955-A3A73D96E409}" type="presParOf" srcId="{23788AAF-4BDD-304C-8083-0F9B221E30DA}" destId="{69644AEB-0F72-2245-9C20-6B2335B78C50}" srcOrd="3" destOrd="0" presId="urn:microsoft.com/office/officeart/2005/8/layout/matrix3"/>
    <dgm:cxn modelId="{95011985-D5AE-5B46-8A11-EAAE82575BA5}" type="presParOf" srcId="{23788AAF-4BDD-304C-8083-0F9B221E30DA}" destId="{1F2F32C4-8CFB-464C-8697-C04A9F54AC4E}" srcOrd="4" destOrd="0" presId="urn:microsoft.com/office/officeart/2005/8/layout/matrix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939C97-4626-7741-B558-A473DB908D8D}" type="doc">
      <dgm:prSet loTypeId="urn:microsoft.com/office/officeart/2005/8/layout/arrow4" loCatId="" qsTypeId="urn:microsoft.com/office/officeart/2005/8/quickstyle/simple4" qsCatId="simple" csTypeId="urn:microsoft.com/office/officeart/2005/8/colors/colorful5" csCatId="colorful" phldr="1"/>
      <dgm:spPr/>
      <dgm:t>
        <a:bodyPr/>
        <a:lstStyle/>
        <a:p>
          <a:endParaRPr lang="en-US"/>
        </a:p>
      </dgm:t>
    </dgm:pt>
    <dgm:pt modelId="{3529F7EE-0F5A-9B4A-96D4-6E84D269DF4C}">
      <dgm:prSet phldrT="[Text]" custT="1"/>
      <dgm:spPr/>
      <dgm:t>
        <a:bodyPr/>
        <a:lstStyle/>
        <a:p>
          <a:r>
            <a:rPr lang="en-US" sz="2400" b="1" dirty="0" smtClean="0">
              <a:effectLst/>
              <a:latin typeface="Calibri" charset="0"/>
              <a:ea typeface="ＭＳ ゴシック" charset="-128"/>
              <a:cs typeface="Times New Roman" charset="0"/>
            </a:rPr>
            <a:t>Quality Assurance </a:t>
          </a:r>
          <a:r>
            <a:rPr lang="en-US" sz="2400" b="0" dirty="0" smtClean="0">
              <a:effectLst/>
              <a:latin typeface="Calibri" charset="0"/>
              <a:ea typeface="ＭＳ ゴシック" charset="-128"/>
              <a:cs typeface="Times New Roman" charset="0"/>
            </a:rPr>
            <a:t>happens </a:t>
          </a:r>
          <a:r>
            <a:rPr lang="en-US" sz="2400" b="1" dirty="0" smtClean="0">
              <a:effectLst/>
              <a:latin typeface="Calibri" charset="0"/>
              <a:ea typeface="ＭＳ ゴシック" charset="-128"/>
              <a:cs typeface="Times New Roman" charset="0"/>
            </a:rPr>
            <a:t>before</a:t>
          </a:r>
          <a:r>
            <a:rPr lang="en-US" sz="2400" b="0" dirty="0" smtClean="0">
              <a:effectLst/>
              <a:latin typeface="Calibri" charset="0"/>
              <a:ea typeface="ＭＳ ゴシック" charset="-128"/>
              <a:cs typeface="Times New Roman" charset="0"/>
            </a:rPr>
            <a:t> the product is manufactured.</a:t>
          </a:r>
          <a:endParaRPr lang="en-US" sz="2400" b="0" dirty="0"/>
        </a:p>
      </dgm:t>
    </dgm:pt>
    <dgm:pt modelId="{382E8701-BFEB-0C48-92C3-CCE781FD9CF8}" type="parTrans" cxnId="{B8E3A9BA-5EE3-6644-AD49-11824D6CAF6E}">
      <dgm:prSet/>
      <dgm:spPr/>
      <dgm:t>
        <a:bodyPr/>
        <a:lstStyle/>
        <a:p>
          <a:endParaRPr lang="en-US" sz="2400"/>
        </a:p>
      </dgm:t>
    </dgm:pt>
    <dgm:pt modelId="{2BA729BA-4742-9740-A723-4E3BAF25DE5F}" type="sibTrans" cxnId="{B8E3A9BA-5EE3-6644-AD49-11824D6CAF6E}">
      <dgm:prSet/>
      <dgm:spPr/>
      <dgm:t>
        <a:bodyPr/>
        <a:lstStyle/>
        <a:p>
          <a:endParaRPr lang="en-US" sz="2400"/>
        </a:p>
      </dgm:t>
    </dgm:pt>
    <dgm:pt modelId="{40F56C2A-DA60-584E-9D55-F16EC3FAD902}">
      <dgm:prSet custT="1"/>
      <dgm:spPr/>
      <dgm:t>
        <a:bodyPr/>
        <a:lstStyle/>
        <a:p>
          <a:r>
            <a:rPr lang="en-US" sz="2400" b="1" dirty="0" smtClean="0">
              <a:effectLst/>
              <a:latin typeface="Calibri" charset="0"/>
              <a:ea typeface="ＭＳ ゴシック" charset="-128"/>
              <a:cs typeface="Times New Roman" charset="0"/>
            </a:rPr>
            <a:t>Quality Control</a:t>
          </a:r>
          <a:r>
            <a:rPr lang="en-US" sz="2400" b="0" dirty="0" smtClean="0">
              <a:effectLst/>
              <a:latin typeface="Calibri" charset="0"/>
              <a:ea typeface="ＭＳ ゴシック" charset="-128"/>
              <a:cs typeface="Times New Roman" charset="0"/>
            </a:rPr>
            <a:t> occurs </a:t>
          </a:r>
          <a:r>
            <a:rPr lang="en-US" sz="2400" b="1" dirty="0" smtClean="0">
              <a:effectLst/>
              <a:latin typeface="Calibri" charset="0"/>
              <a:ea typeface="ＭＳ ゴシック" charset="-128"/>
              <a:cs typeface="Times New Roman" charset="0"/>
            </a:rPr>
            <a:t>during</a:t>
          </a:r>
          <a:r>
            <a:rPr lang="en-US" sz="2400" b="0" dirty="0" smtClean="0">
              <a:effectLst/>
              <a:latin typeface="Calibri" charset="0"/>
              <a:ea typeface="ＭＳ ゴシック" charset="-128"/>
              <a:cs typeface="Times New Roman" charset="0"/>
            </a:rPr>
            <a:t> the manufacturing process.</a:t>
          </a:r>
          <a:endParaRPr lang="en-US" sz="2400" b="0" dirty="0">
            <a:effectLst/>
            <a:latin typeface="Calibri" charset="0"/>
            <a:ea typeface="Times New Roman" charset="0"/>
            <a:cs typeface="Calibri" charset="0"/>
          </a:endParaRPr>
        </a:p>
      </dgm:t>
    </dgm:pt>
    <dgm:pt modelId="{9A1332E4-C88B-E042-93C7-6E8CEA3DB6D3}" type="parTrans" cxnId="{5B8D36B6-99FF-6B4F-A226-E473B0393276}">
      <dgm:prSet/>
      <dgm:spPr/>
      <dgm:t>
        <a:bodyPr/>
        <a:lstStyle/>
        <a:p>
          <a:endParaRPr lang="en-US" sz="2400"/>
        </a:p>
      </dgm:t>
    </dgm:pt>
    <dgm:pt modelId="{83825908-909B-4643-8298-7ABF3F4B83C2}" type="sibTrans" cxnId="{5B8D36B6-99FF-6B4F-A226-E473B0393276}">
      <dgm:prSet/>
      <dgm:spPr/>
      <dgm:t>
        <a:bodyPr/>
        <a:lstStyle/>
        <a:p>
          <a:endParaRPr lang="en-US" sz="2400"/>
        </a:p>
      </dgm:t>
    </dgm:pt>
    <dgm:pt modelId="{AC49D6B5-58D5-7B47-8ED8-2F6D0D1A6AC8}" type="pres">
      <dgm:prSet presAssocID="{A3939C97-4626-7741-B558-A473DB908D8D}" presName="compositeShape" presStyleCnt="0">
        <dgm:presLayoutVars>
          <dgm:chMax val="2"/>
          <dgm:dir/>
          <dgm:resizeHandles val="exact"/>
        </dgm:presLayoutVars>
      </dgm:prSet>
      <dgm:spPr/>
      <dgm:t>
        <a:bodyPr/>
        <a:lstStyle/>
        <a:p>
          <a:endParaRPr lang="en-US"/>
        </a:p>
      </dgm:t>
    </dgm:pt>
    <dgm:pt modelId="{D31DB63E-251C-674E-A0DE-72CEE2B6DD79}" type="pres">
      <dgm:prSet presAssocID="{3529F7EE-0F5A-9B4A-96D4-6E84D269DF4C}" presName="upArrow" presStyleLbl="node1" presStyleIdx="0" presStyleCnt="2" custScaleX="73171" custScaleY="97561"/>
      <dgm:spPr/>
    </dgm:pt>
    <dgm:pt modelId="{71C27A6C-7A34-D140-A986-CA5E3D1B24DD}" type="pres">
      <dgm:prSet presAssocID="{3529F7EE-0F5A-9B4A-96D4-6E84D269DF4C}" presName="upArrowText" presStyleLbl="revTx" presStyleIdx="0" presStyleCnt="2" custScaleX="119726" custLinFactNeighborX="8119" custLinFactNeighborY="-10163">
        <dgm:presLayoutVars>
          <dgm:chMax val="0"/>
          <dgm:bulletEnabled val="1"/>
        </dgm:presLayoutVars>
      </dgm:prSet>
      <dgm:spPr/>
      <dgm:t>
        <a:bodyPr/>
        <a:lstStyle/>
        <a:p>
          <a:endParaRPr lang="en-US"/>
        </a:p>
      </dgm:t>
    </dgm:pt>
    <dgm:pt modelId="{233BEA86-6518-634F-BB95-B8D465648520}" type="pres">
      <dgm:prSet presAssocID="{40F56C2A-DA60-584E-9D55-F16EC3FAD902}" presName="downArrow" presStyleLbl="node1" presStyleIdx="1" presStyleCnt="2" custScaleX="73171" custScaleY="97561"/>
      <dgm:spPr/>
    </dgm:pt>
    <dgm:pt modelId="{C6E3A02C-E8EC-3A44-B03C-0682513CEC75}" type="pres">
      <dgm:prSet presAssocID="{40F56C2A-DA60-584E-9D55-F16EC3FAD902}" presName="downArrowText" presStyleLbl="revTx" presStyleIdx="1" presStyleCnt="2">
        <dgm:presLayoutVars>
          <dgm:chMax val="0"/>
          <dgm:bulletEnabled val="1"/>
        </dgm:presLayoutVars>
      </dgm:prSet>
      <dgm:spPr/>
      <dgm:t>
        <a:bodyPr/>
        <a:lstStyle/>
        <a:p>
          <a:endParaRPr lang="en-US"/>
        </a:p>
      </dgm:t>
    </dgm:pt>
  </dgm:ptLst>
  <dgm:cxnLst>
    <dgm:cxn modelId="{5B8D36B6-99FF-6B4F-A226-E473B0393276}" srcId="{A3939C97-4626-7741-B558-A473DB908D8D}" destId="{40F56C2A-DA60-584E-9D55-F16EC3FAD902}" srcOrd="1" destOrd="0" parTransId="{9A1332E4-C88B-E042-93C7-6E8CEA3DB6D3}" sibTransId="{83825908-909B-4643-8298-7ABF3F4B83C2}"/>
    <dgm:cxn modelId="{9B6657CD-9083-7745-A5F1-7495BC111839}" type="presOf" srcId="{3529F7EE-0F5A-9B4A-96D4-6E84D269DF4C}" destId="{71C27A6C-7A34-D140-A986-CA5E3D1B24DD}" srcOrd="0" destOrd="0" presId="urn:microsoft.com/office/officeart/2005/8/layout/arrow4"/>
    <dgm:cxn modelId="{B8E3A9BA-5EE3-6644-AD49-11824D6CAF6E}" srcId="{A3939C97-4626-7741-B558-A473DB908D8D}" destId="{3529F7EE-0F5A-9B4A-96D4-6E84D269DF4C}" srcOrd="0" destOrd="0" parTransId="{382E8701-BFEB-0C48-92C3-CCE781FD9CF8}" sibTransId="{2BA729BA-4742-9740-A723-4E3BAF25DE5F}"/>
    <dgm:cxn modelId="{EF7943BA-1C63-AC4E-84B2-9873D9FBBF39}" type="presOf" srcId="{A3939C97-4626-7741-B558-A473DB908D8D}" destId="{AC49D6B5-58D5-7B47-8ED8-2F6D0D1A6AC8}" srcOrd="0" destOrd="0" presId="urn:microsoft.com/office/officeart/2005/8/layout/arrow4"/>
    <dgm:cxn modelId="{C04F542F-3E87-8B4A-BE26-9DA3C1BFCFA1}" type="presOf" srcId="{40F56C2A-DA60-584E-9D55-F16EC3FAD902}" destId="{C6E3A02C-E8EC-3A44-B03C-0682513CEC75}" srcOrd="0" destOrd="0" presId="urn:microsoft.com/office/officeart/2005/8/layout/arrow4"/>
    <dgm:cxn modelId="{FF349213-309D-6043-9215-F7A6E62AAFD2}" type="presParOf" srcId="{AC49D6B5-58D5-7B47-8ED8-2F6D0D1A6AC8}" destId="{D31DB63E-251C-674E-A0DE-72CEE2B6DD79}" srcOrd="0" destOrd="0" presId="urn:microsoft.com/office/officeart/2005/8/layout/arrow4"/>
    <dgm:cxn modelId="{F4608C35-8B55-544A-B824-A25656DF839B}" type="presParOf" srcId="{AC49D6B5-58D5-7B47-8ED8-2F6D0D1A6AC8}" destId="{71C27A6C-7A34-D140-A986-CA5E3D1B24DD}" srcOrd="1" destOrd="0" presId="urn:microsoft.com/office/officeart/2005/8/layout/arrow4"/>
    <dgm:cxn modelId="{A5153B5B-36B6-E04C-8F9A-36B9FF60A378}" type="presParOf" srcId="{AC49D6B5-58D5-7B47-8ED8-2F6D0D1A6AC8}" destId="{233BEA86-6518-634F-BB95-B8D465648520}" srcOrd="2" destOrd="0" presId="urn:microsoft.com/office/officeart/2005/8/layout/arrow4"/>
    <dgm:cxn modelId="{80BE70EB-754E-E04F-B92B-28735E739015}" type="presParOf" srcId="{AC49D6B5-58D5-7B47-8ED8-2F6D0D1A6AC8}" destId="{C6E3A02C-E8EC-3A44-B03C-0682513CEC75}" srcOrd="3" destOrd="0" presId="urn:microsoft.com/office/officeart/2005/8/layout/arrow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728E08-586D-2448-BBC5-676785E50FCC}" type="doc">
      <dgm:prSet loTypeId="urn:microsoft.com/office/officeart/2008/layout/VerticalAccentList" loCatId="" qsTypeId="urn:microsoft.com/office/officeart/2005/8/quickstyle/simple4" qsCatId="simple" csTypeId="urn:microsoft.com/office/officeart/2005/8/colors/colorful5" csCatId="colorful" phldr="1"/>
      <dgm:spPr/>
      <dgm:t>
        <a:bodyPr/>
        <a:lstStyle/>
        <a:p>
          <a:endParaRPr lang="en-US"/>
        </a:p>
      </dgm:t>
    </dgm:pt>
    <dgm:pt modelId="{A4AC8477-8392-6E43-A117-C8CE64771EF4}">
      <dgm:prSet custT="1"/>
      <dgm:spPr/>
      <dgm:t>
        <a:bodyPr/>
        <a:lstStyle/>
        <a:p>
          <a:r>
            <a:rPr lang="en-US" sz="2000" b="1" dirty="0" smtClean="0"/>
            <a:t>1. Process elements</a:t>
          </a:r>
          <a:endParaRPr lang="en-US" sz="2000" b="1" dirty="0"/>
        </a:p>
      </dgm:t>
    </dgm:pt>
    <dgm:pt modelId="{DFEF94BD-08DB-DC40-A54F-900B905C309D}" type="parTrans" cxnId="{0F73E231-7BDD-5B46-903D-9FA6F320F5DC}">
      <dgm:prSet/>
      <dgm:spPr/>
      <dgm:t>
        <a:bodyPr/>
        <a:lstStyle/>
        <a:p>
          <a:endParaRPr lang="en-US" sz="2000"/>
        </a:p>
      </dgm:t>
    </dgm:pt>
    <dgm:pt modelId="{1BEE24C3-54A5-8F46-9770-77773781033E}" type="sibTrans" cxnId="{0F73E231-7BDD-5B46-903D-9FA6F320F5DC}">
      <dgm:prSet/>
      <dgm:spPr/>
      <dgm:t>
        <a:bodyPr/>
        <a:lstStyle/>
        <a:p>
          <a:endParaRPr lang="en-US" sz="2000"/>
        </a:p>
      </dgm:t>
    </dgm:pt>
    <dgm:pt modelId="{715A80E5-8380-F347-98AC-808FE1361689}">
      <dgm:prSet custT="1"/>
      <dgm:spPr/>
      <dgm:t>
        <a:bodyPr/>
        <a:lstStyle/>
        <a:p>
          <a:r>
            <a:rPr lang="en-US" sz="2000" b="1" dirty="0" smtClean="0"/>
            <a:t>2. Competence</a:t>
          </a:r>
          <a:endParaRPr lang="en-US" sz="2000" b="1" dirty="0"/>
        </a:p>
      </dgm:t>
    </dgm:pt>
    <dgm:pt modelId="{B962B700-9A3A-9F41-BCB2-3A4886CA7885}" type="parTrans" cxnId="{0533F18B-32F0-CC46-9E21-D69D40C1857A}">
      <dgm:prSet/>
      <dgm:spPr/>
      <dgm:t>
        <a:bodyPr/>
        <a:lstStyle/>
        <a:p>
          <a:endParaRPr lang="en-US" sz="2000"/>
        </a:p>
      </dgm:t>
    </dgm:pt>
    <dgm:pt modelId="{795F94D9-52B6-DE49-B94E-F3F84D6BACD9}" type="sibTrans" cxnId="{0533F18B-32F0-CC46-9E21-D69D40C1857A}">
      <dgm:prSet/>
      <dgm:spPr/>
      <dgm:t>
        <a:bodyPr/>
        <a:lstStyle/>
        <a:p>
          <a:endParaRPr lang="en-US" sz="2000"/>
        </a:p>
      </dgm:t>
    </dgm:pt>
    <dgm:pt modelId="{9F922D38-E3FC-A34B-8112-71FCEC3A468B}">
      <dgm:prSet custT="1"/>
      <dgm:spPr/>
      <dgm:t>
        <a:bodyPr/>
        <a:lstStyle/>
        <a:p>
          <a:r>
            <a:rPr lang="en-US" sz="2000" b="1" dirty="0" smtClean="0"/>
            <a:t>3. Non-process elements</a:t>
          </a:r>
          <a:endParaRPr lang="en-US" sz="2000" b="1" dirty="0"/>
        </a:p>
      </dgm:t>
    </dgm:pt>
    <dgm:pt modelId="{DAF446CF-CC17-454B-B336-D73A4F893CFB}" type="parTrans" cxnId="{40D86F95-C53E-9942-A794-D818F293619E}">
      <dgm:prSet/>
      <dgm:spPr/>
      <dgm:t>
        <a:bodyPr/>
        <a:lstStyle/>
        <a:p>
          <a:endParaRPr lang="en-US" sz="2000"/>
        </a:p>
      </dgm:t>
    </dgm:pt>
    <dgm:pt modelId="{74A512A8-B03A-ED41-A44C-80DCFA23F56A}" type="sibTrans" cxnId="{40D86F95-C53E-9942-A794-D818F293619E}">
      <dgm:prSet/>
      <dgm:spPr/>
      <dgm:t>
        <a:bodyPr/>
        <a:lstStyle/>
        <a:p>
          <a:endParaRPr lang="en-US" sz="2000"/>
        </a:p>
      </dgm:t>
    </dgm:pt>
    <dgm:pt modelId="{3F9EB6C5-E3A1-394F-94E6-88770CD008A4}">
      <dgm:prSet custT="1"/>
      <dgm:spPr/>
      <dgm:t>
        <a:bodyPr/>
        <a:lstStyle/>
        <a:p>
          <a:r>
            <a:rPr lang="en-US" sz="1900" dirty="0" smtClean="0"/>
            <a:t>controls, job management, defined and well managed processes, performance criteria, and records.</a:t>
          </a:r>
          <a:endParaRPr lang="en-US" sz="1900" dirty="0"/>
        </a:p>
      </dgm:t>
    </dgm:pt>
    <dgm:pt modelId="{3E708AFB-AA88-B04A-BEA1-DFA006FDB09C}" type="parTrans" cxnId="{D469EF6E-04F2-DD46-B450-E91D9CB4A942}">
      <dgm:prSet/>
      <dgm:spPr/>
      <dgm:t>
        <a:bodyPr/>
        <a:lstStyle/>
        <a:p>
          <a:endParaRPr lang="en-US" sz="2000"/>
        </a:p>
      </dgm:t>
    </dgm:pt>
    <dgm:pt modelId="{CE8DCD77-6353-EF4F-9410-C16EECDAD7A4}" type="sibTrans" cxnId="{D469EF6E-04F2-DD46-B450-E91D9CB4A942}">
      <dgm:prSet/>
      <dgm:spPr/>
      <dgm:t>
        <a:bodyPr/>
        <a:lstStyle/>
        <a:p>
          <a:endParaRPr lang="en-US" sz="2000"/>
        </a:p>
      </dgm:t>
    </dgm:pt>
    <dgm:pt modelId="{717240B2-BB66-154F-B0B1-AA620E1B2E0D}">
      <dgm:prSet custT="1"/>
      <dgm:spPr/>
      <dgm:t>
        <a:bodyPr/>
        <a:lstStyle/>
        <a:p>
          <a:r>
            <a:rPr lang="en-US" sz="1900" dirty="0" smtClean="0"/>
            <a:t>knowledge, skills, experience, and qualifications</a:t>
          </a:r>
          <a:endParaRPr lang="en-US" sz="1900" dirty="0"/>
        </a:p>
      </dgm:t>
    </dgm:pt>
    <dgm:pt modelId="{DB419605-EA61-E749-AD27-04027C031AAA}" type="parTrans" cxnId="{4384784F-7116-B441-B48C-6D2DDF5CD4FC}">
      <dgm:prSet/>
      <dgm:spPr/>
      <dgm:t>
        <a:bodyPr/>
        <a:lstStyle/>
        <a:p>
          <a:endParaRPr lang="en-US" sz="2000"/>
        </a:p>
      </dgm:t>
    </dgm:pt>
    <dgm:pt modelId="{CE9B17FA-E0E7-5748-98CA-7F4F3E60414F}" type="sibTrans" cxnId="{4384784F-7116-B441-B48C-6D2DDF5CD4FC}">
      <dgm:prSet/>
      <dgm:spPr/>
      <dgm:t>
        <a:bodyPr/>
        <a:lstStyle/>
        <a:p>
          <a:endParaRPr lang="en-US" sz="2000"/>
        </a:p>
      </dgm:t>
    </dgm:pt>
    <dgm:pt modelId="{2BA0AC60-1333-DA42-B715-92627F31C84E}">
      <dgm:prSet custT="1"/>
      <dgm:spPr/>
      <dgm:t>
        <a:bodyPr/>
        <a:lstStyle/>
        <a:p>
          <a:r>
            <a:rPr lang="en-US" sz="1900" dirty="0" smtClean="0"/>
            <a:t>personnel, integrity, organizational culture, motivation, team spirit, and quality relationships.</a:t>
          </a:r>
          <a:endParaRPr lang="en-US" sz="1900" dirty="0"/>
        </a:p>
      </dgm:t>
    </dgm:pt>
    <dgm:pt modelId="{59A33B3F-094F-5748-9D33-EFEE62873A84}" type="parTrans" cxnId="{FE9BEF75-A401-8348-AB47-D659C7A5C663}">
      <dgm:prSet/>
      <dgm:spPr/>
      <dgm:t>
        <a:bodyPr/>
        <a:lstStyle/>
        <a:p>
          <a:endParaRPr lang="en-US" sz="2000"/>
        </a:p>
      </dgm:t>
    </dgm:pt>
    <dgm:pt modelId="{D4FB15FE-F1F3-4B49-A0A5-448F1B52F6C1}" type="sibTrans" cxnId="{FE9BEF75-A401-8348-AB47-D659C7A5C663}">
      <dgm:prSet/>
      <dgm:spPr/>
      <dgm:t>
        <a:bodyPr/>
        <a:lstStyle/>
        <a:p>
          <a:endParaRPr lang="en-US" sz="2000"/>
        </a:p>
      </dgm:t>
    </dgm:pt>
    <dgm:pt modelId="{1D5E9A5D-E95A-9D49-9A6C-316AAF7D142D}" type="pres">
      <dgm:prSet presAssocID="{22728E08-586D-2448-BBC5-676785E50FCC}" presName="Name0" presStyleCnt="0">
        <dgm:presLayoutVars>
          <dgm:chMax/>
          <dgm:chPref/>
          <dgm:dir/>
        </dgm:presLayoutVars>
      </dgm:prSet>
      <dgm:spPr/>
      <dgm:t>
        <a:bodyPr/>
        <a:lstStyle/>
        <a:p>
          <a:endParaRPr lang="en-US"/>
        </a:p>
      </dgm:t>
    </dgm:pt>
    <dgm:pt modelId="{6AF1F2E4-94CD-3E4A-AF89-09B31A440ED3}" type="pres">
      <dgm:prSet presAssocID="{A4AC8477-8392-6E43-A117-C8CE64771EF4}" presName="parenttextcomposite" presStyleCnt="0"/>
      <dgm:spPr/>
      <dgm:t>
        <a:bodyPr/>
        <a:lstStyle/>
        <a:p>
          <a:endParaRPr lang="en-US"/>
        </a:p>
      </dgm:t>
    </dgm:pt>
    <dgm:pt modelId="{3767D44D-2D34-8D4E-98A7-AE1A00FED913}" type="pres">
      <dgm:prSet presAssocID="{A4AC8477-8392-6E43-A117-C8CE64771EF4}" presName="parenttext" presStyleLbl="revTx" presStyleIdx="0" presStyleCnt="3">
        <dgm:presLayoutVars>
          <dgm:chMax/>
          <dgm:chPref val="2"/>
          <dgm:bulletEnabled val="1"/>
        </dgm:presLayoutVars>
      </dgm:prSet>
      <dgm:spPr/>
      <dgm:t>
        <a:bodyPr/>
        <a:lstStyle/>
        <a:p>
          <a:endParaRPr lang="en-US"/>
        </a:p>
      </dgm:t>
    </dgm:pt>
    <dgm:pt modelId="{E69F5410-ED18-B34B-8296-5B46BE4B7C0A}" type="pres">
      <dgm:prSet presAssocID="{A4AC8477-8392-6E43-A117-C8CE64771EF4}" presName="composite" presStyleCnt="0"/>
      <dgm:spPr/>
      <dgm:t>
        <a:bodyPr/>
        <a:lstStyle/>
        <a:p>
          <a:endParaRPr lang="en-US"/>
        </a:p>
      </dgm:t>
    </dgm:pt>
    <dgm:pt modelId="{2B1777F4-2101-4F4E-925E-559F1ED30E13}" type="pres">
      <dgm:prSet presAssocID="{A4AC8477-8392-6E43-A117-C8CE64771EF4}" presName="chevron1" presStyleLbl="alignNode1" presStyleIdx="0" presStyleCnt="21"/>
      <dgm:spPr/>
      <dgm:t>
        <a:bodyPr/>
        <a:lstStyle/>
        <a:p>
          <a:endParaRPr lang="en-US"/>
        </a:p>
      </dgm:t>
    </dgm:pt>
    <dgm:pt modelId="{D0295BE4-0C51-5642-8545-A7AF8DA91BB0}" type="pres">
      <dgm:prSet presAssocID="{A4AC8477-8392-6E43-A117-C8CE64771EF4}" presName="chevron2" presStyleLbl="alignNode1" presStyleIdx="1" presStyleCnt="21"/>
      <dgm:spPr/>
      <dgm:t>
        <a:bodyPr/>
        <a:lstStyle/>
        <a:p>
          <a:endParaRPr lang="en-US"/>
        </a:p>
      </dgm:t>
    </dgm:pt>
    <dgm:pt modelId="{139D3A8C-E97B-604E-A8B2-34CA6DD1A985}" type="pres">
      <dgm:prSet presAssocID="{A4AC8477-8392-6E43-A117-C8CE64771EF4}" presName="chevron3" presStyleLbl="alignNode1" presStyleIdx="2" presStyleCnt="21"/>
      <dgm:spPr/>
      <dgm:t>
        <a:bodyPr/>
        <a:lstStyle/>
        <a:p>
          <a:endParaRPr lang="en-US"/>
        </a:p>
      </dgm:t>
    </dgm:pt>
    <dgm:pt modelId="{15134054-2D0A-BC4E-AB06-C233F3A8C89F}" type="pres">
      <dgm:prSet presAssocID="{A4AC8477-8392-6E43-A117-C8CE64771EF4}" presName="chevron4" presStyleLbl="alignNode1" presStyleIdx="3" presStyleCnt="21"/>
      <dgm:spPr/>
      <dgm:t>
        <a:bodyPr/>
        <a:lstStyle/>
        <a:p>
          <a:endParaRPr lang="en-US"/>
        </a:p>
      </dgm:t>
    </dgm:pt>
    <dgm:pt modelId="{BB5816D7-0D31-4144-BE58-FE9F444DCD8A}" type="pres">
      <dgm:prSet presAssocID="{A4AC8477-8392-6E43-A117-C8CE64771EF4}" presName="chevron5" presStyleLbl="alignNode1" presStyleIdx="4" presStyleCnt="21"/>
      <dgm:spPr/>
      <dgm:t>
        <a:bodyPr/>
        <a:lstStyle/>
        <a:p>
          <a:endParaRPr lang="en-US"/>
        </a:p>
      </dgm:t>
    </dgm:pt>
    <dgm:pt modelId="{6E28327D-539B-4A4F-9802-C4F5A70D7CCE}" type="pres">
      <dgm:prSet presAssocID="{A4AC8477-8392-6E43-A117-C8CE64771EF4}" presName="chevron6" presStyleLbl="alignNode1" presStyleIdx="5" presStyleCnt="21"/>
      <dgm:spPr/>
      <dgm:t>
        <a:bodyPr/>
        <a:lstStyle/>
        <a:p>
          <a:endParaRPr lang="en-US"/>
        </a:p>
      </dgm:t>
    </dgm:pt>
    <dgm:pt modelId="{8F88230C-E6CD-914A-A33A-CD7C7BB3DEF0}" type="pres">
      <dgm:prSet presAssocID="{A4AC8477-8392-6E43-A117-C8CE64771EF4}" presName="chevron7" presStyleLbl="alignNode1" presStyleIdx="6" presStyleCnt="21"/>
      <dgm:spPr/>
      <dgm:t>
        <a:bodyPr/>
        <a:lstStyle/>
        <a:p>
          <a:endParaRPr lang="en-US"/>
        </a:p>
      </dgm:t>
    </dgm:pt>
    <dgm:pt modelId="{62DB568A-0B89-0D42-BDB6-6BC6F1EF6F64}" type="pres">
      <dgm:prSet presAssocID="{A4AC8477-8392-6E43-A117-C8CE64771EF4}" presName="childtext" presStyleLbl="solidFgAcc1" presStyleIdx="0" presStyleCnt="3">
        <dgm:presLayoutVars>
          <dgm:chMax/>
          <dgm:chPref val="0"/>
          <dgm:bulletEnabled val="1"/>
        </dgm:presLayoutVars>
      </dgm:prSet>
      <dgm:spPr/>
      <dgm:t>
        <a:bodyPr/>
        <a:lstStyle/>
        <a:p>
          <a:endParaRPr lang="en-US"/>
        </a:p>
      </dgm:t>
    </dgm:pt>
    <dgm:pt modelId="{1E65EF2B-110E-3344-888B-571A2F896601}" type="pres">
      <dgm:prSet presAssocID="{1BEE24C3-54A5-8F46-9770-77773781033E}" presName="sibTrans" presStyleCnt="0"/>
      <dgm:spPr/>
      <dgm:t>
        <a:bodyPr/>
        <a:lstStyle/>
        <a:p>
          <a:endParaRPr lang="en-US"/>
        </a:p>
      </dgm:t>
    </dgm:pt>
    <dgm:pt modelId="{D57308FD-5672-0D45-BC34-6EF0FC7CAC9E}" type="pres">
      <dgm:prSet presAssocID="{715A80E5-8380-F347-98AC-808FE1361689}" presName="parenttextcomposite" presStyleCnt="0"/>
      <dgm:spPr/>
      <dgm:t>
        <a:bodyPr/>
        <a:lstStyle/>
        <a:p>
          <a:endParaRPr lang="en-US"/>
        </a:p>
      </dgm:t>
    </dgm:pt>
    <dgm:pt modelId="{09E47130-16ED-BC4C-9973-988CF0481A1E}" type="pres">
      <dgm:prSet presAssocID="{715A80E5-8380-F347-98AC-808FE1361689}" presName="parenttext" presStyleLbl="revTx" presStyleIdx="1" presStyleCnt="3">
        <dgm:presLayoutVars>
          <dgm:chMax/>
          <dgm:chPref val="2"/>
          <dgm:bulletEnabled val="1"/>
        </dgm:presLayoutVars>
      </dgm:prSet>
      <dgm:spPr/>
      <dgm:t>
        <a:bodyPr/>
        <a:lstStyle/>
        <a:p>
          <a:endParaRPr lang="en-US"/>
        </a:p>
      </dgm:t>
    </dgm:pt>
    <dgm:pt modelId="{B3BB5D27-B4CA-AB4B-AA06-5F4129E59896}" type="pres">
      <dgm:prSet presAssocID="{715A80E5-8380-F347-98AC-808FE1361689}" presName="composite" presStyleCnt="0"/>
      <dgm:spPr/>
      <dgm:t>
        <a:bodyPr/>
        <a:lstStyle/>
        <a:p>
          <a:endParaRPr lang="en-US"/>
        </a:p>
      </dgm:t>
    </dgm:pt>
    <dgm:pt modelId="{422D0643-26B6-B546-9E02-56832F946FCC}" type="pres">
      <dgm:prSet presAssocID="{715A80E5-8380-F347-98AC-808FE1361689}" presName="chevron1" presStyleLbl="alignNode1" presStyleIdx="7" presStyleCnt="21"/>
      <dgm:spPr/>
      <dgm:t>
        <a:bodyPr/>
        <a:lstStyle/>
        <a:p>
          <a:endParaRPr lang="en-US"/>
        </a:p>
      </dgm:t>
    </dgm:pt>
    <dgm:pt modelId="{86257267-884F-164B-A42E-0671F7AE1229}" type="pres">
      <dgm:prSet presAssocID="{715A80E5-8380-F347-98AC-808FE1361689}" presName="chevron2" presStyleLbl="alignNode1" presStyleIdx="8" presStyleCnt="21"/>
      <dgm:spPr/>
      <dgm:t>
        <a:bodyPr/>
        <a:lstStyle/>
        <a:p>
          <a:endParaRPr lang="en-US"/>
        </a:p>
      </dgm:t>
    </dgm:pt>
    <dgm:pt modelId="{B73181BC-4141-C346-96D9-0B4AB2AD3BD0}" type="pres">
      <dgm:prSet presAssocID="{715A80E5-8380-F347-98AC-808FE1361689}" presName="chevron3" presStyleLbl="alignNode1" presStyleIdx="9" presStyleCnt="21"/>
      <dgm:spPr/>
      <dgm:t>
        <a:bodyPr/>
        <a:lstStyle/>
        <a:p>
          <a:endParaRPr lang="en-US"/>
        </a:p>
      </dgm:t>
    </dgm:pt>
    <dgm:pt modelId="{B9ABD323-59C8-8840-A565-DB0AA8F7B297}" type="pres">
      <dgm:prSet presAssocID="{715A80E5-8380-F347-98AC-808FE1361689}" presName="chevron4" presStyleLbl="alignNode1" presStyleIdx="10" presStyleCnt="21"/>
      <dgm:spPr/>
      <dgm:t>
        <a:bodyPr/>
        <a:lstStyle/>
        <a:p>
          <a:endParaRPr lang="en-US"/>
        </a:p>
      </dgm:t>
    </dgm:pt>
    <dgm:pt modelId="{3A16F896-A4DD-6849-8161-2F851F6E6F25}" type="pres">
      <dgm:prSet presAssocID="{715A80E5-8380-F347-98AC-808FE1361689}" presName="chevron5" presStyleLbl="alignNode1" presStyleIdx="11" presStyleCnt="21"/>
      <dgm:spPr/>
      <dgm:t>
        <a:bodyPr/>
        <a:lstStyle/>
        <a:p>
          <a:endParaRPr lang="en-US"/>
        </a:p>
      </dgm:t>
    </dgm:pt>
    <dgm:pt modelId="{D320E2DD-6F2E-8145-A55F-08D85936A05D}" type="pres">
      <dgm:prSet presAssocID="{715A80E5-8380-F347-98AC-808FE1361689}" presName="chevron6" presStyleLbl="alignNode1" presStyleIdx="12" presStyleCnt="21"/>
      <dgm:spPr/>
      <dgm:t>
        <a:bodyPr/>
        <a:lstStyle/>
        <a:p>
          <a:endParaRPr lang="en-US"/>
        </a:p>
      </dgm:t>
    </dgm:pt>
    <dgm:pt modelId="{F593EA5C-0F55-8C40-8268-679CAED2899B}" type="pres">
      <dgm:prSet presAssocID="{715A80E5-8380-F347-98AC-808FE1361689}" presName="chevron7" presStyleLbl="alignNode1" presStyleIdx="13" presStyleCnt="21"/>
      <dgm:spPr/>
      <dgm:t>
        <a:bodyPr/>
        <a:lstStyle/>
        <a:p>
          <a:endParaRPr lang="en-US"/>
        </a:p>
      </dgm:t>
    </dgm:pt>
    <dgm:pt modelId="{30A46BF9-3047-184B-9D63-3641CDFF581A}" type="pres">
      <dgm:prSet presAssocID="{715A80E5-8380-F347-98AC-808FE1361689}" presName="childtext" presStyleLbl="solidFgAcc1" presStyleIdx="1" presStyleCnt="3">
        <dgm:presLayoutVars>
          <dgm:chMax/>
          <dgm:chPref val="0"/>
          <dgm:bulletEnabled val="1"/>
        </dgm:presLayoutVars>
      </dgm:prSet>
      <dgm:spPr/>
      <dgm:t>
        <a:bodyPr/>
        <a:lstStyle/>
        <a:p>
          <a:endParaRPr lang="en-US"/>
        </a:p>
      </dgm:t>
    </dgm:pt>
    <dgm:pt modelId="{4343ED05-BDDB-F249-B5A9-431634AF8565}" type="pres">
      <dgm:prSet presAssocID="{795F94D9-52B6-DE49-B94E-F3F84D6BACD9}" presName="sibTrans" presStyleCnt="0"/>
      <dgm:spPr/>
      <dgm:t>
        <a:bodyPr/>
        <a:lstStyle/>
        <a:p>
          <a:endParaRPr lang="en-US"/>
        </a:p>
      </dgm:t>
    </dgm:pt>
    <dgm:pt modelId="{FA043971-C3DF-4C43-8E58-6B0EF2B46405}" type="pres">
      <dgm:prSet presAssocID="{9F922D38-E3FC-A34B-8112-71FCEC3A468B}" presName="parenttextcomposite" presStyleCnt="0"/>
      <dgm:spPr/>
      <dgm:t>
        <a:bodyPr/>
        <a:lstStyle/>
        <a:p>
          <a:endParaRPr lang="en-US"/>
        </a:p>
      </dgm:t>
    </dgm:pt>
    <dgm:pt modelId="{4CDD083C-C584-7449-AA1D-2C5601D9FAB8}" type="pres">
      <dgm:prSet presAssocID="{9F922D38-E3FC-A34B-8112-71FCEC3A468B}" presName="parenttext" presStyleLbl="revTx" presStyleIdx="2" presStyleCnt="3">
        <dgm:presLayoutVars>
          <dgm:chMax/>
          <dgm:chPref val="2"/>
          <dgm:bulletEnabled val="1"/>
        </dgm:presLayoutVars>
      </dgm:prSet>
      <dgm:spPr/>
      <dgm:t>
        <a:bodyPr/>
        <a:lstStyle/>
        <a:p>
          <a:endParaRPr lang="en-US"/>
        </a:p>
      </dgm:t>
    </dgm:pt>
    <dgm:pt modelId="{94720FF5-BB98-D54F-A830-080D4685C814}" type="pres">
      <dgm:prSet presAssocID="{9F922D38-E3FC-A34B-8112-71FCEC3A468B}" presName="composite" presStyleCnt="0"/>
      <dgm:spPr/>
      <dgm:t>
        <a:bodyPr/>
        <a:lstStyle/>
        <a:p>
          <a:endParaRPr lang="en-US"/>
        </a:p>
      </dgm:t>
    </dgm:pt>
    <dgm:pt modelId="{267DDB92-CEFD-004B-9023-8A6EEF5E8D91}" type="pres">
      <dgm:prSet presAssocID="{9F922D38-E3FC-A34B-8112-71FCEC3A468B}" presName="chevron1" presStyleLbl="alignNode1" presStyleIdx="14" presStyleCnt="21"/>
      <dgm:spPr/>
      <dgm:t>
        <a:bodyPr/>
        <a:lstStyle/>
        <a:p>
          <a:endParaRPr lang="en-US"/>
        </a:p>
      </dgm:t>
    </dgm:pt>
    <dgm:pt modelId="{8F4BC7F0-A7A3-804A-86E0-51ACD73A7072}" type="pres">
      <dgm:prSet presAssocID="{9F922D38-E3FC-A34B-8112-71FCEC3A468B}" presName="chevron2" presStyleLbl="alignNode1" presStyleIdx="15" presStyleCnt="21"/>
      <dgm:spPr/>
      <dgm:t>
        <a:bodyPr/>
        <a:lstStyle/>
        <a:p>
          <a:endParaRPr lang="en-US"/>
        </a:p>
      </dgm:t>
    </dgm:pt>
    <dgm:pt modelId="{29C926AE-DD67-E34B-856F-9C1FAFE4AC31}" type="pres">
      <dgm:prSet presAssocID="{9F922D38-E3FC-A34B-8112-71FCEC3A468B}" presName="chevron3" presStyleLbl="alignNode1" presStyleIdx="16" presStyleCnt="21"/>
      <dgm:spPr/>
      <dgm:t>
        <a:bodyPr/>
        <a:lstStyle/>
        <a:p>
          <a:endParaRPr lang="en-US"/>
        </a:p>
      </dgm:t>
    </dgm:pt>
    <dgm:pt modelId="{6D0258F6-DB7C-2C4C-8ECD-7DED95F203A0}" type="pres">
      <dgm:prSet presAssocID="{9F922D38-E3FC-A34B-8112-71FCEC3A468B}" presName="chevron4" presStyleLbl="alignNode1" presStyleIdx="17" presStyleCnt="21"/>
      <dgm:spPr/>
      <dgm:t>
        <a:bodyPr/>
        <a:lstStyle/>
        <a:p>
          <a:endParaRPr lang="en-US"/>
        </a:p>
      </dgm:t>
    </dgm:pt>
    <dgm:pt modelId="{3A236ECE-CCB1-564B-90F9-D64049B48DC5}" type="pres">
      <dgm:prSet presAssocID="{9F922D38-E3FC-A34B-8112-71FCEC3A468B}" presName="chevron5" presStyleLbl="alignNode1" presStyleIdx="18" presStyleCnt="21"/>
      <dgm:spPr/>
      <dgm:t>
        <a:bodyPr/>
        <a:lstStyle/>
        <a:p>
          <a:endParaRPr lang="en-US"/>
        </a:p>
      </dgm:t>
    </dgm:pt>
    <dgm:pt modelId="{3B0FDFE7-8EF6-984D-BFA9-4F983DCA9EA4}" type="pres">
      <dgm:prSet presAssocID="{9F922D38-E3FC-A34B-8112-71FCEC3A468B}" presName="chevron6" presStyleLbl="alignNode1" presStyleIdx="19" presStyleCnt="21"/>
      <dgm:spPr/>
      <dgm:t>
        <a:bodyPr/>
        <a:lstStyle/>
        <a:p>
          <a:endParaRPr lang="en-US"/>
        </a:p>
      </dgm:t>
    </dgm:pt>
    <dgm:pt modelId="{E443462C-E3C3-3742-BD86-A7C9FAED615A}" type="pres">
      <dgm:prSet presAssocID="{9F922D38-E3FC-A34B-8112-71FCEC3A468B}" presName="chevron7" presStyleLbl="alignNode1" presStyleIdx="20" presStyleCnt="21"/>
      <dgm:spPr/>
      <dgm:t>
        <a:bodyPr/>
        <a:lstStyle/>
        <a:p>
          <a:endParaRPr lang="en-US"/>
        </a:p>
      </dgm:t>
    </dgm:pt>
    <dgm:pt modelId="{B6225470-1275-5148-B7A8-03C6E9883BCD}" type="pres">
      <dgm:prSet presAssocID="{9F922D38-E3FC-A34B-8112-71FCEC3A468B}" presName="childtext" presStyleLbl="solidFgAcc1" presStyleIdx="2" presStyleCnt="3">
        <dgm:presLayoutVars>
          <dgm:chMax/>
          <dgm:chPref val="0"/>
          <dgm:bulletEnabled val="1"/>
        </dgm:presLayoutVars>
      </dgm:prSet>
      <dgm:spPr/>
      <dgm:t>
        <a:bodyPr/>
        <a:lstStyle/>
        <a:p>
          <a:endParaRPr lang="en-US"/>
        </a:p>
      </dgm:t>
    </dgm:pt>
  </dgm:ptLst>
  <dgm:cxnLst>
    <dgm:cxn modelId="{4384784F-7116-B441-B48C-6D2DDF5CD4FC}" srcId="{715A80E5-8380-F347-98AC-808FE1361689}" destId="{717240B2-BB66-154F-B0B1-AA620E1B2E0D}" srcOrd="0" destOrd="0" parTransId="{DB419605-EA61-E749-AD27-04027C031AAA}" sibTransId="{CE9B17FA-E0E7-5748-98CA-7F4F3E60414F}"/>
    <dgm:cxn modelId="{0533F18B-32F0-CC46-9E21-D69D40C1857A}" srcId="{22728E08-586D-2448-BBC5-676785E50FCC}" destId="{715A80E5-8380-F347-98AC-808FE1361689}" srcOrd="1" destOrd="0" parTransId="{B962B700-9A3A-9F41-BCB2-3A4886CA7885}" sibTransId="{795F94D9-52B6-DE49-B94E-F3F84D6BACD9}"/>
    <dgm:cxn modelId="{994EA1AC-9E46-1043-85EC-1AD7FEA08CAA}" type="presOf" srcId="{9F922D38-E3FC-A34B-8112-71FCEC3A468B}" destId="{4CDD083C-C584-7449-AA1D-2C5601D9FAB8}" srcOrd="0" destOrd="0" presId="urn:microsoft.com/office/officeart/2008/layout/VerticalAccentList"/>
    <dgm:cxn modelId="{B45B69C3-9633-3747-A4A5-0B35B7C0659B}" type="presOf" srcId="{715A80E5-8380-F347-98AC-808FE1361689}" destId="{09E47130-16ED-BC4C-9973-988CF0481A1E}" srcOrd="0" destOrd="0" presId="urn:microsoft.com/office/officeart/2008/layout/VerticalAccentList"/>
    <dgm:cxn modelId="{4796A8E4-59FF-4542-82F5-B6B9C18EAB02}" type="presOf" srcId="{2BA0AC60-1333-DA42-B715-92627F31C84E}" destId="{B6225470-1275-5148-B7A8-03C6E9883BCD}" srcOrd="0" destOrd="0" presId="urn:microsoft.com/office/officeart/2008/layout/VerticalAccentList"/>
    <dgm:cxn modelId="{EEF5986C-5626-1740-AEA3-E193A9E5DC3D}" type="presOf" srcId="{717240B2-BB66-154F-B0B1-AA620E1B2E0D}" destId="{30A46BF9-3047-184B-9D63-3641CDFF581A}" srcOrd="0" destOrd="0" presId="urn:microsoft.com/office/officeart/2008/layout/VerticalAccentList"/>
    <dgm:cxn modelId="{7938604D-14A7-0946-836D-E02A4342FBA2}" type="presOf" srcId="{22728E08-586D-2448-BBC5-676785E50FCC}" destId="{1D5E9A5D-E95A-9D49-9A6C-316AAF7D142D}" srcOrd="0" destOrd="0" presId="urn:microsoft.com/office/officeart/2008/layout/VerticalAccentList"/>
    <dgm:cxn modelId="{FE9BEF75-A401-8348-AB47-D659C7A5C663}" srcId="{9F922D38-E3FC-A34B-8112-71FCEC3A468B}" destId="{2BA0AC60-1333-DA42-B715-92627F31C84E}" srcOrd="0" destOrd="0" parTransId="{59A33B3F-094F-5748-9D33-EFEE62873A84}" sibTransId="{D4FB15FE-F1F3-4B49-A0A5-448F1B52F6C1}"/>
    <dgm:cxn modelId="{C9C3AA55-0AE8-4445-9007-891AD0C70282}" type="presOf" srcId="{3F9EB6C5-E3A1-394F-94E6-88770CD008A4}" destId="{62DB568A-0B89-0D42-BDB6-6BC6F1EF6F64}" srcOrd="0" destOrd="0" presId="urn:microsoft.com/office/officeart/2008/layout/VerticalAccentList"/>
    <dgm:cxn modelId="{0F73E231-7BDD-5B46-903D-9FA6F320F5DC}" srcId="{22728E08-586D-2448-BBC5-676785E50FCC}" destId="{A4AC8477-8392-6E43-A117-C8CE64771EF4}" srcOrd="0" destOrd="0" parTransId="{DFEF94BD-08DB-DC40-A54F-900B905C309D}" sibTransId="{1BEE24C3-54A5-8F46-9770-77773781033E}"/>
    <dgm:cxn modelId="{40D86F95-C53E-9942-A794-D818F293619E}" srcId="{22728E08-586D-2448-BBC5-676785E50FCC}" destId="{9F922D38-E3FC-A34B-8112-71FCEC3A468B}" srcOrd="2" destOrd="0" parTransId="{DAF446CF-CC17-454B-B336-D73A4F893CFB}" sibTransId="{74A512A8-B03A-ED41-A44C-80DCFA23F56A}"/>
    <dgm:cxn modelId="{1B14AD0D-ADBD-6E45-B96D-52063F45F1E6}" type="presOf" srcId="{A4AC8477-8392-6E43-A117-C8CE64771EF4}" destId="{3767D44D-2D34-8D4E-98A7-AE1A00FED913}" srcOrd="0" destOrd="0" presId="urn:microsoft.com/office/officeart/2008/layout/VerticalAccentList"/>
    <dgm:cxn modelId="{D469EF6E-04F2-DD46-B450-E91D9CB4A942}" srcId="{A4AC8477-8392-6E43-A117-C8CE64771EF4}" destId="{3F9EB6C5-E3A1-394F-94E6-88770CD008A4}" srcOrd="0" destOrd="0" parTransId="{3E708AFB-AA88-B04A-BEA1-DFA006FDB09C}" sibTransId="{CE8DCD77-6353-EF4F-9410-C16EECDAD7A4}"/>
    <dgm:cxn modelId="{08366A8B-8D63-364F-A663-3D1EB835AC75}" type="presParOf" srcId="{1D5E9A5D-E95A-9D49-9A6C-316AAF7D142D}" destId="{6AF1F2E4-94CD-3E4A-AF89-09B31A440ED3}" srcOrd="0" destOrd="0" presId="urn:microsoft.com/office/officeart/2008/layout/VerticalAccentList"/>
    <dgm:cxn modelId="{D1D9A222-9ECC-4443-8DF8-14ECBD208471}" type="presParOf" srcId="{6AF1F2E4-94CD-3E4A-AF89-09B31A440ED3}" destId="{3767D44D-2D34-8D4E-98A7-AE1A00FED913}" srcOrd="0" destOrd="0" presId="urn:microsoft.com/office/officeart/2008/layout/VerticalAccentList"/>
    <dgm:cxn modelId="{03C9CCD6-8A7D-4544-B4C5-9B207907D685}" type="presParOf" srcId="{1D5E9A5D-E95A-9D49-9A6C-316AAF7D142D}" destId="{E69F5410-ED18-B34B-8296-5B46BE4B7C0A}" srcOrd="1" destOrd="0" presId="urn:microsoft.com/office/officeart/2008/layout/VerticalAccentList"/>
    <dgm:cxn modelId="{FBC0B6EE-9BCF-BD42-BD00-DE58B43832D6}" type="presParOf" srcId="{E69F5410-ED18-B34B-8296-5B46BE4B7C0A}" destId="{2B1777F4-2101-4F4E-925E-559F1ED30E13}" srcOrd="0" destOrd="0" presId="urn:microsoft.com/office/officeart/2008/layout/VerticalAccentList"/>
    <dgm:cxn modelId="{1E680C7C-ED07-304F-AF99-4488C600193A}" type="presParOf" srcId="{E69F5410-ED18-B34B-8296-5B46BE4B7C0A}" destId="{D0295BE4-0C51-5642-8545-A7AF8DA91BB0}" srcOrd="1" destOrd="0" presId="urn:microsoft.com/office/officeart/2008/layout/VerticalAccentList"/>
    <dgm:cxn modelId="{40E2A935-5D25-1A49-99E2-FEBC868324EB}" type="presParOf" srcId="{E69F5410-ED18-B34B-8296-5B46BE4B7C0A}" destId="{139D3A8C-E97B-604E-A8B2-34CA6DD1A985}" srcOrd="2" destOrd="0" presId="urn:microsoft.com/office/officeart/2008/layout/VerticalAccentList"/>
    <dgm:cxn modelId="{BAF2D9C6-6553-3B48-9E4F-D1819BD0F406}" type="presParOf" srcId="{E69F5410-ED18-B34B-8296-5B46BE4B7C0A}" destId="{15134054-2D0A-BC4E-AB06-C233F3A8C89F}" srcOrd="3" destOrd="0" presId="urn:microsoft.com/office/officeart/2008/layout/VerticalAccentList"/>
    <dgm:cxn modelId="{B4086126-FA0C-4845-8B27-80D2778A65DA}" type="presParOf" srcId="{E69F5410-ED18-B34B-8296-5B46BE4B7C0A}" destId="{BB5816D7-0D31-4144-BE58-FE9F444DCD8A}" srcOrd="4" destOrd="0" presId="urn:microsoft.com/office/officeart/2008/layout/VerticalAccentList"/>
    <dgm:cxn modelId="{9A38AFD4-C698-7B4F-B631-8CE86BC71D63}" type="presParOf" srcId="{E69F5410-ED18-B34B-8296-5B46BE4B7C0A}" destId="{6E28327D-539B-4A4F-9802-C4F5A70D7CCE}" srcOrd="5" destOrd="0" presId="urn:microsoft.com/office/officeart/2008/layout/VerticalAccentList"/>
    <dgm:cxn modelId="{1A208EBD-6EAF-6D48-8B98-73B650448333}" type="presParOf" srcId="{E69F5410-ED18-B34B-8296-5B46BE4B7C0A}" destId="{8F88230C-E6CD-914A-A33A-CD7C7BB3DEF0}" srcOrd="6" destOrd="0" presId="urn:microsoft.com/office/officeart/2008/layout/VerticalAccentList"/>
    <dgm:cxn modelId="{0FF9F73F-B186-C240-9A86-F98D837D9633}" type="presParOf" srcId="{E69F5410-ED18-B34B-8296-5B46BE4B7C0A}" destId="{62DB568A-0B89-0D42-BDB6-6BC6F1EF6F64}" srcOrd="7" destOrd="0" presId="urn:microsoft.com/office/officeart/2008/layout/VerticalAccentList"/>
    <dgm:cxn modelId="{2E9668F5-4A7A-3E47-91B0-FCF79006E274}" type="presParOf" srcId="{1D5E9A5D-E95A-9D49-9A6C-316AAF7D142D}" destId="{1E65EF2B-110E-3344-888B-571A2F896601}" srcOrd="2" destOrd="0" presId="urn:microsoft.com/office/officeart/2008/layout/VerticalAccentList"/>
    <dgm:cxn modelId="{D7B3941F-5784-5149-8A7E-507AC40B8C4E}" type="presParOf" srcId="{1D5E9A5D-E95A-9D49-9A6C-316AAF7D142D}" destId="{D57308FD-5672-0D45-BC34-6EF0FC7CAC9E}" srcOrd="3" destOrd="0" presId="urn:microsoft.com/office/officeart/2008/layout/VerticalAccentList"/>
    <dgm:cxn modelId="{06CD425F-1FC5-8249-AEEC-5D31F3F8000C}" type="presParOf" srcId="{D57308FD-5672-0D45-BC34-6EF0FC7CAC9E}" destId="{09E47130-16ED-BC4C-9973-988CF0481A1E}" srcOrd="0" destOrd="0" presId="urn:microsoft.com/office/officeart/2008/layout/VerticalAccentList"/>
    <dgm:cxn modelId="{FF2442B3-46B8-C44D-8ABB-09AB38D546CB}" type="presParOf" srcId="{1D5E9A5D-E95A-9D49-9A6C-316AAF7D142D}" destId="{B3BB5D27-B4CA-AB4B-AA06-5F4129E59896}" srcOrd="4" destOrd="0" presId="urn:microsoft.com/office/officeart/2008/layout/VerticalAccentList"/>
    <dgm:cxn modelId="{E3901D33-A39F-E64C-B681-F24923A4A050}" type="presParOf" srcId="{B3BB5D27-B4CA-AB4B-AA06-5F4129E59896}" destId="{422D0643-26B6-B546-9E02-56832F946FCC}" srcOrd="0" destOrd="0" presId="urn:microsoft.com/office/officeart/2008/layout/VerticalAccentList"/>
    <dgm:cxn modelId="{B462ABCC-67D1-C540-9B1F-3C305BA17078}" type="presParOf" srcId="{B3BB5D27-B4CA-AB4B-AA06-5F4129E59896}" destId="{86257267-884F-164B-A42E-0671F7AE1229}" srcOrd="1" destOrd="0" presId="urn:microsoft.com/office/officeart/2008/layout/VerticalAccentList"/>
    <dgm:cxn modelId="{17A53470-3044-AC44-950A-16EB37D84EC6}" type="presParOf" srcId="{B3BB5D27-B4CA-AB4B-AA06-5F4129E59896}" destId="{B73181BC-4141-C346-96D9-0B4AB2AD3BD0}" srcOrd="2" destOrd="0" presId="urn:microsoft.com/office/officeart/2008/layout/VerticalAccentList"/>
    <dgm:cxn modelId="{912F98A4-3720-A640-80D1-A5C38DDA5BBF}" type="presParOf" srcId="{B3BB5D27-B4CA-AB4B-AA06-5F4129E59896}" destId="{B9ABD323-59C8-8840-A565-DB0AA8F7B297}" srcOrd="3" destOrd="0" presId="urn:microsoft.com/office/officeart/2008/layout/VerticalAccentList"/>
    <dgm:cxn modelId="{5F33B976-17CE-A04D-BBCE-51B694A204D2}" type="presParOf" srcId="{B3BB5D27-B4CA-AB4B-AA06-5F4129E59896}" destId="{3A16F896-A4DD-6849-8161-2F851F6E6F25}" srcOrd="4" destOrd="0" presId="urn:microsoft.com/office/officeart/2008/layout/VerticalAccentList"/>
    <dgm:cxn modelId="{02A4E990-E973-DE44-89EA-81086227B640}" type="presParOf" srcId="{B3BB5D27-B4CA-AB4B-AA06-5F4129E59896}" destId="{D320E2DD-6F2E-8145-A55F-08D85936A05D}" srcOrd="5" destOrd="0" presId="urn:microsoft.com/office/officeart/2008/layout/VerticalAccentList"/>
    <dgm:cxn modelId="{A81799B3-F3B3-0543-A8FF-53A648355FA6}" type="presParOf" srcId="{B3BB5D27-B4CA-AB4B-AA06-5F4129E59896}" destId="{F593EA5C-0F55-8C40-8268-679CAED2899B}" srcOrd="6" destOrd="0" presId="urn:microsoft.com/office/officeart/2008/layout/VerticalAccentList"/>
    <dgm:cxn modelId="{ED0919EE-2F0A-2845-A6BD-06AA87C7EB22}" type="presParOf" srcId="{B3BB5D27-B4CA-AB4B-AA06-5F4129E59896}" destId="{30A46BF9-3047-184B-9D63-3641CDFF581A}" srcOrd="7" destOrd="0" presId="urn:microsoft.com/office/officeart/2008/layout/VerticalAccentList"/>
    <dgm:cxn modelId="{68557C94-9D0D-9144-A589-BDE9D2C42215}" type="presParOf" srcId="{1D5E9A5D-E95A-9D49-9A6C-316AAF7D142D}" destId="{4343ED05-BDDB-F249-B5A9-431634AF8565}" srcOrd="5" destOrd="0" presId="urn:microsoft.com/office/officeart/2008/layout/VerticalAccentList"/>
    <dgm:cxn modelId="{275E16EB-E60B-224F-891B-EDD5F3E34B41}" type="presParOf" srcId="{1D5E9A5D-E95A-9D49-9A6C-316AAF7D142D}" destId="{FA043971-C3DF-4C43-8E58-6B0EF2B46405}" srcOrd="6" destOrd="0" presId="urn:microsoft.com/office/officeart/2008/layout/VerticalAccentList"/>
    <dgm:cxn modelId="{4CB0F234-861F-AC42-8D0B-EB7CB2348AB7}" type="presParOf" srcId="{FA043971-C3DF-4C43-8E58-6B0EF2B46405}" destId="{4CDD083C-C584-7449-AA1D-2C5601D9FAB8}" srcOrd="0" destOrd="0" presId="urn:microsoft.com/office/officeart/2008/layout/VerticalAccentList"/>
    <dgm:cxn modelId="{E252BD84-3DFD-3B46-82E9-75F127FD87B6}" type="presParOf" srcId="{1D5E9A5D-E95A-9D49-9A6C-316AAF7D142D}" destId="{94720FF5-BB98-D54F-A830-080D4685C814}" srcOrd="7" destOrd="0" presId="urn:microsoft.com/office/officeart/2008/layout/VerticalAccentList"/>
    <dgm:cxn modelId="{D4694C64-7902-7542-9155-0195714C7F8A}" type="presParOf" srcId="{94720FF5-BB98-D54F-A830-080D4685C814}" destId="{267DDB92-CEFD-004B-9023-8A6EEF5E8D91}" srcOrd="0" destOrd="0" presId="urn:microsoft.com/office/officeart/2008/layout/VerticalAccentList"/>
    <dgm:cxn modelId="{24497CBD-4C38-2141-BB79-265545CCCD56}" type="presParOf" srcId="{94720FF5-BB98-D54F-A830-080D4685C814}" destId="{8F4BC7F0-A7A3-804A-86E0-51ACD73A7072}" srcOrd="1" destOrd="0" presId="urn:microsoft.com/office/officeart/2008/layout/VerticalAccentList"/>
    <dgm:cxn modelId="{ED737B90-01F8-1E45-BFF5-A6CD8F00CE4E}" type="presParOf" srcId="{94720FF5-BB98-D54F-A830-080D4685C814}" destId="{29C926AE-DD67-E34B-856F-9C1FAFE4AC31}" srcOrd="2" destOrd="0" presId="urn:microsoft.com/office/officeart/2008/layout/VerticalAccentList"/>
    <dgm:cxn modelId="{64B2805B-320D-3447-A551-1FDFE3567EB4}" type="presParOf" srcId="{94720FF5-BB98-D54F-A830-080D4685C814}" destId="{6D0258F6-DB7C-2C4C-8ECD-7DED95F203A0}" srcOrd="3" destOrd="0" presId="urn:microsoft.com/office/officeart/2008/layout/VerticalAccentList"/>
    <dgm:cxn modelId="{FB810AE9-50E0-3544-9403-CB59CE490B11}" type="presParOf" srcId="{94720FF5-BB98-D54F-A830-080D4685C814}" destId="{3A236ECE-CCB1-564B-90F9-D64049B48DC5}" srcOrd="4" destOrd="0" presId="urn:microsoft.com/office/officeart/2008/layout/VerticalAccentList"/>
    <dgm:cxn modelId="{10860117-9162-4B47-B529-029722D89C7D}" type="presParOf" srcId="{94720FF5-BB98-D54F-A830-080D4685C814}" destId="{3B0FDFE7-8EF6-984D-BFA9-4F983DCA9EA4}" srcOrd="5" destOrd="0" presId="urn:microsoft.com/office/officeart/2008/layout/VerticalAccentList"/>
    <dgm:cxn modelId="{953C5DEB-5DAA-2047-9B4E-ED370DAE888E}" type="presParOf" srcId="{94720FF5-BB98-D54F-A830-080D4685C814}" destId="{E443462C-E3C3-3742-BD86-A7C9FAED615A}" srcOrd="6" destOrd="0" presId="urn:microsoft.com/office/officeart/2008/layout/VerticalAccentList"/>
    <dgm:cxn modelId="{5390FD4C-AF49-7646-8116-4EEB48FF12FC}" type="presParOf" srcId="{94720FF5-BB98-D54F-A830-080D4685C814}" destId="{B6225470-1275-5148-B7A8-03C6E9883BCD}" srcOrd="7" destOrd="0" presId="urn:microsoft.com/office/officeart/2008/layout/VerticalAccent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766DE8-49A0-DA4C-8555-70AA7B7FF7C7}" type="doc">
      <dgm:prSet loTypeId="urn:microsoft.com/office/officeart/2005/8/layout/vProcess5" loCatId="" qsTypeId="urn:microsoft.com/office/officeart/2005/8/quickstyle/simple3" qsCatId="simple" csTypeId="urn:microsoft.com/office/officeart/2005/8/colors/colorful5" csCatId="colorful" phldr="1"/>
      <dgm:spPr/>
    </dgm:pt>
    <dgm:pt modelId="{FA9E2795-3C81-FE42-89D9-6E861070B1D9}">
      <dgm:prSet phldrT="[Text]" custT="1"/>
      <dgm:spPr/>
      <dgm:t>
        <a:bodyPr/>
        <a:lstStyle/>
        <a:p>
          <a:r>
            <a:rPr lang="en-US" sz="2000" b="1" dirty="0" smtClean="0"/>
            <a:t>1. Find the best practice wherever it exists. </a:t>
          </a:r>
          <a:endParaRPr lang="en-US" sz="2000" b="1" dirty="0"/>
        </a:p>
      </dgm:t>
    </dgm:pt>
    <dgm:pt modelId="{E21825E8-5E30-0D4D-B561-147D70B77117}" type="parTrans" cxnId="{8B415C71-FA57-9642-BDE2-2E96922ABD05}">
      <dgm:prSet/>
      <dgm:spPr/>
      <dgm:t>
        <a:bodyPr/>
        <a:lstStyle/>
        <a:p>
          <a:endParaRPr lang="en-US" sz="2000" b="1"/>
        </a:p>
      </dgm:t>
    </dgm:pt>
    <dgm:pt modelId="{05C8652C-9283-594C-A115-D9A0D874730D}" type="sibTrans" cxnId="{8B415C71-FA57-9642-BDE2-2E96922ABD05}">
      <dgm:prSet/>
      <dgm:spPr/>
      <dgm:t>
        <a:bodyPr/>
        <a:lstStyle/>
        <a:p>
          <a:endParaRPr lang="en-US" sz="2000" b="1"/>
        </a:p>
      </dgm:t>
    </dgm:pt>
    <dgm:pt modelId="{1AB39D4C-F92E-9849-884B-7E061C22EFFC}">
      <dgm:prSet custT="1"/>
      <dgm:spPr/>
      <dgm:t>
        <a:bodyPr/>
        <a:lstStyle/>
        <a:p>
          <a:r>
            <a:rPr lang="en-US" sz="2000" b="1" dirty="0" smtClean="0"/>
            <a:t>2. Disassemble the best practice into its constituent activities</a:t>
          </a:r>
        </a:p>
      </dgm:t>
    </dgm:pt>
    <dgm:pt modelId="{70D92713-EDC4-D146-8B23-962B1D012C6E}" type="parTrans" cxnId="{AFBF24B5-20EC-534F-B62C-7F13559939B4}">
      <dgm:prSet/>
      <dgm:spPr/>
      <dgm:t>
        <a:bodyPr/>
        <a:lstStyle/>
        <a:p>
          <a:endParaRPr lang="en-US" sz="2000" b="1"/>
        </a:p>
      </dgm:t>
    </dgm:pt>
    <dgm:pt modelId="{1871701E-3AC6-B84B-8E29-802FCDF34601}" type="sibTrans" cxnId="{AFBF24B5-20EC-534F-B62C-7F13559939B4}">
      <dgm:prSet/>
      <dgm:spPr/>
      <dgm:t>
        <a:bodyPr/>
        <a:lstStyle/>
        <a:p>
          <a:endParaRPr lang="en-US" sz="2000" b="1"/>
        </a:p>
      </dgm:t>
    </dgm:pt>
    <dgm:pt modelId="{4855E847-4192-0B40-AC40-C32FFCD08513}">
      <dgm:prSet custT="1"/>
      <dgm:spPr/>
      <dgm:t>
        <a:bodyPr/>
        <a:lstStyle/>
        <a:p>
          <a:r>
            <a:rPr lang="en-US" sz="2000" b="1" dirty="0" smtClean="0"/>
            <a:t>3. Remove the activities that did not add value</a:t>
          </a:r>
        </a:p>
      </dgm:t>
    </dgm:pt>
    <dgm:pt modelId="{8D0AA22E-5447-E74F-B60B-BA6C62C135F5}" type="parTrans" cxnId="{17381953-C97D-7840-BA4C-1BE9F7CC448B}">
      <dgm:prSet/>
      <dgm:spPr/>
      <dgm:t>
        <a:bodyPr/>
        <a:lstStyle/>
        <a:p>
          <a:endParaRPr lang="en-US" sz="2000" b="1"/>
        </a:p>
      </dgm:t>
    </dgm:pt>
    <dgm:pt modelId="{8AECEFBE-EEA6-1A4E-940D-4587D39F7D24}" type="sibTrans" cxnId="{17381953-C97D-7840-BA4C-1BE9F7CC448B}">
      <dgm:prSet/>
      <dgm:spPr/>
      <dgm:t>
        <a:bodyPr/>
        <a:lstStyle/>
        <a:p>
          <a:endParaRPr lang="en-US" sz="2000" b="1"/>
        </a:p>
      </dgm:t>
    </dgm:pt>
    <dgm:pt modelId="{95D1256E-614B-F54A-9229-53B9F6CD0336}" type="pres">
      <dgm:prSet presAssocID="{B9766DE8-49A0-DA4C-8555-70AA7B7FF7C7}" presName="outerComposite" presStyleCnt="0">
        <dgm:presLayoutVars>
          <dgm:chMax val="5"/>
          <dgm:dir/>
          <dgm:resizeHandles val="exact"/>
        </dgm:presLayoutVars>
      </dgm:prSet>
      <dgm:spPr/>
    </dgm:pt>
    <dgm:pt modelId="{DF2C5901-EF42-364A-8A5D-A2DBD6614762}" type="pres">
      <dgm:prSet presAssocID="{B9766DE8-49A0-DA4C-8555-70AA7B7FF7C7}" presName="dummyMaxCanvas" presStyleCnt="0">
        <dgm:presLayoutVars/>
      </dgm:prSet>
      <dgm:spPr/>
    </dgm:pt>
    <dgm:pt modelId="{E77963BF-064F-224A-AA03-09909A8AD654}" type="pres">
      <dgm:prSet presAssocID="{B9766DE8-49A0-DA4C-8555-70AA7B7FF7C7}" presName="ThreeNodes_1" presStyleLbl="node1" presStyleIdx="0" presStyleCnt="3">
        <dgm:presLayoutVars>
          <dgm:bulletEnabled val="1"/>
        </dgm:presLayoutVars>
      </dgm:prSet>
      <dgm:spPr/>
      <dgm:t>
        <a:bodyPr/>
        <a:lstStyle/>
        <a:p>
          <a:endParaRPr lang="en-US"/>
        </a:p>
      </dgm:t>
    </dgm:pt>
    <dgm:pt modelId="{8C2741C0-CCDA-AF44-8E2D-011E357A7B00}" type="pres">
      <dgm:prSet presAssocID="{B9766DE8-49A0-DA4C-8555-70AA7B7FF7C7}" presName="ThreeNodes_2" presStyleLbl="node1" presStyleIdx="1" presStyleCnt="3">
        <dgm:presLayoutVars>
          <dgm:bulletEnabled val="1"/>
        </dgm:presLayoutVars>
      </dgm:prSet>
      <dgm:spPr/>
      <dgm:t>
        <a:bodyPr/>
        <a:lstStyle/>
        <a:p>
          <a:endParaRPr lang="en-US"/>
        </a:p>
      </dgm:t>
    </dgm:pt>
    <dgm:pt modelId="{52A451EB-B4F9-3342-9706-7128284F7656}" type="pres">
      <dgm:prSet presAssocID="{B9766DE8-49A0-DA4C-8555-70AA7B7FF7C7}" presName="ThreeNodes_3" presStyleLbl="node1" presStyleIdx="2" presStyleCnt="3">
        <dgm:presLayoutVars>
          <dgm:bulletEnabled val="1"/>
        </dgm:presLayoutVars>
      </dgm:prSet>
      <dgm:spPr/>
      <dgm:t>
        <a:bodyPr/>
        <a:lstStyle/>
        <a:p>
          <a:endParaRPr lang="en-US"/>
        </a:p>
      </dgm:t>
    </dgm:pt>
    <dgm:pt modelId="{D541ABB3-2A5B-DB45-A81C-D73B955E05C4}" type="pres">
      <dgm:prSet presAssocID="{B9766DE8-49A0-DA4C-8555-70AA7B7FF7C7}" presName="ThreeConn_1-2" presStyleLbl="fgAccFollowNode1" presStyleIdx="0" presStyleCnt="2">
        <dgm:presLayoutVars>
          <dgm:bulletEnabled val="1"/>
        </dgm:presLayoutVars>
      </dgm:prSet>
      <dgm:spPr/>
      <dgm:t>
        <a:bodyPr/>
        <a:lstStyle/>
        <a:p>
          <a:endParaRPr lang="en-US"/>
        </a:p>
      </dgm:t>
    </dgm:pt>
    <dgm:pt modelId="{A3472316-D5DC-9B48-B2CB-D9944ADEDC0E}" type="pres">
      <dgm:prSet presAssocID="{B9766DE8-49A0-DA4C-8555-70AA7B7FF7C7}" presName="ThreeConn_2-3" presStyleLbl="fgAccFollowNode1" presStyleIdx="1" presStyleCnt="2">
        <dgm:presLayoutVars>
          <dgm:bulletEnabled val="1"/>
        </dgm:presLayoutVars>
      </dgm:prSet>
      <dgm:spPr/>
      <dgm:t>
        <a:bodyPr/>
        <a:lstStyle/>
        <a:p>
          <a:endParaRPr lang="en-US"/>
        </a:p>
      </dgm:t>
    </dgm:pt>
    <dgm:pt modelId="{7C4915DD-118E-B44E-B79E-C69AF4266BD3}" type="pres">
      <dgm:prSet presAssocID="{B9766DE8-49A0-DA4C-8555-70AA7B7FF7C7}" presName="ThreeNodes_1_text" presStyleLbl="node1" presStyleIdx="2" presStyleCnt="3">
        <dgm:presLayoutVars>
          <dgm:bulletEnabled val="1"/>
        </dgm:presLayoutVars>
      </dgm:prSet>
      <dgm:spPr/>
      <dgm:t>
        <a:bodyPr/>
        <a:lstStyle/>
        <a:p>
          <a:endParaRPr lang="en-US"/>
        </a:p>
      </dgm:t>
    </dgm:pt>
    <dgm:pt modelId="{DEA2FC9D-4A5B-AD47-8AFE-4C0B30942E31}" type="pres">
      <dgm:prSet presAssocID="{B9766DE8-49A0-DA4C-8555-70AA7B7FF7C7}" presName="ThreeNodes_2_text" presStyleLbl="node1" presStyleIdx="2" presStyleCnt="3">
        <dgm:presLayoutVars>
          <dgm:bulletEnabled val="1"/>
        </dgm:presLayoutVars>
      </dgm:prSet>
      <dgm:spPr/>
      <dgm:t>
        <a:bodyPr/>
        <a:lstStyle/>
        <a:p>
          <a:endParaRPr lang="en-US"/>
        </a:p>
      </dgm:t>
    </dgm:pt>
    <dgm:pt modelId="{94AFBC23-3B9C-6647-BCD8-BA8F0B9DDFBA}" type="pres">
      <dgm:prSet presAssocID="{B9766DE8-49A0-DA4C-8555-70AA7B7FF7C7}" presName="ThreeNodes_3_text" presStyleLbl="node1" presStyleIdx="2" presStyleCnt="3">
        <dgm:presLayoutVars>
          <dgm:bulletEnabled val="1"/>
        </dgm:presLayoutVars>
      </dgm:prSet>
      <dgm:spPr/>
      <dgm:t>
        <a:bodyPr/>
        <a:lstStyle/>
        <a:p>
          <a:endParaRPr lang="en-US"/>
        </a:p>
      </dgm:t>
    </dgm:pt>
  </dgm:ptLst>
  <dgm:cxnLst>
    <dgm:cxn modelId="{BA78D77E-86EA-E94D-BDA4-FDB6A9276207}" type="presOf" srcId="{4855E847-4192-0B40-AC40-C32FFCD08513}" destId="{52A451EB-B4F9-3342-9706-7128284F7656}" srcOrd="0" destOrd="0" presId="urn:microsoft.com/office/officeart/2005/8/layout/vProcess5"/>
    <dgm:cxn modelId="{7463D256-510E-6048-9546-DFF10658A629}" type="presOf" srcId="{1AB39D4C-F92E-9849-884B-7E061C22EFFC}" destId="{8C2741C0-CCDA-AF44-8E2D-011E357A7B00}" srcOrd="0" destOrd="0" presId="urn:microsoft.com/office/officeart/2005/8/layout/vProcess5"/>
    <dgm:cxn modelId="{8957B107-7F95-FE4F-99FB-C6109C6B748C}" type="presOf" srcId="{FA9E2795-3C81-FE42-89D9-6E861070B1D9}" destId="{E77963BF-064F-224A-AA03-09909A8AD654}" srcOrd="0" destOrd="0" presId="urn:microsoft.com/office/officeart/2005/8/layout/vProcess5"/>
    <dgm:cxn modelId="{271A2FCB-E2C6-6E47-BB97-D27D8F8A8DA8}" type="presOf" srcId="{1871701E-3AC6-B84B-8E29-802FCDF34601}" destId="{A3472316-D5DC-9B48-B2CB-D9944ADEDC0E}" srcOrd="0" destOrd="0" presId="urn:microsoft.com/office/officeart/2005/8/layout/vProcess5"/>
    <dgm:cxn modelId="{AFBF24B5-20EC-534F-B62C-7F13559939B4}" srcId="{B9766DE8-49A0-DA4C-8555-70AA7B7FF7C7}" destId="{1AB39D4C-F92E-9849-884B-7E061C22EFFC}" srcOrd="1" destOrd="0" parTransId="{70D92713-EDC4-D146-8B23-962B1D012C6E}" sibTransId="{1871701E-3AC6-B84B-8E29-802FCDF34601}"/>
    <dgm:cxn modelId="{FBF3C58A-4E90-9F4C-A5EF-3CAD35512A17}" type="presOf" srcId="{B9766DE8-49A0-DA4C-8555-70AA7B7FF7C7}" destId="{95D1256E-614B-F54A-9229-53B9F6CD0336}" srcOrd="0" destOrd="0" presId="urn:microsoft.com/office/officeart/2005/8/layout/vProcess5"/>
    <dgm:cxn modelId="{8F189EFA-227C-9343-AAB7-F6A7D37114F4}" type="presOf" srcId="{1AB39D4C-F92E-9849-884B-7E061C22EFFC}" destId="{DEA2FC9D-4A5B-AD47-8AFE-4C0B30942E31}" srcOrd="1" destOrd="0" presId="urn:microsoft.com/office/officeart/2005/8/layout/vProcess5"/>
    <dgm:cxn modelId="{17381953-C97D-7840-BA4C-1BE9F7CC448B}" srcId="{B9766DE8-49A0-DA4C-8555-70AA7B7FF7C7}" destId="{4855E847-4192-0B40-AC40-C32FFCD08513}" srcOrd="2" destOrd="0" parTransId="{8D0AA22E-5447-E74F-B60B-BA6C62C135F5}" sibTransId="{8AECEFBE-EEA6-1A4E-940D-4587D39F7D24}"/>
    <dgm:cxn modelId="{8237D424-2DF5-5F4D-A58B-96E29BF13020}" type="presOf" srcId="{4855E847-4192-0B40-AC40-C32FFCD08513}" destId="{94AFBC23-3B9C-6647-BCD8-BA8F0B9DDFBA}" srcOrd="1" destOrd="0" presId="urn:microsoft.com/office/officeart/2005/8/layout/vProcess5"/>
    <dgm:cxn modelId="{14EF9A67-3876-3D44-8427-7EC65BC0BF35}" type="presOf" srcId="{FA9E2795-3C81-FE42-89D9-6E861070B1D9}" destId="{7C4915DD-118E-B44E-B79E-C69AF4266BD3}" srcOrd="1" destOrd="0" presId="urn:microsoft.com/office/officeart/2005/8/layout/vProcess5"/>
    <dgm:cxn modelId="{8A2D7E87-4643-264F-B407-AD56B7EAF8F2}" type="presOf" srcId="{05C8652C-9283-594C-A115-D9A0D874730D}" destId="{D541ABB3-2A5B-DB45-A81C-D73B955E05C4}" srcOrd="0" destOrd="0" presId="urn:microsoft.com/office/officeart/2005/8/layout/vProcess5"/>
    <dgm:cxn modelId="{8B415C71-FA57-9642-BDE2-2E96922ABD05}" srcId="{B9766DE8-49A0-DA4C-8555-70AA7B7FF7C7}" destId="{FA9E2795-3C81-FE42-89D9-6E861070B1D9}" srcOrd="0" destOrd="0" parTransId="{E21825E8-5E30-0D4D-B561-147D70B77117}" sibTransId="{05C8652C-9283-594C-A115-D9A0D874730D}"/>
    <dgm:cxn modelId="{04F6C426-151C-7F49-842C-157B3E5EEC55}" type="presParOf" srcId="{95D1256E-614B-F54A-9229-53B9F6CD0336}" destId="{DF2C5901-EF42-364A-8A5D-A2DBD6614762}" srcOrd="0" destOrd="0" presId="urn:microsoft.com/office/officeart/2005/8/layout/vProcess5"/>
    <dgm:cxn modelId="{94515D9C-8450-5247-90C8-39FE320138E3}" type="presParOf" srcId="{95D1256E-614B-F54A-9229-53B9F6CD0336}" destId="{E77963BF-064F-224A-AA03-09909A8AD654}" srcOrd="1" destOrd="0" presId="urn:microsoft.com/office/officeart/2005/8/layout/vProcess5"/>
    <dgm:cxn modelId="{A2C968D8-E5F2-2C48-A60C-AC2AAEC642A4}" type="presParOf" srcId="{95D1256E-614B-F54A-9229-53B9F6CD0336}" destId="{8C2741C0-CCDA-AF44-8E2D-011E357A7B00}" srcOrd="2" destOrd="0" presId="urn:microsoft.com/office/officeart/2005/8/layout/vProcess5"/>
    <dgm:cxn modelId="{CDDA1BB4-1C03-4845-9FA2-A12087474D99}" type="presParOf" srcId="{95D1256E-614B-F54A-9229-53B9F6CD0336}" destId="{52A451EB-B4F9-3342-9706-7128284F7656}" srcOrd="3" destOrd="0" presId="urn:microsoft.com/office/officeart/2005/8/layout/vProcess5"/>
    <dgm:cxn modelId="{06C1CB88-BC23-564A-8D9F-2D2D8D96B54D}" type="presParOf" srcId="{95D1256E-614B-F54A-9229-53B9F6CD0336}" destId="{D541ABB3-2A5B-DB45-A81C-D73B955E05C4}" srcOrd="4" destOrd="0" presId="urn:microsoft.com/office/officeart/2005/8/layout/vProcess5"/>
    <dgm:cxn modelId="{E9BA8C95-F7A3-0047-86FE-86EF7BB5A862}" type="presParOf" srcId="{95D1256E-614B-F54A-9229-53B9F6CD0336}" destId="{A3472316-D5DC-9B48-B2CB-D9944ADEDC0E}" srcOrd="5" destOrd="0" presId="urn:microsoft.com/office/officeart/2005/8/layout/vProcess5"/>
    <dgm:cxn modelId="{244832EC-550D-CB43-BAE1-926E69267B10}" type="presParOf" srcId="{95D1256E-614B-F54A-9229-53B9F6CD0336}" destId="{7C4915DD-118E-B44E-B79E-C69AF4266BD3}" srcOrd="6" destOrd="0" presId="urn:microsoft.com/office/officeart/2005/8/layout/vProcess5"/>
    <dgm:cxn modelId="{0C7727C5-E8A6-184D-99F2-E94098E3C7F2}" type="presParOf" srcId="{95D1256E-614B-F54A-9229-53B9F6CD0336}" destId="{DEA2FC9D-4A5B-AD47-8AFE-4C0B30942E31}" srcOrd="7" destOrd="0" presId="urn:microsoft.com/office/officeart/2005/8/layout/vProcess5"/>
    <dgm:cxn modelId="{AD9EF5F7-5C8D-7E46-8301-773F243B81F6}" type="presParOf" srcId="{95D1256E-614B-F54A-9229-53B9F6CD0336}" destId="{94AFBC23-3B9C-6647-BCD8-BA8F0B9DDFBA}" srcOrd="8" destOrd="0" presId="urn:microsoft.com/office/officeart/2005/8/layout/vProcess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0438985-9EC3-4649-B327-C21ABB8DE8CD}" type="doc">
      <dgm:prSet loTypeId="urn:microsoft.com/office/officeart/2005/8/layout/vList2" loCatId="" qsTypeId="urn:microsoft.com/office/officeart/2005/8/quickstyle/simple3" qsCatId="simple" csTypeId="urn:microsoft.com/office/officeart/2005/8/colors/colorful5" csCatId="colorful" phldr="1"/>
      <dgm:spPr/>
      <dgm:t>
        <a:bodyPr/>
        <a:lstStyle/>
        <a:p>
          <a:endParaRPr lang="en-US"/>
        </a:p>
      </dgm:t>
    </dgm:pt>
    <dgm:pt modelId="{1326F150-5A1C-244D-8E75-1DD0A75B4DAA}">
      <dgm:prSet custT="1"/>
      <dgm:spPr/>
      <dgm:t>
        <a:bodyPr/>
        <a:lstStyle/>
        <a:p>
          <a:r>
            <a:rPr lang="en-US" sz="2200" b="1" dirty="0" smtClean="0"/>
            <a:t>The American Society of Civil Engineers (ASCE)</a:t>
          </a:r>
        </a:p>
      </dgm:t>
    </dgm:pt>
    <dgm:pt modelId="{4F0D3AB7-233B-E443-B3AB-4AA6E25213B5}" type="parTrans" cxnId="{2632A922-C7E5-F94D-A45B-29959FA435D1}">
      <dgm:prSet/>
      <dgm:spPr/>
      <dgm:t>
        <a:bodyPr/>
        <a:lstStyle/>
        <a:p>
          <a:endParaRPr lang="en-US" sz="2200"/>
        </a:p>
      </dgm:t>
    </dgm:pt>
    <dgm:pt modelId="{88D91A44-7D29-724D-96FC-B48077240457}" type="sibTrans" cxnId="{2632A922-C7E5-F94D-A45B-29959FA435D1}">
      <dgm:prSet/>
      <dgm:spPr/>
      <dgm:t>
        <a:bodyPr/>
        <a:lstStyle/>
        <a:p>
          <a:endParaRPr lang="en-US" sz="2200"/>
        </a:p>
      </dgm:t>
    </dgm:pt>
    <dgm:pt modelId="{BF888B94-3D12-814C-9CFD-91ADC1A3D777}">
      <dgm:prSet custT="1"/>
      <dgm:spPr/>
      <dgm:t>
        <a:bodyPr/>
        <a:lstStyle/>
        <a:p>
          <a:r>
            <a:rPr lang="en-US" sz="2200" b="1" dirty="0" smtClean="0"/>
            <a:t>The American Society for Testing Materials (ASTM)</a:t>
          </a:r>
        </a:p>
      </dgm:t>
    </dgm:pt>
    <dgm:pt modelId="{BF248677-2711-EA49-98B6-2DC69163C1D1}" type="parTrans" cxnId="{CBB562D9-EEDF-7942-8398-0501E7F422B1}">
      <dgm:prSet/>
      <dgm:spPr/>
      <dgm:t>
        <a:bodyPr/>
        <a:lstStyle/>
        <a:p>
          <a:endParaRPr lang="en-US" sz="2200"/>
        </a:p>
      </dgm:t>
    </dgm:pt>
    <dgm:pt modelId="{4C321DD2-D0E1-6D46-8130-3D839A12F110}" type="sibTrans" cxnId="{CBB562D9-EEDF-7942-8398-0501E7F422B1}">
      <dgm:prSet/>
      <dgm:spPr/>
      <dgm:t>
        <a:bodyPr/>
        <a:lstStyle/>
        <a:p>
          <a:endParaRPr lang="en-US" sz="2200"/>
        </a:p>
      </dgm:t>
    </dgm:pt>
    <dgm:pt modelId="{0FCE895D-F3CF-C94C-9FCC-11E5E9C8D873}">
      <dgm:prSet custT="1"/>
      <dgm:spPr/>
      <dgm:t>
        <a:bodyPr/>
        <a:lstStyle/>
        <a:p>
          <a:r>
            <a:rPr lang="en-US" sz="2200" b="1" dirty="0" smtClean="0"/>
            <a:t>The American Institute of Electrical Engineers (AIEE)</a:t>
          </a:r>
        </a:p>
      </dgm:t>
    </dgm:pt>
    <dgm:pt modelId="{FC784636-AAEA-AD4C-9E23-27CB1595433A}" type="sibTrans" cxnId="{891FE916-0914-7544-8B95-CB900A208DD9}">
      <dgm:prSet/>
      <dgm:spPr/>
      <dgm:t>
        <a:bodyPr/>
        <a:lstStyle/>
        <a:p>
          <a:endParaRPr lang="en-US" sz="2200"/>
        </a:p>
      </dgm:t>
    </dgm:pt>
    <dgm:pt modelId="{E2793322-5596-D54F-9979-F1C6BFEA257C}" type="parTrans" cxnId="{891FE916-0914-7544-8B95-CB900A208DD9}">
      <dgm:prSet/>
      <dgm:spPr/>
      <dgm:t>
        <a:bodyPr/>
        <a:lstStyle/>
        <a:p>
          <a:endParaRPr lang="en-US" sz="2200"/>
        </a:p>
      </dgm:t>
    </dgm:pt>
    <dgm:pt modelId="{0E3C28E3-326E-1A42-8C90-1D1E0B934311}">
      <dgm:prSet phldrT="[Text]" custT="1"/>
      <dgm:spPr/>
      <dgm:t>
        <a:bodyPr/>
        <a:lstStyle/>
        <a:p>
          <a:r>
            <a:rPr lang="en-US" sz="2200" b="1" dirty="0" smtClean="0"/>
            <a:t>The American Society of mechanical engineers (ASME) - 1988</a:t>
          </a:r>
          <a:endParaRPr lang="en-US" sz="2200" dirty="0"/>
        </a:p>
      </dgm:t>
    </dgm:pt>
    <dgm:pt modelId="{A7F178B0-53E4-9E4C-859C-DA1EBEA9AFF1}" type="sibTrans" cxnId="{BC1B44A5-AD25-494B-A491-22BC52945762}">
      <dgm:prSet/>
      <dgm:spPr/>
      <dgm:t>
        <a:bodyPr/>
        <a:lstStyle/>
        <a:p>
          <a:endParaRPr lang="en-US" sz="2200"/>
        </a:p>
      </dgm:t>
    </dgm:pt>
    <dgm:pt modelId="{C4F7BC49-D37A-1447-822E-071623943D9F}" type="parTrans" cxnId="{BC1B44A5-AD25-494B-A491-22BC52945762}">
      <dgm:prSet/>
      <dgm:spPr/>
      <dgm:t>
        <a:bodyPr/>
        <a:lstStyle/>
        <a:p>
          <a:endParaRPr lang="en-US" sz="2200"/>
        </a:p>
      </dgm:t>
    </dgm:pt>
    <dgm:pt modelId="{B77E2655-8F82-4F42-86BB-083482DDEBE8}" type="pres">
      <dgm:prSet presAssocID="{00438985-9EC3-4649-B327-C21ABB8DE8CD}" presName="linear" presStyleCnt="0">
        <dgm:presLayoutVars>
          <dgm:animLvl val="lvl"/>
          <dgm:resizeHandles val="exact"/>
        </dgm:presLayoutVars>
      </dgm:prSet>
      <dgm:spPr/>
      <dgm:t>
        <a:bodyPr/>
        <a:lstStyle/>
        <a:p>
          <a:endParaRPr lang="en-US"/>
        </a:p>
      </dgm:t>
    </dgm:pt>
    <dgm:pt modelId="{084C5191-9C79-AA4A-81E7-30744B9525D4}" type="pres">
      <dgm:prSet presAssocID="{0E3C28E3-326E-1A42-8C90-1D1E0B934311}" presName="parentText" presStyleLbl="node1" presStyleIdx="0" presStyleCnt="4" custLinFactY="-6237" custLinFactNeighborX="349" custLinFactNeighborY="-100000">
        <dgm:presLayoutVars>
          <dgm:chMax val="0"/>
          <dgm:bulletEnabled val="1"/>
        </dgm:presLayoutVars>
      </dgm:prSet>
      <dgm:spPr/>
      <dgm:t>
        <a:bodyPr/>
        <a:lstStyle/>
        <a:p>
          <a:endParaRPr lang="en-US"/>
        </a:p>
      </dgm:t>
    </dgm:pt>
    <dgm:pt modelId="{6A76252D-C42F-9846-A3DE-342F388C179C}" type="pres">
      <dgm:prSet presAssocID="{A7F178B0-53E4-9E4C-859C-DA1EBEA9AFF1}" presName="spacer" presStyleCnt="0"/>
      <dgm:spPr/>
    </dgm:pt>
    <dgm:pt modelId="{5C9F5A6D-1C97-EB4E-AFCB-4100E87E7E76}" type="pres">
      <dgm:prSet presAssocID="{0FCE895D-F3CF-C94C-9FCC-11E5E9C8D873}" presName="parentText" presStyleLbl="node1" presStyleIdx="1" presStyleCnt="4">
        <dgm:presLayoutVars>
          <dgm:chMax val="0"/>
          <dgm:bulletEnabled val="1"/>
        </dgm:presLayoutVars>
      </dgm:prSet>
      <dgm:spPr/>
      <dgm:t>
        <a:bodyPr/>
        <a:lstStyle/>
        <a:p>
          <a:endParaRPr lang="en-US"/>
        </a:p>
      </dgm:t>
    </dgm:pt>
    <dgm:pt modelId="{B00F07B8-5C9D-BF41-A632-FF3828556CCC}" type="pres">
      <dgm:prSet presAssocID="{FC784636-AAEA-AD4C-9E23-27CB1595433A}" presName="spacer" presStyleCnt="0"/>
      <dgm:spPr/>
    </dgm:pt>
    <dgm:pt modelId="{7A65DBD7-BFC9-8041-86E3-0DB69029DB1B}" type="pres">
      <dgm:prSet presAssocID="{1326F150-5A1C-244D-8E75-1DD0A75B4DAA}" presName="parentText" presStyleLbl="node1" presStyleIdx="2" presStyleCnt="4">
        <dgm:presLayoutVars>
          <dgm:chMax val="0"/>
          <dgm:bulletEnabled val="1"/>
        </dgm:presLayoutVars>
      </dgm:prSet>
      <dgm:spPr/>
      <dgm:t>
        <a:bodyPr/>
        <a:lstStyle/>
        <a:p>
          <a:endParaRPr lang="en-US"/>
        </a:p>
      </dgm:t>
    </dgm:pt>
    <dgm:pt modelId="{32DD963F-3D4D-8D4D-B8BB-4FDF122742E2}" type="pres">
      <dgm:prSet presAssocID="{88D91A44-7D29-724D-96FC-B48077240457}" presName="spacer" presStyleCnt="0"/>
      <dgm:spPr/>
    </dgm:pt>
    <dgm:pt modelId="{1B30DF0C-0C3B-F441-A421-9CEF8DC019A6}" type="pres">
      <dgm:prSet presAssocID="{BF888B94-3D12-814C-9CFD-91ADC1A3D777}" presName="parentText" presStyleLbl="node1" presStyleIdx="3" presStyleCnt="4">
        <dgm:presLayoutVars>
          <dgm:chMax val="0"/>
          <dgm:bulletEnabled val="1"/>
        </dgm:presLayoutVars>
      </dgm:prSet>
      <dgm:spPr/>
      <dgm:t>
        <a:bodyPr/>
        <a:lstStyle/>
        <a:p>
          <a:endParaRPr lang="en-US"/>
        </a:p>
      </dgm:t>
    </dgm:pt>
  </dgm:ptLst>
  <dgm:cxnLst>
    <dgm:cxn modelId="{891FE916-0914-7544-8B95-CB900A208DD9}" srcId="{00438985-9EC3-4649-B327-C21ABB8DE8CD}" destId="{0FCE895D-F3CF-C94C-9FCC-11E5E9C8D873}" srcOrd="1" destOrd="0" parTransId="{E2793322-5596-D54F-9979-F1C6BFEA257C}" sibTransId="{FC784636-AAEA-AD4C-9E23-27CB1595433A}"/>
    <dgm:cxn modelId="{202FBD43-796D-8B40-8F21-9EF843589369}" type="presOf" srcId="{1326F150-5A1C-244D-8E75-1DD0A75B4DAA}" destId="{7A65DBD7-BFC9-8041-86E3-0DB69029DB1B}" srcOrd="0" destOrd="0" presId="urn:microsoft.com/office/officeart/2005/8/layout/vList2"/>
    <dgm:cxn modelId="{BC1B44A5-AD25-494B-A491-22BC52945762}" srcId="{00438985-9EC3-4649-B327-C21ABB8DE8CD}" destId="{0E3C28E3-326E-1A42-8C90-1D1E0B934311}" srcOrd="0" destOrd="0" parTransId="{C4F7BC49-D37A-1447-822E-071623943D9F}" sibTransId="{A7F178B0-53E4-9E4C-859C-DA1EBEA9AFF1}"/>
    <dgm:cxn modelId="{BC9C9D5E-C080-F442-84E2-1E13E527E2D8}" type="presOf" srcId="{0FCE895D-F3CF-C94C-9FCC-11E5E9C8D873}" destId="{5C9F5A6D-1C97-EB4E-AFCB-4100E87E7E76}" srcOrd="0" destOrd="0" presId="urn:microsoft.com/office/officeart/2005/8/layout/vList2"/>
    <dgm:cxn modelId="{2632A922-C7E5-F94D-A45B-29959FA435D1}" srcId="{00438985-9EC3-4649-B327-C21ABB8DE8CD}" destId="{1326F150-5A1C-244D-8E75-1DD0A75B4DAA}" srcOrd="2" destOrd="0" parTransId="{4F0D3AB7-233B-E443-B3AB-4AA6E25213B5}" sibTransId="{88D91A44-7D29-724D-96FC-B48077240457}"/>
    <dgm:cxn modelId="{CBB562D9-EEDF-7942-8398-0501E7F422B1}" srcId="{00438985-9EC3-4649-B327-C21ABB8DE8CD}" destId="{BF888B94-3D12-814C-9CFD-91ADC1A3D777}" srcOrd="3" destOrd="0" parTransId="{BF248677-2711-EA49-98B6-2DC69163C1D1}" sibTransId="{4C321DD2-D0E1-6D46-8130-3D839A12F110}"/>
    <dgm:cxn modelId="{07B42858-CE17-1E4C-BF9D-A270608DB251}" type="presOf" srcId="{00438985-9EC3-4649-B327-C21ABB8DE8CD}" destId="{B77E2655-8F82-4F42-86BB-083482DDEBE8}" srcOrd="0" destOrd="0" presId="urn:microsoft.com/office/officeart/2005/8/layout/vList2"/>
    <dgm:cxn modelId="{179A686C-A188-4E44-B9E1-C84D57CDC9CE}" type="presOf" srcId="{BF888B94-3D12-814C-9CFD-91ADC1A3D777}" destId="{1B30DF0C-0C3B-F441-A421-9CEF8DC019A6}" srcOrd="0" destOrd="0" presId="urn:microsoft.com/office/officeart/2005/8/layout/vList2"/>
    <dgm:cxn modelId="{B58DF5F7-B098-F743-963A-F80A5D0B933F}" type="presOf" srcId="{0E3C28E3-326E-1A42-8C90-1D1E0B934311}" destId="{084C5191-9C79-AA4A-81E7-30744B9525D4}" srcOrd="0" destOrd="0" presId="urn:microsoft.com/office/officeart/2005/8/layout/vList2"/>
    <dgm:cxn modelId="{02CBB226-8CBB-DB45-897D-A6F521DFF129}" type="presParOf" srcId="{B77E2655-8F82-4F42-86BB-083482DDEBE8}" destId="{084C5191-9C79-AA4A-81E7-30744B9525D4}" srcOrd="0" destOrd="0" presId="urn:microsoft.com/office/officeart/2005/8/layout/vList2"/>
    <dgm:cxn modelId="{0317E241-C667-2146-BDB4-8B0B288D86DE}" type="presParOf" srcId="{B77E2655-8F82-4F42-86BB-083482DDEBE8}" destId="{6A76252D-C42F-9846-A3DE-342F388C179C}" srcOrd="1" destOrd="0" presId="urn:microsoft.com/office/officeart/2005/8/layout/vList2"/>
    <dgm:cxn modelId="{3627EBE1-1D48-1845-AFDF-D9A55EFBA5B4}" type="presParOf" srcId="{B77E2655-8F82-4F42-86BB-083482DDEBE8}" destId="{5C9F5A6D-1C97-EB4E-AFCB-4100E87E7E76}" srcOrd="2" destOrd="0" presId="urn:microsoft.com/office/officeart/2005/8/layout/vList2"/>
    <dgm:cxn modelId="{88B889B3-559A-3A42-9991-8CC975304691}" type="presParOf" srcId="{B77E2655-8F82-4F42-86BB-083482DDEBE8}" destId="{B00F07B8-5C9D-BF41-A632-FF3828556CCC}" srcOrd="3" destOrd="0" presId="urn:microsoft.com/office/officeart/2005/8/layout/vList2"/>
    <dgm:cxn modelId="{18E27978-54A8-C748-9BDD-4D40D1418C7A}" type="presParOf" srcId="{B77E2655-8F82-4F42-86BB-083482DDEBE8}" destId="{7A65DBD7-BFC9-8041-86E3-0DB69029DB1B}" srcOrd="4" destOrd="0" presId="urn:microsoft.com/office/officeart/2005/8/layout/vList2"/>
    <dgm:cxn modelId="{B0694C26-2015-E941-8149-21B4D6EA6657}" type="presParOf" srcId="{B77E2655-8F82-4F42-86BB-083482DDEBE8}" destId="{32DD963F-3D4D-8D4D-B8BB-4FDF122742E2}" srcOrd="5" destOrd="0" presId="urn:microsoft.com/office/officeart/2005/8/layout/vList2"/>
    <dgm:cxn modelId="{D9873197-27D7-F64A-8D11-90FF56D2AB14}" type="presParOf" srcId="{B77E2655-8F82-4F42-86BB-083482DDEBE8}" destId="{1B30DF0C-0C3B-F441-A421-9CEF8DC019A6}"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A9C997E-CCE5-E74D-AAB7-27AD572D1306}" type="doc">
      <dgm:prSet loTypeId="urn:microsoft.com/office/officeart/2005/8/layout/vList2" loCatId="" qsTypeId="urn:microsoft.com/office/officeart/2005/8/quickstyle/simple3" qsCatId="simple" csTypeId="urn:microsoft.com/office/officeart/2005/8/colors/colorful5" csCatId="colorful" phldr="1"/>
      <dgm:spPr/>
      <dgm:t>
        <a:bodyPr/>
        <a:lstStyle/>
        <a:p>
          <a:endParaRPr lang="en-US"/>
        </a:p>
      </dgm:t>
    </dgm:pt>
    <dgm:pt modelId="{4E42C87D-3EA8-D345-B92B-0B3B668BB6CA}">
      <dgm:prSet phldrT="[Text]" custT="1"/>
      <dgm:spPr/>
      <dgm:t>
        <a:bodyPr/>
        <a:lstStyle/>
        <a:p>
          <a:r>
            <a:rPr lang="en-US" sz="2400" b="1" dirty="0" smtClean="0"/>
            <a:t>A Customer Focus</a:t>
          </a:r>
          <a:endParaRPr lang="en-US" sz="2400" b="1" dirty="0"/>
        </a:p>
      </dgm:t>
    </dgm:pt>
    <dgm:pt modelId="{513C972B-53A8-6C43-81A6-488C08815696}" type="parTrans" cxnId="{112842DA-BFDF-A946-8ECC-0D94CD15B88A}">
      <dgm:prSet/>
      <dgm:spPr/>
      <dgm:t>
        <a:bodyPr/>
        <a:lstStyle/>
        <a:p>
          <a:endParaRPr lang="en-US" sz="2400" b="1"/>
        </a:p>
      </dgm:t>
    </dgm:pt>
    <dgm:pt modelId="{5D6F1077-5C5C-FE49-B24F-0D9EC3DAC007}" type="sibTrans" cxnId="{112842DA-BFDF-A946-8ECC-0D94CD15B88A}">
      <dgm:prSet/>
      <dgm:spPr/>
      <dgm:t>
        <a:bodyPr/>
        <a:lstStyle/>
        <a:p>
          <a:endParaRPr lang="en-US" sz="2400" b="1"/>
        </a:p>
      </dgm:t>
    </dgm:pt>
    <dgm:pt modelId="{FABE10F5-504D-5E42-8FA6-BB9A70F06FC8}">
      <dgm:prSet phldrT="[Text]" custT="1"/>
      <dgm:spPr/>
      <dgm:t>
        <a:bodyPr/>
        <a:lstStyle/>
        <a:p>
          <a:r>
            <a:rPr lang="en-US" sz="2400" b="1" dirty="0" smtClean="0"/>
            <a:t>Involvement of people</a:t>
          </a:r>
          <a:endParaRPr lang="en-US" sz="2400" b="1" dirty="0"/>
        </a:p>
      </dgm:t>
    </dgm:pt>
    <dgm:pt modelId="{FFE5A5D3-5B10-2147-B7D3-1578373C5272}" type="parTrans" cxnId="{BF9048D2-049D-364E-8C9F-51CFC624F56C}">
      <dgm:prSet/>
      <dgm:spPr/>
      <dgm:t>
        <a:bodyPr/>
        <a:lstStyle/>
        <a:p>
          <a:endParaRPr lang="en-US" sz="2400" b="1"/>
        </a:p>
      </dgm:t>
    </dgm:pt>
    <dgm:pt modelId="{6FD19BE4-60D2-3842-9DCC-67B3B9134338}" type="sibTrans" cxnId="{BF9048D2-049D-364E-8C9F-51CFC624F56C}">
      <dgm:prSet/>
      <dgm:spPr/>
      <dgm:t>
        <a:bodyPr/>
        <a:lstStyle/>
        <a:p>
          <a:endParaRPr lang="en-US" sz="2400" b="1"/>
        </a:p>
      </dgm:t>
    </dgm:pt>
    <dgm:pt modelId="{650FBA97-13C7-504C-9155-25FF6E9C64AA}">
      <dgm:prSet phldrT="[Text]" custT="1"/>
      <dgm:spPr/>
      <dgm:t>
        <a:bodyPr/>
        <a:lstStyle/>
        <a:p>
          <a:r>
            <a:rPr lang="en-US" sz="2400" b="1" dirty="0" smtClean="0"/>
            <a:t>Good Leadership</a:t>
          </a:r>
          <a:endParaRPr lang="en-US" sz="2400" b="1" dirty="0"/>
        </a:p>
      </dgm:t>
    </dgm:pt>
    <dgm:pt modelId="{E8628C58-86C3-E742-BFF3-D2F8EED5B8C0}" type="parTrans" cxnId="{47A157E9-F630-244C-9BEC-261546AE00A3}">
      <dgm:prSet/>
      <dgm:spPr/>
      <dgm:t>
        <a:bodyPr/>
        <a:lstStyle/>
        <a:p>
          <a:endParaRPr lang="en-US" sz="2400" b="1"/>
        </a:p>
      </dgm:t>
    </dgm:pt>
    <dgm:pt modelId="{CEB38E88-1F94-6245-A546-107DA8A063CD}" type="sibTrans" cxnId="{47A157E9-F630-244C-9BEC-261546AE00A3}">
      <dgm:prSet/>
      <dgm:spPr/>
      <dgm:t>
        <a:bodyPr/>
        <a:lstStyle/>
        <a:p>
          <a:endParaRPr lang="en-US" sz="2400" b="1"/>
        </a:p>
      </dgm:t>
    </dgm:pt>
    <dgm:pt modelId="{C13482ED-8617-C44C-8622-8E5E5DB044E5}">
      <dgm:prSet phldrT="[Text]" custT="1"/>
      <dgm:spPr/>
      <dgm:t>
        <a:bodyPr/>
        <a:lstStyle/>
        <a:p>
          <a:r>
            <a:rPr lang="en-US" sz="2400" b="1" dirty="0" smtClean="0"/>
            <a:t>Process approach to quality management</a:t>
          </a:r>
          <a:endParaRPr lang="en-US" sz="2400" b="1" dirty="0"/>
        </a:p>
      </dgm:t>
    </dgm:pt>
    <dgm:pt modelId="{A7EC9617-6382-B840-A4F4-7A7FE675A909}" type="parTrans" cxnId="{A58FC1F4-1ABB-F045-A019-23DB028FFF1F}">
      <dgm:prSet/>
      <dgm:spPr/>
      <dgm:t>
        <a:bodyPr/>
        <a:lstStyle/>
        <a:p>
          <a:endParaRPr lang="en-US" sz="2400" b="1"/>
        </a:p>
      </dgm:t>
    </dgm:pt>
    <dgm:pt modelId="{7CE49763-B7E0-E14E-B9B0-78EC18481F5D}" type="sibTrans" cxnId="{A58FC1F4-1ABB-F045-A019-23DB028FFF1F}">
      <dgm:prSet/>
      <dgm:spPr/>
      <dgm:t>
        <a:bodyPr/>
        <a:lstStyle/>
        <a:p>
          <a:endParaRPr lang="en-US" sz="2400" b="1"/>
        </a:p>
      </dgm:t>
    </dgm:pt>
    <dgm:pt modelId="{C221FDD3-4F7E-8B4A-B886-59BCFE29FB5F}">
      <dgm:prSet phldrT="[Text]" custT="1"/>
      <dgm:spPr/>
      <dgm:t>
        <a:bodyPr/>
        <a:lstStyle/>
        <a:p>
          <a:r>
            <a:rPr lang="en-US" sz="2400" b="1" dirty="0" smtClean="0"/>
            <a:t>Management system approach</a:t>
          </a:r>
          <a:endParaRPr lang="en-US" sz="2400" b="1" dirty="0"/>
        </a:p>
      </dgm:t>
    </dgm:pt>
    <dgm:pt modelId="{6B745FE3-C599-5F4E-A2F4-CD5F6043D593}" type="parTrans" cxnId="{F4C661B7-7E31-9945-8340-292C52FBB723}">
      <dgm:prSet/>
      <dgm:spPr/>
      <dgm:t>
        <a:bodyPr/>
        <a:lstStyle/>
        <a:p>
          <a:endParaRPr lang="en-US" sz="2400" b="1"/>
        </a:p>
      </dgm:t>
    </dgm:pt>
    <dgm:pt modelId="{B9872A0B-BFA3-2143-ADD7-403450155991}" type="sibTrans" cxnId="{F4C661B7-7E31-9945-8340-292C52FBB723}">
      <dgm:prSet/>
      <dgm:spPr/>
      <dgm:t>
        <a:bodyPr/>
        <a:lstStyle/>
        <a:p>
          <a:endParaRPr lang="en-US" sz="2400" b="1"/>
        </a:p>
      </dgm:t>
    </dgm:pt>
    <dgm:pt modelId="{F1D5F718-9648-4647-97DE-31011E53EA5B}">
      <dgm:prSet phldrT="[Text]" custT="1"/>
      <dgm:spPr/>
      <dgm:t>
        <a:bodyPr/>
        <a:lstStyle/>
        <a:p>
          <a:r>
            <a:rPr lang="en-US" sz="2400" b="1" dirty="0" smtClean="0"/>
            <a:t>Continual Improvement</a:t>
          </a:r>
          <a:endParaRPr lang="en-US" sz="2400" b="1" dirty="0"/>
        </a:p>
      </dgm:t>
    </dgm:pt>
    <dgm:pt modelId="{4F5BACB4-F484-4048-8690-0AA3A01BBC8C}" type="parTrans" cxnId="{439F0DDB-3772-3346-B55B-C27F466439F7}">
      <dgm:prSet/>
      <dgm:spPr/>
      <dgm:t>
        <a:bodyPr/>
        <a:lstStyle/>
        <a:p>
          <a:endParaRPr lang="en-US" sz="2400" b="1"/>
        </a:p>
      </dgm:t>
    </dgm:pt>
    <dgm:pt modelId="{BA5A37FD-6894-A846-815C-DE647D8F5CB4}" type="sibTrans" cxnId="{439F0DDB-3772-3346-B55B-C27F466439F7}">
      <dgm:prSet/>
      <dgm:spPr/>
      <dgm:t>
        <a:bodyPr/>
        <a:lstStyle/>
        <a:p>
          <a:endParaRPr lang="en-US" sz="2400" b="1"/>
        </a:p>
      </dgm:t>
    </dgm:pt>
    <dgm:pt modelId="{A13FE27F-D432-F843-BFBC-9A281B04BDE1}">
      <dgm:prSet phldrT="[Text]" custT="1"/>
      <dgm:spPr/>
      <dgm:t>
        <a:bodyPr/>
        <a:lstStyle/>
        <a:p>
          <a:r>
            <a:rPr lang="en-US" sz="2400" b="1" dirty="0" smtClean="0"/>
            <a:t>Factual approach to decision making</a:t>
          </a:r>
          <a:endParaRPr lang="en-US" sz="2400" b="1" dirty="0"/>
        </a:p>
      </dgm:t>
    </dgm:pt>
    <dgm:pt modelId="{6186C4E6-8AA3-3647-949D-A3FC636872FD}" type="parTrans" cxnId="{CF45B9D5-059F-6744-BE5B-18A06FF158E0}">
      <dgm:prSet/>
      <dgm:spPr/>
      <dgm:t>
        <a:bodyPr/>
        <a:lstStyle/>
        <a:p>
          <a:endParaRPr lang="en-US" sz="2400" b="1"/>
        </a:p>
      </dgm:t>
    </dgm:pt>
    <dgm:pt modelId="{18729777-504D-2E43-BABA-B119F2239688}" type="sibTrans" cxnId="{CF45B9D5-059F-6744-BE5B-18A06FF158E0}">
      <dgm:prSet/>
      <dgm:spPr/>
      <dgm:t>
        <a:bodyPr/>
        <a:lstStyle/>
        <a:p>
          <a:endParaRPr lang="en-US" sz="2400" b="1"/>
        </a:p>
      </dgm:t>
    </dgm:pt>
    <dgm:pt modelId="{2C2D8B27-9182-6142-B7D5-A0E509DE7F0D}">
      <dgm:prSet phldrT="[Text]" custT="1"/>
      <dgm:spPr/>
      <dgm:t>
        <a:bodyPr/>
        <a:lstStyle/>
        <a:p>
          <a:r>
            <a:rPr lang="en-US" sz="2400" b="1" dirty="0" smtClean="0"/>
            <a:t>Supplier relationships</a:t>
          </a:r>
          <a:endParaRPr lang="en-US" sz="2400" b="1" dirty="0"/>
        </a:p>
      </dgm:t>
    </dgm:pt>
    <dgm:pt modelId="{120C6EEF-C89B-5F46-83F5-645E974B7BD6}" type="parTrans" cxnId="{1D02F047-47B9-3D4F-94CA-9AF792058A1D}">
      <dgm:prSet/>
      <dgm:spPr/>
      <dgm:t>
        <a:bodyPr/>
        <a:lstStyle/>
        <a:p>
          <a:endParaRPr lang="en-US" sz="2400" b="1"/>
        </a:p>
      </dgm:t>
    </dgm:pt>
    <dgm:pt modelId="{FBF8FB6E-4A2B-4A41-BDAB-DB3B1FB7DF7F}" type="sibTrans" cxnId="{1D02F047-47B9-3D4F-94CA-9AF792058A1D}">
      <dgm:prSet/>
      <dgm:spPr/>
      <dgm:t>
        <a:bodyPr/>
        <a:lstStyle/>
        <a:p>
          <a:endParaRPr lang="en-US" sz="2400" b="1"/>
        </a:p>
      </dgm:t>
    </dgm:pt>
    <dgm:pt modelId="{4C75950F-53BB-1E48-BCA2-39722EA56C47}" type="pres">
      <dgm:prSet presAssocID="{6A9C997E-CCE5-E74D-AAB7-27AD572D1306}" presName="linear" presStyleCnt="0">
        <dgm:presLayoutVars>
          <dgm:animLvl val="lvl"/>
          <dgm:resizeHandles val="exact"/>
        </dgm:presLayoutVars>
      </dgm:prSet>
      <dgm:spPr/>
      <dgm:t>
        <a:bodyPr/>
        <a:lstStyle/>
        <a:p>
          <a:endParaRPr lang="en-US"/>
        </a:p>
      </dgm:t>
    </dgm:pt>
    <dgm:pt modelId="{DCD07987-AEBF-6240-BC6B-AF927E4380F7}" type="pres">
      <dgm:prSet presAssocID="{4E42C87D-3EA8-D345-B92B-0B3B668BB6CA}" presName="parentText" presStyleLbl="node1" presStyleIdx="0" presStyleCnt="8">
        <dgm:presLayoutVars>
          <dgm:chMax val="0"/>
          <dgm:bulletEnabled val="1"/>
        </dgm:presLayoutVars>
      </dgm:prSet>
      <dgm:spPr/>
      <dgm:t>
        <a:bodyPr/>
        <a:lstStyle/>
        <a:p>
          <a:endParaRPr lang="en-US"/>
        </a:p>
      </dgm:t>
    </dgm:pt>
    <dgm:pt modelId="{D54B0ECF-EC35-504F-BDA4-4746CDD03CEE}" type="pres">
      <dgm:prSet presAssocID="{5D6F1077-5C5C-FE49-B24F-0D9EC3DAC007}" presName="spacer" presStyleCnt="0"/>
      <dgm:spPr/>
      <dgm:t>
        <a:bodyPr/>
        <a:lstStyle/>
        <a:p>
          <a:endParaRPr lang="en-US"/>
        </a:p>
      </dgm:t>
    </dgm:pt>
    <dgm:pt modelId="{C731AB6D-97E7-B545-8AF6-5D5378E8CB26}" type="pres">
      <dgm:prSet presAssocID="{650FBA97-13C7-504C-9155-25FF6E9C64AA}" presName="parentText" presStyleLbl="node1" presStyleIdx="1" presStyleCnt="8">
        <dgm:presLayoutVars>
          <dgm:chMax val="0"/>
          <dgm:bulletEnabled val="1"/>
        </dgm:presLayoutVars>
      </dgm:prSet>
      <dgm:spPr/>
      <dgm:t>
        <a:bodyPr/>
        <a:lstStyle/>
        <a:p>
          <a:endParaRPr lang="en-US"/>
        </a:p>
      </dgm:t>
    </dgm:pt>
    <dgm:pt modelId="{517E9B44-9103-F447-958F-4772D513160C}" type="pres">
      <dgm:prSet presAssocID="{CEB38E88-1F94-6245-A546-107DA8A063CD}" presName="spacer" presStyleCnt="0"/>
      <dgm:spPr/>
      <dgm:t>
        <a:bodyPr/>
        <a:lstStyle/>
        <a:p>
          <a:endParaRPr lang="en-US"/>
        </a:p>
      </dgm:t>
    </dgm:pt>
    <dgm:pt modelId="{54840E59-70CA-574F-AFF0-EA01CDB87D8F}" type="pres">
      <dgm:prSet presAssocID="{FABE10F5-504D-5E42-8FA6-BB9A70F06FC8}" presName="parentText" presStyleLbl="node1" presStyleIdx="2" presStyleCnt="8">
        <dgm:presLayoutVars>
          <dgm:chMax val="0"/>
          <dgm:bulletEnabled val="1"/>
        </dgm:presLayoutVars>
      </dgm:prSet>
      <dgm:spPr/>
      <dgm:t>
        <a:bodyPr/>
        <a:lstStyle/>
        <a:p>
          <a:endParaRPr lang="en-US"/>
        </a:p>
      </dgm:t>
    </dgm:pt>
    <dgm:pt modelId="{717E8DC6-3E12-7A4A-A04A-E31F6082651B}" type="pres">
      <dgm:prSet presAssocID="{6FD19BE4-60D2-3842-9DCC-67B3B9134338}" presName="spacer" presStyleCnt="0"/>
      <dgm:spPr/>
      <dgm:t>
        <a:bodyPr/>
        <a:lstStyle/>
        <a:p>
          <a:endParaRPr lang="en-US"/>
        </a:p>
      </dgm:t>
    </dgm:pt>
    <dgm:pt modelId="{3E2A2D51-C154-074A-B724-84890F66790C}" type="pres">
      <dgm:prSet presAssocID="{C13482ED-8617-C44C-8622-8E5E5DB044E5}" presName="parentText" presStyleLbl="node1" presStyleIdx="3" presStyleCnt="8">
        <dgm:presLayoutVars>
          <dgm:chMax val="0"/>
          <dgm:bulletEnabled val="1"/>
        </dgm:presLayoutVars>
      </dgm:prSet>
      <dgm:spPr/>
      <dgm:t>
        <a:bodyPr/>
        <a:lstStyle/>
        <a:p>
          <a:endParaRPr lang="en-US"/>
        </a:p>
      </dgm:t>
    </dgm:pt>
    <dgm:pt modelId="{A4FF7D0F-1A3E-CD40-815D-91CDF36F2382}" type="pres">
      <dgm:prSet presAssocID="{7CE49763-B7E0-E14E-B9B0-78EC18481F5D}" presName="spacer" presStyleCnt="0"/>
      <dgm:spPr/>
      <dgm:t>
        <a:bodyPr/>
        <a:lstStyle/>
        <a:p>
          <a:endParaRPr lang="en-US"/>
        </a:p>
      </dgm:t>
    </dgm:pt>
    <dgm:pt modelId="{C9F072C4-F642-3D4B-878D-443926E372DC}" type="pres">
      <dgm:prSet presAssocID="{C221FDD3-4F7E-8B4A-B886-59BCFE29FB5F}" presName="parentText" presStyleLbl="node1" presStyleIdx="4" presStyleCnt="8">
        <dgm:presLayoutVars>
          <dgm:chMax val="0"/>
          <dgm:bulletEnabled val="1"/>
        </dgm:presLayoutVars>
      </dgm:prSet>
      <dgm:spPr/>
      <dgm:t>
        <a:bodyPr/>
        <a:lstStyle/>
        <a:p>
          <a:endParaRPr lang="en-US"/>
        </a:p>
      </dgm:t>
    </dgm:pt>
    <dgm:pt modelId="{4F4FD9ED-4119-6D4F-BC87-15C8E9D48DA8}" type="pres">
      <dgm:prSet presAssocID="{B9872A0B-BFA3-2143-ADD7-403450155991}" presName="spacer" presStyleCnt="0"/>
      <dgm:spPr/>
      <dgm:t>
        <a:bodyPr/>
        <a:lstStyle/>
        <a:p>
          <a:endParaRPr lang="en-US"/>
        </a:p>
      </dgm:t>
    </dgm:pt>
    <dgm:pt modelId="{0A6EA6B5-5F6C-0942-B229-C8584FBC8DFE}" type="pres">
      <dgm:prSet presAssocID="{F1D5F718-9648-4647-97DE-31011E53EA5B}" presName="parentText" presStyleLbl="node1" presStyleIdx="5" presStyleCnt="8">
        <dgm:presLayoutVars>
          <dgm:chMax val="0"/>
          <dgm:bulletEnabled val="1"/>
        </dgm:presLayoutVars>
      </dgm:prSet>
      <dgm:spPr/>
      <dgm:t>
        <a:bodyPr/>
        <a:lstStyle/>
        <a:p>
          <a:endParaRPr lang="en-US"/>
        </a:p>
      </dgm:t>
    </dgm:pt>
    <dgm:pt modelId="{51191178-2C0D-3E43-9E0B-36DD53B78F22}" type="pres">
      <dgm:prSet presAssocID="{BA5A37FD-6894-A846-815C-DE647D8F5CB4}" presName="spacer" presStyleCnt="0"/>
      <dgm:spPr/>
      <dgm:t>
        <a:bodyPr/>
        <a:lstStyle/>
        <a:p>
          <a:endParaRPr lang="en-US"/>
        </a:p>
      </dgm:t>
    </dgm:pt>
    <dgm:pt modelId="{B0A8A070-0BA0-7143-A5C4-7BE66904752B}" type="pres">
      <dgm:prSet presAssocID="{A13FE27F-D432-F843-BFBC-9A281B04BDE1}" presName="parentText" presStyleLbl="node1" presStyleIdx="6" presStyleCnt="8">
        <dgm:presLayoutVars>
          <dgm:chMax val="0"/>
          <dgm:bulletEnabled val="1"/>
        </dgm:presLayoutVars>
      </dgm:prSet>
      <dgm:spPr/>
      <dgm:t>
        <a:bodyPr/>
        <a:lstStyle/>
        <a:p>
          <a:endParaRPr lang="en-US"/>
        </a:p>
      </dgm:t>
    </dgm:pt>
    <dgm:pt modelId="{39C00F8F-E274-7248-8A8C-8409A654156D}" type="pres">
      <dgm:prSet presAssocID="{18729777-504D-2E43-BABA-B119F2239688}" presName="spacer" presStyleCnt="0"/>
      <dgm:spPr/>
      <dgm:t>
        <a:bodyPr/>
        <a:lstStyle/>
        <a:p>
          <a:endParaRPr lang="en-US"/>
        </a:p>
      </dgm:t>
    </dgm:pt>
    <dgm:pt modelId="{640946F6-DFD7-B945-8004-74CF6673E6AD}" type="pres">
      <dgm:prSet presAssocID="{2C2D8B27-9182-6142-B7D5-A0E509DE7F0D}" presName="parentText" presStyleLbl="node1" presStyleIdx="7" presStyleCnt="8">
        <dgm:presLayoutVars>
          <dgm:chMax val="0"/>
          <dgm:bulletEnabled val="1"/>
        </dgm:presLayoutVars>
      </dgm:prSet>
      <dgm:spPr/>
      <dgm:t>
        <a:bodyPr/>
        <a:lstStyle/>
        <a:p>
          <a:endParaRPr lang="en-US"/>
        </a:p>
      </dgm:t>
    </dgm:pt>
  </dgm:ptLst>
  <dgm:cxnLst>
    <dgm:cxn modelId="{8D7F2F45-7E7A-BC4B-BBEB-6A17A3AE2BFE}" type="presOf" srcId="{C13482ED-8617-C44C-8622-8E5E5DB044E5}" destId="{3E2A2D51-C154-074A-B724-84890F66790C}" srcOrd="0" destOrd="0" presId="urn:microsoft.com/office/officeart/2005/8/layout/vList2"/>
    <dgm:cxn modelId="{56BFED3C-AC7C-C441-B75B-54765DAD6CAF}" type="presOf" srcId="{2C2D8B27-9182-6142-B7D5-A0E509DE7F0D}" destId="{640946F6-DFD7-B945-8004-74CF6673E6AD}" srcOrd="0" destOrd="0" presId="urn:microsoft.com/office/officeart/2005/8/layout/vList2"/>
    <dgm:cxn modelId="{47A157E9-F630-244C-9BEC-261546AE00A3}" srcId="{6A9C997E-CCE5-E74D-AAB7-27AD572D1306}" destId="{650FBA97-13C7-504C-9155-25FF6E9C64AA}" srcOrd="1" destOrd="0" parTransId="{E8628C58-86C3-E742-BFF3-D2F8EED5B8C0}" sibTransId="{CEB38E88-1F94-6245-A546-107DA8A063CD}"/>
    <dgm:cxn modelId="{81D56BE8-AAD2-604E-9CBA-582CFF667257}" type="presOf" srcId="{4E42C87D-3EA8-D345-B92B-0B3B668BB6CA}" destId="{DCD07987-AEBF-6240-BC6B-AF927E4380F7}" srcOrd="0" destOrd="0" presId="urn:microsoft.com/office/officeart/2005/8/layout/vList2"/>
    <dgm:cxn modelId="{CF45B9D5-059F-6744-BE5B-18A06FF158E0}" srcId="{6A9C997E-CCE5-E74D-AAB7-27AD572D1306}" destId="{A13FE27F-D432-F843-BFBC-9A281B04BDE1}" srcOrd="6" destOrd="0" parTransId="{6186C4E6-8AA3-3647-949D-A3FC636872FD}" sibTransId="{18729777-504D-2E43-BABA-B119F2239688}"/>
    <dgm:cxn modelId="{1D02F047-47B9-3D4F-94CA-9AF792058A1D}" srcId="{6A9C997E-CCE5-E74D-AAB7-27AD572D1306}" destId="{2C2D8B27-9182-6142-B7D5-A0E509DE7F0D}" srcOrd="7" destOrd="0" parTransId="{120C6EEF-C89B-5F46-83F5-645E974B7BD6}" sibTransId="{FBF8FB6E-4A2B-4A41-BDAB-DB3B1FB7DF7F}"/>
    <dgm:cxn modelId="{A58FC1F4-1ABB-F045-A019-23DB028FFF1F}" srcId="{6A9C997E-CCE5-E74D-AAB7-27AD572D1306}" destId="{C13482ED-8617-C44C-8622-8E5E5DB044E5}" srcOrd="3" destOrd="0" parTransId="{A7EC9617-6382-B840-A4F4-7A7FE675A909}" sibTransId="{7CE49763-B7E0-E14E-B9B0-78EC18481F5D}"/>
    <dgm:cxn modelId="{7CD0A017-06B6-224E-93EB-294A59B58769}" type="presOf" srcId="{C221FDD3-4F7E-8B4A-B886-59BCFE29FB5F}" destId="{C9F072C4-F642-3D4B-878D-443926E372DC}" srcOrd="0" destOrd="0" presId="urn:microsoft.com/office/officeart/2005/8/layout/vList2"/>
    <dgm:cxn modelId="{BF9048D2-049D-364E-8C9F-51CFC624F56C}" srcId="{6A9C997E-CCE5-E74D-AAB7-27AD572D1306}" destId="{FABE10F5-504D-5E42-8FA6-BB9A70F06FC8}" srcOrd="2" destOrd="0" parTransId="{FFE5A5D3-5B10-2147-B7D3-1578373C5272}" sibTransId="{6FD19BE4-60D2-3842-9DCC-67B3B9134338}"/>
    <dgm:cxn modelId="{081D306C-3FB0-BA4A-B72C-33EFE0CFD515}" type="presOf" srcId="{6A9C997E-CCE5-E74D-AAB7-27AD572D1306}" destId="{4C75950F-53BB-1E48-BCA2-39722EA56C47}" srcOrd="0" destOrd="0" presId="urn:microsoft.com/office/officeart/2005/8/layout/vList2"/>
    <dgm:cxn modelId="{67C7FBA7-58FD-9244-A642-4691E9183A10}" type="presOf" srcId="{FABE10F5-504D-5E42-8FA6-BB9A70F06FC8}" destId="{54840E59-70CA-574F-AFF0-EA01CDB87D8F}" srcOrd="0" destOrd="0" presId="urn:microsoft.com/office/officeart/2005/8/layout/vList2"/>
    <dgm:cxn modelId="{112842DA-BFDF-A946-8ECC-0D94CD15B88A}" srcId="{6A9C997E-CCE5-E74D-AAB7-27AD572D1306}" destId="{4E42C87D-3EA8-D345-B92B-0B3B668BB6CA}" srcOrd="0" destOrd="0" parTransId="{513C972B-53A8-6C43-81A6-488C08815696}" sibTransId="{5D6F1077-5C5C-FE49-B24F-0D9EC3DAC007}"/>
    <dgm:cxn modelId="{329078DD-54DE-3540-AEED-DFC5D03584FC}" type="presOf" srcId="{650FBA97-13C7-504C-9155-25FF6E9C64AA}" destId="{C731AB6D-97E7-B545-8AF6-5D5378E8CB26}" srcOrd="0" destOrd="0" presId="urn:microsoft.com/office/officeart/2005/8/layout/vList2"/>
    <dgm:cxn modelId="{F4C661B7-7E31-9945-8340-292C52FBB723}" srcId="{6A9C997E-CCE5-E74D-AAB7-27AD572D1306}" destId="{C221FDD3-4F7E-8B4A-B886-59BCFE29FB5F}" srcOrd="4" destOrd="0" parTransId="{6B745FE3-C599-5F4E-A2F4-CD5F6043D593}" sibTransId="{B9872A0B-BFA3-2143-ADD7-403450155991}"/>
    <dgm:cxn modelId="{3EFF9A21-45DA-3F4E-9C8F-004CAE1E786B}" type="presOf" srcId="{F1D5F718-9648-4647-97DE-31011E53EA5B}" destId="{0A6EA6B5-5F6C-0942-B229-C8584FBC8DFE}" srcOrd="0" destOrd="0" presId="urn:microsoft.com/office/officeart/2005/8/layout/vList2"/>
    <dgm:cxn modelId="{439F0DDB-3772-3346-B55B-C27F466439F7}" srcId="{6A9C997E-CCE5-E74D-AAB7-27AD572D1306}" destId="{F1D5F718-9648-4647-97DE-31011E53EA5B}" srcOrd="5" destOrd="0" parTransId="{4F5BACB4-F484-4048-8690-0AA3A01BBC8C}" sibTransId="{BA5A37FD-6894-A846-815C-DE647D8F5CB4}"/>
    <dgm:cxn modelId="{97B0E1DB-8A60-284F-A5F4-180CDC3E9383}" type="presOf" srcId="{A13FE27F-D432-F843-BFBC-9A281B04BDE1}" destId="{B0A8A070-0BA0-7143-A5C4-7BE66904752B}" srcOrd="0" destOrd="0" presId="urn:microsoft.com/office/officeart/2005/8/layout/vList2"/>
    <dgm:cxn modelId="{40F759DD-9E60-4A4D-9091-7B7F91A121B9}" type="presParOf" srcId="{4C75950F-53BB-1E48-BCA2-39722EA56C47}" destId="{DCD07987-AEBF-6240-BC6B-AF927E4380F7}" srcOrd="0" destOrd="0" presId="urn:microsoft.com/office/officeart/2005/8/layout/vList2"/>
    <dgm:cxn modelId="{40EBD0FD-B1D3-D64A-82A3-0A34CD11D41F}" type="presParOf" srcId="{4C75950F-53BB-1E48-BCA2-39722EA56C47}" destId="{D54B0ECF-EC35-504F-BDA4-4746CDD03CEE}" srcOrd="1" destOrd="0" presId="urn:microsoft.com/office/officeart/2005/8/layout/vList2"/>
    <dgm:cxn modelId="{426BEA71-83E7-C045-BB75-ABD025B07F31}" type="presParOf" srcId="{4C75950F-53BB-1E48-BCA2-39722EA56C47}" destId="{C731AB6D-97E7-B545-8AF6-5D5378E8CB26}" srcOrd="2" destOrd="0" presId="urn:microsoft.com/office/officeart/2005/8/layout/vList2"/>
    <dgm:cxn modelId="{E6706B70-D582-3A4A-8DE1-E63E202CEE95}" type="presParOf" srcId="{4C75950F-53BB-1E48-BCA2-39722EA56C47}" destId="{517E9B44-9103-F447-958F-4772D513160C}" srcOrd="3" destOrd="0" presId="urn:microsoft.com/office/officeart/2005/8/layout/vList2"/>
    <dgm:cxn modelId="{40EB491F-7BFD-D04C-87D6-BAF4EE4099E1}" type="presParOf" srcId="{4C75950F-53BB-1E48-BCA2-39722EA56C47}" destId="{54840E59-70CA-574F-AFF0-EA01CDB87D8F}" srcOrd="4" destOrd="0" presId="urn:microsoft.com/office/officeart/2005/8/layout/vList2"/>
    <dgm:cxn modelId="{9F1612A8-1CC8-3D43-B8B6-5EC081F42B40}" type="presParOf" srcId="{4C75950F-53BB-1E48-BCA2-39722EA56C47}" destId="{717E8DC6-3E12-7A4A-A04A-E31F6082651B}" srcOrd="5" destOrd="0" presId="urn:microsoft.com/office/officeart/2005/8/layout/vList2"/>
    <dgm:cxn modelId="{E431CA29-175E-254F-B08D-89B7B2D47588}" type="presParOf" srcId="{4C75950F-53BB-1E48-BCA2-39722EA56C47}" destId="{3E2A2D51-C154-074A-B724-84890F66790C}" srcOrd="6" destOrd="0" presId="urn:microsoft.com/office/officeart/2005/8/layout/vList2"/>
    <dgm:cxn modelId="{015A5EF1-4432-0240-B4CE-ECDCB8DA1B8B}" type="presParOf" srcId="{4C75950F-53BB-1E48-BCA2-39722EA56C47}" destId="{A4FF7D0F-1A3E-CD40-815D-91CDF36F2382}" srcOrd="7" destOrd="0" presId="urn:microsoft.com/office/officeart/2005/8/layout/vList2"/>
    <dgm:cxn modelId="{CC775F33-4945-2440-9DE8-19F9AB6C2B56}" type="presParOf" srcId="{4C75950F-53BB-1E48-BCA2-39722EA56C47}" destId="{C9F072C4-F642-3D4B-878D-443926E372DC}" srcOrd="8" destOrd="0" presId="urn:microsoft.com/office/officeart/2005/8/layout/vList2"/>
    <dgm:cxn modelId="{F9DD0264-C916-3B45-836D-FF7D019622BE}" type="presParOf" srcId="{4C75950F-53BB-1E48-BCA2-39722EA56C47}" destId="{4F4FD9ED-4119-6D4F-BC87-15C8E9D48DA8}" srcOrd="9" destOrd="0" presId="urn:microsoft.com/office/officeart/2005/8/layout/vList2"/>
    <dgm:cxn modelId="{0C5204B1-D9CF-A543-810C-E625D5A7410B}" type="presParOf" srcId="{4C75950F-53BB-1E48-BCA2-39722EA56C47}" destId="{0A6EA6B5-5F6C-0942-B229-C8584FBC8DFE}" srcOrd="10" destOrd="0" presId="urn:microsoft.com/office/officeart/2005/8/layout/vList2"/>
    <dgm:cxn modelId="{E104D708-0D36-904D-854F-D1D624900BEB}" type="presParOf" srcId="{4C75950F-53BB-1E48-BCA2-39722EA56C47}" destId="{51191178-2C0D-3E43-9E0B-36DD53B78F22}" srcOrd="11" destOrd="0" presId="urn:microsoft.com/office/officeart/2005/8/layout/vList2"/>
    <dgm:cxn modelId="{1323A34D-3B14-6940-B690-FE43928633B1}" type="presParOf" srcId="{4C75950F-53BB-1E48-BCA2-39722EA56C47}" destId="{B0A8A070-0BA0-7143-A5C4-7BE66904752B}" srcOrd="12" destOrd="0" presId="urn:microsoft.com/office/officeart/2005/8/layout/vList2"/>
    <dgm:cxn modelId="{FAD0AB41-A1AA-284D-85FB-D423C6289FA2}" type="presParOf" srcId="{4C75950F-53BB-1E48-BCA2-39722EA56C47}" destId="{39C00F8F-E274-7248-8A8C-8409A654156D}" srcOrd="13" destOrd="0" presId="urn:microsoft.com/office/officeart/2005/8/layout/vList2"/>
    <dgm:cxn modelId="{90049049-E5F7-644B-9A3A-C25C86096B37}" type="presParOf" srcId="{4C75950F-53BB-1E48-BCA2-39722EA56C47}" destId="{640946F6-DFD7-B945-8004-74CF6673E6AD}" srcOrd="1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2889288-ACE6-4949-859A-3F0F2F362E29}" type="doc">
      <dgm:prSet loTypeId="urn:microsoft.com/office/officeart/2005/8/layout/vProcess5" loCatId="" qsTypeId="urn:microsoft.com/office/officeart/2005/8/quickstyle/simple3" qsCatId="simple" csTypeId="urn:microsoft.com/office/officeart/2005/8/colors/colorful5" csCatId="colorful" phldr="1"/>
      <dgm:spPr/>
      <dgm:t>
        <a:bodyPr/>
        <a:lstStyle/>
        <a:p>
          <a:endParaRPr lang="en-US"/>
        </a:p>
      </dgm:t>
    </dgm:pt>
    <dgm:pt modelId="{F7F882B2-19FF-E34F-A021-4CD5D8E74979}">
      <dgm:prSet phldrT="[Text]" custT="1"/>
      <dgm:spPr/>
      <dgm:t>
        <a:bodyPr/>
        <a:lstStyle/>
        <a:p>
          <a:r>
            <a:rPr lang="en-US" sz="2400" dirty="0" smtClean="0"/>
            <a:t>Inspect the items listed in the QC checklist </a:t>
          </a:r>
          <a:endParaRPr lang="en-US" sz="2400" dirty="0"/>
        </a:p>
      </dgm:t>
    </dgm:pt>
    <dgm:pt modelId="{30FEA2A3-8EE9-1B43-9827-FDFAA2EF6F5B}" type="parTrans" cxnId="{D406DC94-75F0-B84C-B743-9737CE1B0EFE}">
      <dgm:prSet/>
      <dgm:spPr/>
      <dgm:t>
        <a:bodyPr/>
        <a:lstStyle/>
        <a:p>
          <a:endParaRPr lang="en-US" sz="2400"/>
        </a:p>
      </dgm:t>
    </dgm:pt>
    <dgm:pt modelId="{303C7B67-1A82-3540-8036-B3707B6D4459}" type="sibTrans" cxnId="{D406DC94-75F0-B84C-B743-9737CE1B0EFE}">
      <dgm:prSet custT="1"/>
      <dgm:spPr/>
      <dgm:t>
        <a:bodyPr/>
        <a:lstStyle/>
        <a:p>
          <a:endParaRPr lang="en-US" sz="2400"/>
        </a:p>
      </dgm:t>
    </dgm:pt>
    <dgm:pt modelId="{9E2B4AC0-3CDE-2649-8681-8E5FF3B1E0D8}">
      <dgm:prSet custT="1"/>
      <dgm:spPr/>
      <dgm:t>
        <a:bodyPr/>
        <a:lstStyle/>
        <a:p>
          <a:r>
            <a:rPr lang="en-US" sz="2400" dirty="0" smtClean="0"/>
            <a:t>Any defects found will be noted</a:t>
          </a:r>
        </a:p>
      </dgm:t>
    </dgm:pt>
    <dgm:pt modelId="{F6702EC9-E941-D94F-9681-2F516DEFA54E}" type="parTrans" cxnId="{F2496EA3-4A25-5141-92A9-2D3182322646}">
      <dgm:prSet/>
      <dgm:spPr/>
      <dgm:t>
        <a:bodyPr/>
        <a:lstStyle/>
        <a:p>
          <a:endParaRPr lang="en-US" sz="2400"/>
        </a:p>
      </dgm:t>
    </dgm:pt>
    <dgm:pt modelId="{BA918BFD-E55A-5248-8585-5D10FEBB19B6}" type="sibTrans" cxnId="{F2496EA3-4A25-5141-92A9-2D3182322646}">
      <dgm:prSet custT="1"/>
      <dgm:spPr/>
      <dgm:t>
        <a:bodyPr/>
        <a:lstStyle/>
        <a:p>
          <a:endParaRPr lang="en-US" sz="2400"/>
        </a:p>
      </dgm:t>
    </dgm:pt>
    <dgm:pt modelId="{6D512F57-1CC2-8740-8024-56BF1E94DA4D}">
      <dgm:prSet custT="1"/>
      <dgm:spPr/>
      <dgm:t>
        <a:bodyPr/>
        <a:lstStyle/>
        <a:p>
          <a:r>
            <a:rPr lang="en-US" sz="2400" dirty="0" smtClean="0"/>
            <a:t>Scheduling corrective action</a:t>
          </a:r>
        </a:p>
      </dgm:t>
    </dgm:pt>
    <dgm:pt modelId="{076D13DF-F905-F74E-83A9-6E84324F1F50}" type="parTrans" cxnId="{841AE040-F3D5-2246-A359-B2806CEA2C83}">
      <dgm:prSet/>
      <dgm:spPr/>
      <dgm:t>
        <a:bodyPr/>
        <a:lstStyle/>
        <a:p>
          <a:endParaRPr lang="en-US" sz="2400"/>
        </a:p>
      </dgm:t>
    </dgm:pt>
    <dgm:pt modelId="{2DC49AC1-69B0-5B4C-BFF9-B7561C5569A3}" type="sibTrans" cxnId="{841AE040-F3D5-2246-A359-B2806CEA2C83}">
      <dgm:prSet custT="1"/>
      <dgm:spPr/>
      <dgm:t>
        <a:bodyPr/>
        <a:lstStyle/>
        <a:p>
          <a:endParaRPr lang="en-US" sz="2400"/>
        </a:p>
      </dgm:t>
    </dgm:pt>
    <dgm:pt modelId="{261581DF-9DEC-504F-8135-7584F09E0833}">
      <dgm:prSet custT="1"/>
      <dgm:spPr/>
      <dgm:t>
        <a:bodyPr/>
        <a:lstStyle/>
        <a:p>
          <a:r>
            <a:rPr lang="en-US" sz="2400" dirty="0" smtClean="0"/>
            <a:t>Sign the QC checklist off as corrected</a:t>
          </a:r>
        </a:p>
      </dgm:t>
    </dgm:pt>
    <dgm:pt modelId="{D00A3DC0-F42F-2441-A0B8-62748575D955}" type="parTrans" cxnId="{5B022D27-ED37-7A42-8744-2C75CD0E3DDD}">
      <dgm:prSet/>
      <dgm:spPr/>
      <dgm:t>
        <a:bodyPr/>
        <a:lstStyle/>
        <a:p>
          <a:endParaRPr lang="en-US" sz="2400"/>
        </a:p>
      </dgm:t>
    </dgm:pt>
    <dgm:pt modelId="{E19DCB92-9B92-684A-9FCF-C0C6E38E776B}" type="sibTrans" cxnId="{5B022D27-ED37-7A42-8744-2C75CD0E3DDD}">
      <dgm:prSet/>
      <dgm:spPr/>
      <dgm:t>
        <a:bodyPr/>
        <a:lstStyle/>
        <a:p>
          <a:endParaRPr lang="en-US" sz="2400"/>
        </a:p>
      </dgm:t>
    </dgm:pt>
    <dgm:pt modelId="{FE48E78C-715B-3940-89EF-359876D58B5C}" type="pres">
      <dgm:prSet presAssocID="{B2889288-ACE6-4949-859A-3F0F2F362E29}" presName="outerComposite" presStyleCnt="0">
        <dgm:presLayoutVars>
          <dgm:chMax val="5"/>
          <dgm:dir/>
          <dgm:resizeHandles val="exact"/>
        </dgm:presLayoutVars>
      </dgm:prSet>
      <dgm:spPr/>
      <dgm:t>
        <a:bodyPr/>
        <a:lstStyle/>
        <a:p>
          <a:endParaRPr lang="en-US"/>
        </a:p>
      </dgm:t>
    </dgm:pt>
    <dgm:pt modelId="{D166A269-0CDE-F042-B825-5865F6BBD4F0}" type="pres">
      <dgm:prSet presAssocID="{B2889288-ACE6-4949-859A-3F0F2F362E29}" presName="dummyMaxCanvas" presStyleCnt="0">
        <dgm:presLayoutVars/>
      </dgm:prSet>
      <dgm:spPr/>
      <dgm:t>
        <a:bodyPr/>
        <a:lstStyle/>
        <a:p>
          <a:endParaRPr lang="en-US"/>
        </a:p>
      </dgm:t>
    </dgm:pt>
    <dgm:pt modelId="{C51C761C-33E2-7849-A5EB-D29C03A3E2C6}" type="pres">
      <dgm:prSet presAssocID="{B2889288-ACE6-4949-859A-3F0F2F362E29}" presName="FourNodes_1" presStyleLbl="node1" presStyleIdx="0" presStyleCnt="4">
        <dgm:presLayoutVars>
          <dgm:bulletEnabled val="1"/>
        </dgm:presLayoutVars>
      </dgm:prSet>
      <dgm:spPr/>
      <dgm:t>
        <a:bodyPr/>
        <a:lstStyle/>
        <a:p>
          <a:endParaRPr lang="en-US"/>
        </a:p>
      </dgm:t>
    </dgm:pt>
    <dgm:pt modelId="{8C6CEF81-B320-D443-B22F-032888A1BE43}" type="pres">
      <dgm:prSet presAssocID="{B2889288-ACE6-4949-859A-3F0F2F362E29}" presName="FourNodes_2" presStyleLbl="node1" presStyleIdx="1" presStyleCnt="4">
        <dgm:presLayoutVars>
          <dgm:bulletEnabled val="1"/>
        </dgm:presLayoutVars>
      </dgm:prSet>
      <dgm:spPr/>
      <dgm:t>
        <a:bodyPr/>
        <a:lstStyle/>
        <a:p>
          <a:endParaRPr lang="en-US"/>
        </a:p>
      </dgm:t>
    </dgm:pt>
    <dgm:pt modelId="{E99C0A9C-1D6D-F948-A4F9-2D43B781CB06}" type="pres">
      <dgm:prSet presAssocID="{B2889288-ACE6-4949-859A-3F0F2F362E29}" presName="FourNodes_3" presStyleLbl="node1" presStyleIdx="2" presStyleCnt="4">
        <dgm:presLayoutVars>
          <dgm:bulletEnabled val="1"/>
        </dgm:presLayoutVars>
      </dgm:prSet>
      <dgm:spPr/>
      <dgm:t>
        <a:bodyPr/>
        <a:lstStyle/>
        <a:p>
          <a:endParaRPr lang="en-US"/>
        </a:p>
      </dgm:t>
    </dgm:pt>
    <dgm:pt modelId="{B637C83A-CD87-904F-8D3B-415A51042E49}" type="pres">
      <dgm:prSet presAssocID="{B2889288-ACE6-4949-859A-3F0F2F362E29}" presName="FourNodes_4" presStyleLbl="node1" presStyleIdx="3" presStyleCnt="4">
        <dgm:presLayoutVars>
          <dgm:bulletEnabled val="1"/>
        </dgm:presLayoutVars>
      </dgm:prSet>
      <dgm:spPr/>
      <dgm:t>
        <a:bodyPr/>
        <a:lstStyle/>
        <a:p>
          <a:endParaRPr lang="en-US"/>
        </a:p>
      </dgm:t>
    </dgm:pt>
    <dgm:pt modelId="{0F64F803-F064-EB49-AD64-85FFAF550CE6}" type="pres">
      <dgm:prSet presAssocID="{B2889288-ACE6-4949-859A-3F0F2F362E29}" presName="FourConn_1-2" presStyleLbl="fgAccFollowNode1" presStyleIdx="0" presStyleCnt="3">
        <dgm:presLayoutVars>
          <dgm:bulletEnabled val="1"/>
        </dgm:presLayoutVars>
      </dgm:prSet>
      <dgm:spPr/>
      <dgm:t>
        <a:bodyPr/>
        <a:lstStyle/>
        <a:p>
          <a:endParaRPr lang="en-US"/>
        </a:p>
      </dgm:t>
    </dgm:pt>
    <dgm:pt modelId="{7EA00C7D-1160-2440-86A0-ED90787011EE}" type="pres">
      <dgm:prSet presAssocID="{B2889288-ACE6-4949-859A-3F0F2F362E29}" presName="FourConn_2-3" presStyleLbl="fgAccFollowNode1" presStyleIdx="1" presStyleCnt="3">
        <dgm:presLayoutVars>
          <dgm:bulletEnabled val="1"/>
        </dgm:presLayoutVars>
      </dgm:prSet>
      <dgm:spPr/>
      <dgm:t>
        <a:bodyPr/>
        <a:lstStyle/>
        <a:p>
          <a:endParaRPr lang="en-US"/>
        </a:p>
      </dgm:t>
    </dgm:pt>
    <dgm:pt modelId="{D2303E19-7203-8048-8781-AE2BA9B6B5BB}" type="pres">
      <dgm:prSet presAssocID="{B2889288-ACE6-4949-859A-3F0F2F362E29}" presName="FourConn_3-4" presStyleLbl="fgAccFollowNode1" presStyleIdx="2" presStyleCnt="3">
        <dgm:presLayoutVars>
          <dgm:bulletEnabled val="1"/>
        </dgm:presLayoutVars>
      </dgm:prSet>
      <dgm:spPr/>
      <dgm:t>
        <a:bodyPr/>
        <a:lstStyle/>
        <a:p>
          <a:endParaRPr lang="en-US"/>
        </a:p>
      </dgm:t>
    </dgm:pt>
    <dgm:pt modelId="{49AFE963-8EE1-5949-820A-A1A7052D0101}" type="pres">
      <dgm:prSet presAssocID="{B2889288-ACE6-4949-859A-3F0F2F362E29}" presName="FourNodes_1_text" presStyleLbl="node1" presStyleIdx="3" presStyleCnt="4">
        <dgm:presLayoutVars>
          <dgm:bulletEnabled val="1"/>
        </dgm:presLayoutVars>
      </dgm:prSet>
      <dgm:spPr/>
      <dgm:t>
        <a:bodyPr/>
        <a:lstStyle/>
        <a:p>
          <a:endParaRPr lang="en-US"/>
        </a:p>
      </dgm:t>
    </dgm:pt>
    <dgm:pt modelId="{483CB015-DC25-7F46-9643-E0B8530EEB21}" type="pres">
      <dgm:prSet presAssocID="{B2889288-ACE6-4949-859A-3F0F2F362E29}" presName="FourNodes_2_text" presStyleLbl="node1" presStyleIdx="3" presStyleCnt="4">
        <dgm:presLayoutVars>
          <dgm:bulletEnabled val="1"/>
        </dgm:presLayoutVars>
      </dgm:prSet>
      <dgm:spPr/>
      <dgm:t>
        <a:bodyPr/>
        <a:lstStyle/>
        <a:p>
          <a:endParaRPr lang="en-US"/>
        </a:p>
      </dgm:t>
    </dgm:pt>
    <dgm:pt modelId="{454A7480-73DA-A24A-B9B7-37B9F9B856CC}" type="pres">
      <dgm:prSet presAssocID="{B2889288-ACE6-4949-859A-3F0F2F362E29}" presName="FourNodes_3_text" presStyleLbl="node1" presStyleIdx="3" presStyleCnt="4">
        <dgm:presLayoutVars>
          <dgm:bulletEnabled val="1"/>
        </dgm:presLayoutVars>
      </dgm:prSet>
      <dgm:spPr/>
      <dgm:t>
        <a:bodyPr/>
        <a:lstStyle/>
        <a:p>
          <a:endParaRPr lang="en-US"/>
        </a:p>
      </dgm:t>
    </dgm:pt>
    <dgm:pt modelId="{E543004C-23DF-9749-9293-196FA7E0BFCF}" type="pres">
      <dgm:prSet presAssocID="{B2889288-ACE6-4949-859A-3F0F2F362E29}" presName="FourNodes_4_text" presStyleLbl="node1" presStyleIdx="3" presStyleCnt="4">
        <dgm:presLayoutVars>
          <dgm:bulletEnabled val="1"/>
        </dgm:presLayoutVars>
      </dgm:prSet>
      <dgm:spPr/>
      <dgm:t>
        <a:bodyPr/>
        <a:lstStyle/>
        <a:p>
          <a:endParaRPr lang="en-US"/>
        </a:p>
      </dgm:t>
    </dgm:pt>
  </dgm:ptLst>
  <dgm:cxnLst>
    <dgm:cxn modelId="{29C4C856-AB9C-5A4B-8E98-2CBE0B53003F}" type="presOf" srcId="{F7F882B2-19FF-E34F-A021-4CD5D8E74979}" destId="{C51C761C-33E2-7849-A5EB-D29C03A3E2C6}" srcOrd="0" destOrd="0" presId="urn:microsoft.com/office/officeart/2005/8/layout/vProcess5"/>
    <dgm:cxn modelId="{841AE040-F3D5-2246-A359-B2806CEA2C83}" srcId="{B2889288-ACE6-4949-859A-3F0F2F362E29}" destId="{6D512F57-1CC2-8740-8024-56BF1E94DA4D}" srcOrd="2" destOrd="0" parTransId="{076D13DF-F905-F74E-83A9-6E84324F1F50}" sibTransId="{2DC49AC1-69B0-5B4C-BFF9-B7561C5569A3}"/>
    <dgm:cxn modelId="{F2496EA3-4A25-5141-92A9-2D3182322646}" srcId="{B2889288-ACE6-4949-859A-3F0F2F362E29}" destId="{9E2B4AC0-3CDE-2649-8681-8E5FF3B1E0D8}" srcOrd="1" destOrd="0" parTransId="{F6702EC9-E941-D94F-9681-2F516DEFA54E}" sibTransId="{BA918BFD-E55A-5248-8585-5D10FEBB19B6}"/>
    <dgm:cxn modelId="{1FE01EB8-4E38-684E-BA32-A4277404E9FC}" type="presOf" srcId="{BA918BFD-E55A-5248-8585-5D10FEBB19B6}" destId="{7EA00C7D-1160-2440-86A0-ED90787011EE}" srcOrd="0" destOrd="0" presId="urn:microsoft.com/office/officeart/2005/8/layout/vProcess5"/>
    <dgm:cxn modelId="{DB77447A-59FD-634E-81D5-7A3158E94012}" type="presOf" srcId="{6D512F57-1CC2-8740-8024-56BF1E94DA4D}" destId="{E99C0A9C-1D6D-F948-A4F9-2D43B781CB06}" srcOrd="0" destOrd="0" presId="urn:microsoft.com/office/officeart/2005/8/layout/vProcess5"/>
    <dgm:cxn modelId="{5B022D27-ED37-7A42-8744-2C75CD0E3DDD}" srcId="{B2889288-ACE6-4949-859A-3F0F2F362E29}" destId="{261581DF-9DEC-504F-8135-7584F09E0833}" srcOrd="3" destOrd="0" parTransId="{D00A3DC0-F42F-2441-A0B8-62748575D955}" sibTransId="{E19DCB92-9B92-684A-9FCF-C0C6E38E776B}"/>
    <dgm:cxn modelId="{148E8964-C7DB-E243-97EE-BF91053E1341}" type="presOf" srcId="{6D512F57-1CC2-8740-8024-56BF1E94DA4D}" destId="{454A7480-73DA-A24A-B9B7-37B9F9B856CC}" srcOrd="1" destOrd="0" presId="urn:microsoft.com/office/officeart/2005/8/layout/vProcess5"/>
    <dgm:cxn modelId="{F8B865F8-08DA-364D-9B14-8434D665D81D}" type="presOf" srcId="{261581DF-9DEC-504F-8135-7584F09E0833}" destId="{E543004C-23DF-9749-9293-196FA7E0BFCF}" srcOrd="1" destOrd="0" presId="urn:microsoft.com/office/officeart/2005/8/layout/vProcess5"/>
    <dgm:cxn modelId="{D406DC94-75F0-B84C-B743-9737CE1B0EFE}" srcId="{B2889288-ACE6-4949-859A-3F0F2F362E29}" destId="{F7F882B2-19FF-E34F-A021-4CD5D8E74979}" srcOrd="0" destOrd="0" parTransId="{30FEA2A3-8EE9-1B43-9827-FDFAA2EF6F5B}" sibTransId="{303C7B67-1A82-3540-8036-B3707B6D4459}"/>
    <dgm:cxn modelId="{B81BD0BC-1945-034D-92E4-5EFA6ABE983F}" type="presOf" srcId="{2DC49AC1-69B0-5B4C-BFF9-B7561C5569A3}" destId="{D2303E19-7203-8048-8781-AE2BA9B6B5BB}" srcOrd="0" destOrd="0" presId="urn:microsoft.com/office/officeart/2005/8/layout/vProcess5"/>
    <dgm:cxn modelId="{567E048D-8224-B041-A3D4-6A51AD0B5F2D}" type="presOf" srcId="{261581DF-9DEC-504F-8135-7584F09E0833}" destId="{B637C83A-CD87-904F-8D3B-415A51042E49}" srcOrd="0" destOrd="0" presId="urn:microsoft.com/office/officeart/2005/8/layout/vProcess5"/>
    <dgm:cxn modelId="{CC361FB2-83A9-0942-B689-D14179BB4D96}" type="presOf" srcId="{B2889288-ACE6-4949-859A-3F0F2F362E29}" destId="{FE48E78C-715B-3940-89EF-359876D58B5C}" srcOrd="0" destOrd="0" presId="urn:microsoft.com/office/officeart/2005/8/layout/vProcess5"/>
    <dgm:cxn modelId="{798E649E-A75C-D24C-AA59-A9A1B054DA3D}" type="presOf" srcId="{F7F882B2-19FF-E34F-A021-4CD5D8E74979}" destId="{49AFE963-8EE1-5949-820A-A1A7052D0101}" srcOrd="1" destOrd="0" presId="urn:microsoft.com/office/officeart/2005/8/layout/vProcess5"/>
    <dgm:cxn modelId="{4548EC2F-9210-B942-B885-AADF403353E3}" type="presOf" srcId="{9E2B4AC0-3CDE-2649-8681-8E5FF3B1E0D8}" destId="{483CB015-DC25-7F46-9643-E0B8530EEB21}" srcOrd="1" destOrd="0" presId="urn:microsoft.com/office/officeart/2005/8/layout/vProcess5"/>
    <dgm:cxn modelId="{6B518C8C-CE5D-1C41-A612-7B77BF708C81}" type="presOf" srcId="{9E2B4AC0-3CDE-2649-8681-8E5FF3B1E0D8}" destId="{8C6CEF81-B320-D443-B22F-032888A1BE43}" srcOrd="0" destOrd="0" presId="urn:microsoft.com/office/officeart/2005/8/layout/vProcess5"/>
    <dgm:cxn modelId="{7237C902-CA4E-0D40-BDCC-CB08210903BC}" type="presOf" srcId="{303C7B67-1A82-3540-8036-B3707B6D4459}" destId="{0F64F803-F064-EB49-AD64-85FFAF550CE6}" srcOrd="0" destOrd="0" presId="urn:microsoft.com/office/officeart/2005/8/layout/vProcess5"/>
    <dgm:cxn modelId="{F8ABBA1D-9EE9-7048-918E-76B95584002C}" type="presParOf" srcId="{FE48E78C-715B-3940-89EF-359876D58B5C}" destId="{D166A269-0CDE-F042-B825-5865F6BBD4F0}" srcOrd="0" destOrd="0" presId="urn:microsoft.com/office/officeart/2005/8/layout/vProcess5"/>
    <dgm:cxn modelId="{4CB12438-25EF-894A-89D1-ACA4DB810F53}" type="presParOf" srcId="{FE48E78C-715B-3940-89EF-359876D58B5C}" destId="{C51C761C-33E2-7849-A5EB-D29C03A3E2C6}" srcOrd="1" destOrd="0" presId="urn:microsoft.com/office/officeart/2005/8/layout/vProcess5"/>
    <dgm:cxn modelId="{D7B59599-A00C-DF42-BE20-A17FCFC507F6}" type="presParOf" srcId="{FE48E78C-715B-3940-89EF-359876D58B5C}" destId="{8C6CEF81-B320-D443-B22F-032888A1BE43}" srcOrd="2" destOrd="0" presId="urn:microsoft.com/office/officeart/2005/8/layout/vProcess5"/>
    <dgm:cxn modelId="{8113225B-0FC6-054B-9DF4-65172766E200}" type="presParOf" srcId="{FE48E78C-715B-3940-89EF-359876D58B5C}" destId="{E99C0A9C-1D6D-F948-A4F9-2D43B781CB06}" srcOrd="3" destOrd="0" presId="urn:microsoft.com/office/officeart/2005/8/layout/vProcess5"/>
    <dgm:cxn modelId="{CB154573-F051-CC47-9779-ECE3D2FB7A67}" type="presParOf" srcId="{FE48E78C-715B-3940-89EF-359876D58B5C}" destId="{B637C83A-CD87-904F-8D3B-415A51042E49}" srcOrd="4" destOrd="0" presId="urn:microsoft.com/office/officeart/2005/8/layout/vProcess5"/>
    <dgm:cxn modelId="{E1E03E08-F6E1-2D4D-AEDF-CDC58DF617B0}" type="presParOf" srcId="{FE48E78C-715B-3940-89EF-359876D58B5C}" destId="{0F64F803-F064-EB49-AD64-85FFAF550CE6}" srcOrd="5" destOrd="0" presId="urn:microsoft.com/office/officeart/2005/8/layout/vProcess5"/>
    <dgm:cxn modelId="{1304643D-6E6C-6944-8BCC-FF09EE054161}" type="presParOf" srcId="{FE48E78C-715B-3940-89EF-359876D58B5C}" destId="{7EA00C7D-1160-2440-86A0-ED90787011EE}" srcOrd="6" destOrd="0" presId="urn:microsoft.com/office/officeart/2005/8/layout/vProcess5"/>
    <dgm:cxn modelId="{A3D473C5-3B6A-7A4D-B573-E9AE1378F3A6}" type="presParOf" srcId="{FE48E78C-715B-3940-89EF-359876D58B5C}" destId="{D2303E19-7203-8048-8781-AE2BA9B6B5BB}" srcOrd="7" destOrd="0" presId="urn:microsoft.com/office/officeart/2005/8/layout/vProcess5"/>
    <dgm:cxn modelId="{615F9038-66DE-9D48-8BEB-7ABE2B50DE01}" type="presParOf" srcId="{FE48E78C-715B-3940-89EF-359876D58B5C}" destId="{49AFE963-8EE1-5949-820A-A1A7052D0101}" srcOrd="8" destOrd="0" presId="urn:microsoft.com/office/officeart/2005/8/layout/vProcess5"/>
    <dgm:cxn modelId="{8BE0CF74-370D-144D-9F06-9D7DF4FD897E}" type="presParOf" srcId="{FE48E78C-715B-3940-89EF-359876D58B5C}" destId="{483CB015-DC25-7F46-9643-E0B8530EEB21}" srcOrd="9" destOrd="0" presId="urn:microsoft.com/office/officeart/2005/8/layout/vProcess5"/>
    <dgm:cxn modelId="{0CE67B92-DD34-3945-85E6-5859D4793632}" type="presParOf" srcId="{FE48E78C-715B-3940-89EF-359876D58B5C}" destId="{454A7480-73DA-A24A-B9B7-37B9F9B856CC}" srcOrd="10" destOrd="0" presId="urn:microsoft.com/office/officeart/2005/8/layout/vProcess5"/>
    <dgm:cxn modelId="{9D2E4473-02E7-A347-AFB5-8219D99A07EE}" type="presParOf" srcId="{FE48E78C-715B-3940-89EF-359876D58B5C}" destId="{E543004C-23DF-9749-9293-196FA7E0BFCF}"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EAB634E-6A8B-974E-BC74-F78774DAF2DB}" type="doc">
      <dgm:prSet loTypeId="urn:microsoft.com/office/officeart/2005/8/layout/vList2" loCatId="" qsTypeId="urn:microsoft.com/office/officeart/2005/8/quickstyle/simple1" qsCatId="simple" csTypeId="urn:microsoft.com/office/officeart/2005/8/colors/accent0_1" csCatId="mainScheme" phldr="1"/>
      <dgm:spPr/>
      <dgm:t>
        <a:bodyPr/>
        <a:lstStyle/>
        <a:p>
          <a:endParaRPr lang="en-US"/>
        </a:p>
      </dgm:t>
    </dgm:pt>
    <dgm:pt modelId="{9A96278D-19A8-E046-B52A-1FE3AADE12F7}">
      <dgm:prSet phldrT="[Text]"/>
      <dgm:spPr/>
      <dgm:t>
        <a:bodyPr/>
        <a:lstStyle/>
        <a:p>
          <a:r>
            <a:rPr lang="en-US" dirty="0" smtClean="0"/>
            <a:t>Final Inspection is performed by the Quality Manager or his representative prior to affixing a label on the unit, and the QC Checklists are then signed and filed.</a:t>
          </a:r>
          <a:endParaRPr lang="en-US" dirty="0"/>
        </a:p>
      </dgm:t>
    </dgm:pt>
    <dgm:pt modelId="{6844461A-5EFF-8941-AB1B-A69F97905459}" type="parTrans" cxnId="{3816E90E-3303-184C-B824-797FD8EE1529}">
      <dgm:prSet/>
      <dgm:spPr/>
      <dgm:t>
        <a:bodyPr/>
        <a:lstStyle/>
        <a:p>
          <a:endParaRPr lang="en-US"/>
        </a:p>
      </dgm:t>
    </dgm:pt>
    <dgm:pt modelId="{DC739813-6F8F-2A44-BBEB-3ED69199D91B}" type="sibTrans" cxnId="{3816E90E-3303-184C-B824-797FD8EE1529}">
      <dgm:prSet/>
      <dgm:spPr/>
      <dgm:t>
        <a:bodyPr/>
        <a:lstStyle/>
        <a:p>
          <a:endParaRPr lang="en-US"/>
        </a:p>
      </dgm:t>
    </dgm:pt>
    <dgm:pt modelId="{B38FCD5E-1DEA-274A-82A0-2ED2B11F987A}" type="pres">
      <dgm:prSet presAssocID="{1EAB634E-6A8B-974E-BC74-F78774DAF2DB}" presName="linear" presStyleCnt="0">
        <dgm:presLayoutVars>
          <dgm:animLvl val="lvl"/>
          <dgm:resizeHandles val="exact"/>
        </dgm:presLayoutVars>
      </dgm:prSet>
      <dgm:spPr/>
      <dgm:t>
        <a:bodyPr/>
        <a:lstStyle/>
        <a:p>
          <a:endParaRPr lang="en-US"/>
        </a:p>
      </dgm:t>
    </dgm:pt>
    <dgm:pt modelId="{F6EA85CB-52E5-4D4D-8FB6-21B16C94CA22}" type="pres">
      <dgm:prSet presAssocID="{9A96278D-19A8-E046-B52A-1FE3AADE12F7}" presName="parentText" presStyleLbl="node1" presStyleIdx="0" presStyleCnt="1">
        <dgm:presLayoutVars>
          <dgm:chMax val="0"/>
          <dgm:bulletEnabled val="1"/>
        </dgm:presLayoutVars>
      </dgm:prSet>
      <dgm:spPr/>
      <dgm:t>
        <a:bodyPr/>
        <a:lstStyle/>
        <a:p>
          <a:endParaRPr lang="en-US"/>
        </a:p>
      </dgm:t>
    </dgm:pt>
  </dgm:ptLst>
  <dgm:cxnLst>
    <dgm:cxn modelId="{EC79B4A0-2057-D84E-92D6-835FF265334E}" type="presOf" srcId="{9A96278D-19A8-E046-B52A-1FE3AADE12F7}" destId="{F6EA85CB-52E5-4D4D-8FB6-21B16C94CA22}" srcOrd="0" destOrd="0" presId="urn:microsoft.com/office/officeart/2005/8/layout/vList2"/>
    <dgm:cxn modelId="{AB171CFE-39EA-9A42-81D3-DB7841BC6A38}" type="presOf" srcId="{1EAB634E-6A8B-974E-BC74-F78774DAF2DB}" destId="{B38FCD5E-1DEA-274A-82A0-2ED2B11F987A}" srcOrd="0" destOrd="0" presId="urn:microsoft.com/office/officeart/2005/8/layout/vList2"/>
    <dgm:cxn modelId="{3816E90E-3303-184C-B824-797FD8EE1529}" srcId="{1EAB634E-6A8B-974E-BC74-F78774DAF2DB}" destId="{9A96278D-19A8-E046-B52A-1FE3AADE12F7}" srcOrd="0" destOrd="0" parTransId="{6844461A-5EFF-8941-AB1B-A69F97905459}" sibTransId="{DC739813-6F8F-2A44-BBEB-3ED69199D91B}"/>
    <dgm:cxn modelId="{B71C032C-F242-A040-8A4C-BB97F16481ED}" type="presParOf" srcId="{B38FCD5E-1DEA-274A-82A0-2ED2B11F987A}" destId="{F6EA85CB-52E5-4D4D-8FB6-21B16C94CA22}" srcOrd="0" destOrd="0" presId="urn:microsoft.com/office/officeart/2005/8/layout/vList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7C8D8E8-EDC3-7F44-854C-A86F997309B0}" type="doc">
      <dgm:prSet loTypeId="urn:microsoft.com/office/officeart/2005/8/layout/target3" loCatId="" qsTypeId="urn:microsoft.com/office/officeart/2005/8/quickstyle/simple3" qsCatId="simple" csTypeId="urn:microsoft.com/office/officeart/2005/8/colors/colorful5" csCatId="colorful" phldr="1"/>
      <dgm:spPr/>
      <dgm:t>
        <a:bodyPr/>
        <a:lstStyle/>
        <a:p>
          <a:endParaRPr lang="en-US"/>
        </a:p>
      </dgm:t>
    </dgm:pt>
    <dgm:pt modelId="{8763A67E-3343-FB4A-918F-E1305C777EF1}">
      <dgm:prSet phldrT="[Text]" custT="1"/>
      <dgm:spPr/>
      <dgm:t>
        <a:bodyPr/>
        <a:lstStyle/>
        <a:p>
          <a:pPr algn="l"/>
          <a:r>
            <a:rPr lang="en-US" sz="2400" dirty="0" smtClean="0"/>
            <a:t>In-house station personnel</a:t>
          </a:r>
          <a:endParaRPr lang="en-US" sz="2400" dirty="0"/>
        </a:p>
      </dgm:t>
    </dgm:pt>
    <dgm:pt modelId="{3DC13A96-5927-8F4D-8154-67E418F9266F}" type="parTrans" cxnId="{19D4882E-660D-2047-A3D9-08180183E453}">
      <dgm:prSet/>
      <dgm:spPr/>
      <dgm:t>
        <a:bodyPr/>
        <a:lstStyle/>
        <a:p>
          <a:pPr algn="l"/>
          <a:endParaRPr lang="en-US" sz="2400"/>
        </a:p>
      </dgm:t>
    </dgm:pt>
    <dgm:pt modelId="{042E203F-22D5-4646-935B-BDE26E022842}" type="sibTrans" cxnId="{19D4882E-660D-2047-A3D9-08180183E453}">
      <dgm:prSet/>
      <dgm:spPr/>
      <dgm:t>
        <a:bodyPr/>
        <a:lstStyle/>
        <a:p>
          <a:pPr algn="l"/>
          <a:endParaRPr lang="en-US" sz="2400"/>
        </a:p>
      </dgm:t>
    </dgm:pt>
    <dgm:pt modelId="{6FE7C682-E8B8-F74B-874A-F690F65CDFB0}">
      <dgm:prSet custT="1"/>
      <dgm:spPr/>
      <dgm:t>
        <a:bodyPr/>
        <a:lstStyle/>
        <a:p>
          <a:pPr algn="l"/>
          <a:r>
            <a:rPr lang="en-US" sz="2400" dirty="0" smtClean="0"/>
            <a:t>In-house station supervisor</a:t>
          </a:r>
          <a:endParaRPr lang="en-US" sz="2400" dirty="0"/>
        </a:p>
      </dgm:t>
    </dgm:pt>
    <dgm:pt modelId="{0CFA9607-679B-5249-8B50-ABF39E656C44}" type="parTrans" cxnId="{0CD8923C-D82F-0F4D-BE03-547DB9B7586D}">
      <dgm:prSet/>
      <dgm:spPr/>
      <dgm:t>
        <a:bodyPr/>
        <a:lstStyle/>
        <a:p>
          <a:pPr algn="l"/>
          <a:endParaRPr lang="en-US" sz="2400"/>
        </a:p>
      </dgm:t>
    </dgm:pt>
    <dgm:pt modelId="{9437B4B5-54DB-3C40-A39E-4071DF165D7B}" type="sibTrans" cxnId="{0CD8923C-D82F-0F4D-BE03-547DB9B7586D}">
      <dgm:prSet/>
      <dgm:spPr/>
      <dgm:t>
        <a:bodyPr/>
        <a:lstStyle/>
        <a:p>
          <a:pPr algn="l"/>
          <a:endParaRPr lang="en-US" sz="2400"/>
        </a:p>
      </dgm:t>
    </dgm:pt>
    <dgm:pt modelId="{8C417307-9A43-3740-A1FD-4A59E9C8A42B}">
      <dgm:prSet custT="1"/>
      <dgm:spPr/>
      <dgm:t>
        <a:bodyPr/>
        <a:lstStyle/>
        <a:p>
          <a:pPr algn="l"/>
          <a:r>
            <a:rPr lang="en-US" sz="2400" dirty="0" smtClean="0"/>
            <a:t>In-house quality control department</a:t>
          </a:r>
          <a:endParaRPr lang="en-US" sz="2400" dirty="0"/>
        </a:p>
      </dgm:t>
    </dgm:pt>
    <dgm:pt modelId="{F96E96C5-BB10-E14F-B19F-5335459DF616}" type="parTrans" cxnId="{ED6974CE-5286-184A-84B7-758EB3F9D20B}">
      <dgm:prSet/>
      <dgm:spPr/>
      <dgm:t>
        <a:bodyPr/>
        <a:lstStyle/>
        <a:p>
          <a:pPr algn="l"/>
          <a:endParaRPr lang="en-US" sz="2400"/>
        </a:p>
      </dgm:t>
    </dgm:pt>
    <dgm:pt modelId="{23F314DC-C1AD-1740-AB29-2556B4B5A5DE}" type="sibTrans" cxnId="{ED6974CE-5286-184A-84B7-758EB3F9D20B}">
      <dgm:prSet/>
      <dgm:spPr/>
      <dgm:t>
        <a:bodyPr/>
        <a:lstStyle/>
        <a:p>
          <a:pPr algn="l"/>
          <a:endParaRPr lang="en-US" sz="2400"/>
        </a:p>
      </dgm:t>
    </dgm:pt>
    <dgm:pt modelId="{BFAEDEB6-2FFC-C441-8582-CC3FE4FED383}">
      <dgm:prSet custT="1"/>
      <dgm:spPr/>
      <dgm:t>
        <a:bodyPr/>
        <a:lstStyle/>
        <a:p>
          <a:pPr algn="l"/>
          <a:r>
            <a:rPr lang="en-US" sz="2400" dirty="0" smtClean="0"/>
            <a:t>Third Party state inspectors</a:t>
          </a:r>
          <a:endParaRPr lang="en-US" sz="2400" dirty="0"/>
        </a:p>
      </dgm:t>
    </dgm:pt>
    <dgm:pt modelId="{C8DE4FDC-6C5E-C747-9EA6-F341811C3964}" type="parTrans" cxnId="{70243DF1-D857-0D4A-A026-C0AFE5A776EA}">
      <dgm:prSet/>
      <dgm:spPr/>
      <dgm:t>
        <a:bodyPr/>
        <a:lstStyle/>
        <a:p>
          <a:pPr algn="l"/>
          <a:endParaRPr lang="en-US" sz="2400"/>
        </a:p>
      </dgm:t>
    </dgm:pt>
    <dgm:pt modelId="{0B44C07E-2CAE-6C48-B49E-E7E29AECF120}" type="sibTrans" cxnId="{70243DF1-D857-0D4A-A026-C0AFE5A776EA}">
      <dgm:prSet/>
      <dgm:spPr/>
      <dgm:t>
        <a:bodyPr/>
        <a:lstStyle/>
        <a:p>
          <a:pPr algn="l"/>
          <a:endParaRPr lang="en-US" sz="2400"/>
        </a:p>
      </dgm:t>
    </dgm:pt>
    <dgm:pt modelId="{D5C6105C-A3F8-DE47-B125-BD9AD72BC99A}">
      <dgm:prSet custT="1"/>
      <dgm:spPr/>
      <dgm:t>
        <a:bodyPr/>
        <a:lstStyle/>
        <a:p>
          <a:pPr algn="l"/>
          <a:r>
            <a:rPr lang="en-US" sz="2400" dirty="0" smtClean="0"/>
            <a:t>Federal inspectors (For HUD homes)</a:t>
          </a:r>
          <a:endParaRPr lang="en-US" sz="2400" dirty="0"/>
        </a:p>
      </dgm:t>
    </dgm:pt>
    <dgm:pt modelId="{F1662816-DC4F-1942-B91A-B799C9B54EE1}" type="parTrans" cxnId="{289C838F-3C6A-974F-8A83-ADBB16940C93}">
      <dgm:prSet/>
      <dgm:spPr/>
      <dgm:t>
        <a:bodyPr/>
        <a:lstStyle/>
        <a:p>
          <a:pPr algn="l"/>
          <a:endParaRPr lang="en-US" sz="2400"/>
        </a:p>
      </dgm:t>
    </dgm:pt>
    <dgm:pt modelId="{610656DB-FA5F-274E-A438-EFE17E7EB9C4}" type="sibTrans" cxnId="{289C838F-3C6A-974F-8A83-ADBB16940C93}">
      <dgm:prSet/>
      <dgm:spPr/>
      <dgm:t>
        <a:bodyPr/>
        <a:lstStyle/>
        <a:p>
          <a:pPr algn="l"/>
          <a:endParaRPr lang="en-US" sz="2400"/>
        </a:p>
      </dgm:t>
    </dgm:pt>
    <dgm:pt modelId="{68A8CB4A-0BC7-CA4E-8DC9-C0138A361F1A}">
      <dgm:prSet custT="1"/>
      <dgm:spPr/>
      <dgm:t>
        <a:bodyPr/>
        <a:lstStyle/>
        <a:p>
          <a:pPr algn="l"/>
          <a:r>
            <a:rPr lang="en-US" sz="2400" dirty="0" smtClean="0"/>
            <a:t>The local municipality inspectors</a:t>
          </a:r>
          <a:endParaRPr lang="en-US" sz="2400" dirty="0"/>
        </a:p>
      </dgm:t>
    </dgm:pt>
    <dgm:pt modelId="{FE23916A-568F-224E-AD6C-8499E513763E}" type="parTrans" cxnId="{D443019C-5780-B646-9655-5AFB31AFEB05}">
      <dgm:prSet/>
      <dgm:spPr/>
      <dgm:t>
        <a:bodyPr/>
        <a:lstStyle/>
        <a:p>
          <a:pPr algn="l"/>
          <a:endParaRPr lang="en-US" sz="2400"/>
        </a:p>
      </dgm:t>
    </dgm:pt>
    <dgm:pt modelId="{07BC5AA0-9F34-F141-A062-2B224E95E192}" type="sibTrans" cxnId="{D443019C-5780-B646-9655-5AFB31AFEB05}">
      <dgm:prSet/>
      <dgm:spPr/>
      <dgm:t>
        <a:bodyPr/>
        <a:lstStyle/>
        <a:p>
          <a:pPr algn="l"/>
          <a:endParaRPr lang="en-US" sz="2400"/>
        </a:p>
      </dgm:t>
    </dgm:pt>
    <dgm:pt modelId="{AA016C4E-38C9-444A-A0A4-7736A0B68A64}" type="pres">
      <dgm:prSet presAssocID="{27C8D8E8-EDC3-7F44-854C-A86F997309B0}" presName="Name0" presStyleCnt="0">
        <dgm:presLayoutVars>
          <dgm:chMax val="7"/>
          <dgm:dir/>
          <dgm:animLvl val="lvl"/>
          <dgm:resizeHandles val="exact"/>
        </dgm:presLayoutVars>
      </dgm:prSet>
      <dgm:spPr/>
      <dgm:t>
        <a:bodyPr/>
        <a:lstStyle/>
        <a:p>
          <a:endParaRPr lang="en-US"/>
        </a:p>
      </dgm:t>
    </dgm:pt>
    <dgm:pt modelId="{547B933E-E188-364A-B895-22F3EB9A2D9F}" type="pres">
      <dgm:prSet presAssocID="{68A8CB4A-0BC7-CA4E-8DC9-C0138A361F1A}" presName="circle1" presStyleLbl="node1" presStyleIdx="0" presStyleCnt="6"/>
      <dgm:spPr/>
      <dgm:t>
        <a:bodyPr/>
        <a:lstStyle/>
        <a:p>
          <a:endParaRPr lang="en-US"/>
        </a:p>
      </dgm:t>
    </dgm:pt>
    <dgm:pt modelId="{FAC57C45-8C51-4548-893E-0A26749B6D4E}" type="pres">
      <dgm:prSet presAssocID="{68A8CB4A-0BC7-CA4E-8DC9-C0138A361F1A}" presName="space" presStyleCnt="0"/>
      <dgm:spPr/>
      <dgm:t>
        <a:bodyPr/>
        <a:lstStyle/>
        <a:p>
          <a:endParaRPr lang="en-US"/>
        </a:p>
      </dgm:t>
    </dgm:pt>
    <dgm:pt modelId="{FF18BCDD-E6C0-F546-A0DC-F7F22ABFEF9F}" type="pres">
      <dgm:prSet presAssocID="{68A8CB4A-0BC7-CA4E-8DC9-C0138A361F1A}" presName="rect1" presStyleLbl="alignAcc1" presStyleIdx="0" presStyleCnt="6"/>
      <dgm:spPr/>
      <dgm:t>
        <a:bodyPr/>
        <a:lstStyle/>
        <a:p>
          <a:endParaRPr lang="en-US"/>
        </a:p>
      </dgm:t>
    </dgm:pt>
    <dgm:pt modelId="{819A07F4-AB6D-374C-90BC-CD8B91F44FA1}" type="pres">
      <dgm:prSet presAssocID="{D5C6105C-A3F8-DE47-B125-BD9AD72BC99A}" presName="vertSpace2" presStyleLbl="node1" presStyleIdx="0" presStyleCnt="6"/>
      <dgm:spPr/>
      <dgm:t>
        <a:bodyPr/>
        <a:lstStyle/>
        <a:p>
          <a:endParaRPr lang="en-US"/>
        </a:p>
      </dgm:t>
    </dgm:pt>
    <dgm:pt modelId="{D6CB4D11-85A5-6A42-99CB-CCC8DF62B7F3}" type="pres">
      <dgm:prSet presAssocID="{D5C6105C-A3F8-DE47-B125-BD9AD72BC99A}" presName="circle2" presStyleLbl="node1" presStyleIdx="1" presStyleCnt="6"/>
      <dgm:spPr/>
      <dgm:t>
        <a:bodyPr/>
        <a:lstStyle/>
        <a:p>
          <a:endParaRPr lang="en-US"/>
        </a:p>
      </dgm:t>
    </dgm:pt>
    <dgm:pt modelId="{5C648D4B-49C7-CC4B-9FA0-D329EB864BF5}" type="pres">
      <dgm:prSet presAssocID="{D5C6105C-A3F8-DE47-B125-BD9AD72BC99A}" presName="rect2" presStyleLbl="alignAcc1" presStyleIdx="1" presStyleCnt="6"/>
      <dgm:spPr/>
      <dgm:t>
        <a:bodyPr/>
        <a:lstStyle/>
        <a:p>
          <a:endParaRPr lang="en-US"/>
        </a:p>
      </dgm:t>
    </dgm:pt>
    <dgm:pt modelId="{7BF5BADA-2159-7242-B1D0-64E485099B37}" type="pres">
      <dgm:prSet presAssocID="{BFAEDEB6-2FFC-C441-8582-CC3FE4FED383}" presName="vertSpace3" presStyleLbl="node1" presStyleIdx="1" presStyleCnt="6"/>
      <dgm:spPr/>
      <dgm:t>
        <a:bodyPr/>
        <a:lstStyle/>
        <a:p>
          <a:endParaRPr lang="en-US"/>
        </a:p>
      </dgm:t>
    </dgm:pt>
    <dgm:pt modelId="{FCC76243-8E90-DB47-9F50-92E8ADE2B14A}" type="pres">
      <dgm:prSet presAssocID="{BFAEDEB6-2FFC-C441-8582-CC3FE4FED383}" presName="circle3" presStyleLbl="node1" presStyleIdx="2" presStyleCnt="6"/>
      <dgm:spPr/>
      <dgm:t>
        <a:bodyPr/>
        <a:lstStyle/>
        <a:p>
          <a:endParaRPr lang="en-US"/>
        </a:p>
      </dgm:t>
    </dgm:pt>
    <dgm:pt modelId="{535CF8FF-520C-CE4C-AA6B-A1991BF5EAB5}" type="pres">
      <dgm:prSet presAssocID="{BFAEDEB6-2FFC-C441-8582-CC3FE4FED383}" presName="rect3" presStyleLbl="alignAcc1" presStyleIdx="2" presStyleCnt="6"/>
      <dgm:spPr/>
      <dgm:t>
        <a:bodyPr/>
        <a:lstStyle/>
        <a:p>
          <a:endParaRPr lang="en-US"/>
        </a:p>
      </dgm:t>
    </dgm:pt>
    <dgm:pt modelId="{40A22ED6-A7D1-0041-9FE9-0FD89BCD46D2}" type="pres">
      <dgm:prSet presAssocID="{8C417307-9A43-3740-A1FD-4A59E9C8A42B}" presName="vertSpace4" presStyleLbl="node1" presStyleIdx="2" presStyleCnt="6"/>
      <dgm:spPr/>
      <dgm:t>
        <a:bodyPr/>
        <a:lstStyle/>
        <a:p>
          <a:endParaRPr lang="en-US"/>
        </a:p>
      </dgm:t>
    </dgm:pt>
    <dgm:pt modelId="{376D8DCC-5065-4242-B5B3-BFB876B59940}" type="pres">
      <dgm:prSet presAssocID="{8C417307-9A43-3740-A1FD-4A59E9C8A42B}" presName="circle4" presStyleLbl="node1" presStyleIdx="3" presStyleCnt="6"/>
      <dgm:spPr/>
      <dgm:t>
        <a:bodyPr/>
        <a:lstStyle/>
        <a:p>
          <a:endParaRPr lang="en-US"/>
        </a:p>
      </dgm:t>
    </dgm:pt>
    <dgm:pt modelId="{AEF3EC40-2810-8B45-B85D-21C85646ABE1}" type="pres">
      <dgm:prSet presAssocID="{8C417307-9A43-3740-A1FD-4A59E9C8A42B}" presName="rect4" presStyleLbl="alignAcc1" presStyleIdx="3" presStyleCnt="6"/>
      <dgm:spPr/>
      <dgm:t>
        <a:bodyPr/>
        <a:lstStyle/>
        <a:p>
          <a:endParaRPr lang="en-US"/>
        </a:p>
      </dgm:t>
    </dgm:pt>
    <dgm:pt modelId="{23F273CF-7319-9148-A8B4-336C7A007C2E}" type="pres">
      <dgm:prSet presAssocID="{6FE7C682-E8B8-F74B-874A-F690F65CDFB0}" presName="vertSpace5" presStyleLbl="node1" presStyleIdx="3" presStyleCnt="6"/>
      <dgm:spPr/>
      <dgm:t>
        <a:bodyPr/>
        <a:lstStyle/>
        <a:p>
          <a:endParaRPr lang="en-US"/>
        </a:p>
      </dgm:t>
    </dgm:pt>
    <dgm:pt modelId="{82DF0AFD-745C-BC46-BCE0-E3D5E47047A2}" type="pres">
      <dgm:prSet presAssocID="{6FE7C682-E8B8-F74B-874A-F690F65CDFB0}" presName="circle5" presStyleLbl="node1" presStyleIdx="4" presStyleCnt="6"/>
      <dgm:spPr/>
      <dgm:t>
        <a:bodyPr/>
        <a:lstStyle/>
        <a:p>
          <a:endParaRPr lang="en-US"/>
        </a:p>
      </dgm:t>
    </dgm:pt>
    <dgm:pt modelId="{6329E9AE-04A7-9942-88D1-FE90084404D5}" type="pres">
      <dgm:prSet presAssocID="{6FE7C682-E8B8-F74B-874A-F690F65CDFB0}" presName="rect5" presStyleLbl="alignAcc1" presStyleIdx="4" presStyleCnt="6"/>
      <dgm:spPr/>
      <dgm:t>
        <a:bodyPr/>
        <a:lstStyle/>
        <a:p>
          <a:endParaRPr lang="en-US"/>
        </a:p>
      </dgm:t>
    </dgm:pt>
    <dgm:pt modelId="{B0069618-BDF5-D940-99BC-2DBBFE121EC9}" type="pres">
      <dgm:prSet presAssocID="{8763A67E-3343-FB4A-918F-E1305C777EF1}" presName="vertSpace6" presStyleLbl="node1" presStyleIdx="4" presStyleCnt="6"/>
      <dgm:spPr/>
      <dgm:t>
        <a:bodyPr/>
        <a:lstStyle/>
        <a:p>
          <a:endParaRPr lang="en-US"/>
        </a:p>
      </dgm:t>
    </dgm:pt>
    <dgm:pt modelId="{20ABCA8F-6A56-8842-A76C-4C11CC072069}" type="pres">
      <dgm:prSet presAssocID="{8763A67E-3343-FB4A-918F-E1305C777EF1}" presName="circle6" presStyleLbl="node1" presStyleIdx="5" presStyleCnt="6"/>
      <dgm:spPr/>
      <dgm:t>
        <a:bodyPr/>
        <a:lstStyle/>
        <a:p>
          <a:endParaRPr lang="en-US"/>
        </a:p>
      </dgm:t>
    </dgm:pt>
    <dgm:pt modelId="{6FB5EAB1-3FEF-8D48-8F26-B9B9C70DD658}" type="pres">
      <dgm:prSet presAssocID="{8763A67E-3343-FB4A-918F-E1305C777EF1}" presName="rect6" presStyleLbl="alignAcc1" presStyleIdx="5" presStyleCnt="6"/>
      <dgm:spPr/>
      <dgm:t>
        <a:bodyPr/>
        <a:lstStyle/>
        <a:p>
          <a:endParaRPr lang="en-US"/>
        </a:p>
      </dgm:t>
    </dgm:pt>
    <dgm:pt modelId="{5AB0AFA0-4F03-4C42-91BB-A5B951206256}" type="pres">
      <dgm:prSet presAssocID="{68A8CB4A-0BC7-CA4E-8DC9-C0138A361F1A}" presName="rect1ParTxNoCh" presStyleLbl="alignAcc1" presStyleIdx="5" presStyleCnt="6">
        <dgm:presLayoutVars>
          <dgm:chMax val="1"/>
          <dgm:bulletEnabled val="1"/>
        </dgm:presLayoutVars>
      </dgm:prSet>
      <dgm:spPr/>
      <dgm:t>
        <a:bodyPr/>
        <a:lstStyle/>
        <a:p>
          <a:endParaRPr lang="en-US"/>
        </a:p>
      </dgm:t>
    </dgm:pt>
    <dgm:pt modelId="{B6769E45-DB5F-1249-BFAB-6A24834F7682}" type="pres">
      <dgm:prSet presAssocID="{D5C6105C-A3F8-DE47-B125-BD9AD72BC99A}" presName="rect2ParTxNoCh" presStyleLbl="alignAcc1" presStyleIdx="5" presStyleCnt="6">
        <dgm:presLayoutVars>
          <dgm:chMax val="1"/>
          <dgm:bulletEnabled val="1"/>
        </dgm:presLayoutVars>
      </dgm:prSet>
      <dgm:spPr/>
      <dgm:t>
        <a:bodyPr/>
        <a:lstStyle/>
        <a:p>
          <a:endParaRPr lang="en-US"/>
        </a:p>
      </dgm:t>
    </dgm:pt>
    <dgm:pt modelId="{71203AED-1141-ED47-93D4-B05872E8FCE8}" type="pres">
      <dgm:prSet presAssocID="{BFAEDEB6-2FFC-C441-8582-CC3FE4FED383}" presName="rect3ParTxNoCh" presStyleLbl="alignAcc1" presStyleIdx="5" presStyleCnt="6">
        <dgm:presLayoutVars>
          <dgm:chMax val="1"/>
          <dgm:bulletEnabled val="1"/>
        </dgm:presLayoutVars>
      </dgm:prSet>
      <dgm:spPr/>
      <dgm:t>
        <a:bodyPr/>
        <a:lstStyle/>
        <a:p>
          <a:endParaRPr lang="en-US"/>
        </a:p>
      </dgm:t>
    </dgm:pt>
    <dgm:pt modelId="{09678536-BDB1-5A4D-BA16-3CAFA7751DC7}" type="pres">
      <dgm:prSet presAssocID="{8C417307-9A43-3740-A1FD-4A59E9C8A42B}" presName="rect4ParTxNoCh" presStyleLbl="alignAcc1" presStyleIdx="5" presStyleCnt="6">
        <dgm:presLayoutVars>
          <dgm:chMax val="1"/>
          <dgm:bulletEnabled val="1"/>
        </dgm:presLayoutVars>
      </dgm:prSet>
      <dgm:spPr/>
      <dgm:t>
        <a:bodyPr/>
        <a:lstStyle/>
        <a:p>
          <a:endParaRPr lang="en-US"/>
        </a:p>
      </dgm:t>
    </dgm:pt>
    <dgm:pt modelId="{D1293C1E-4062-F14D-B139-4596422A64F0}" type="pres">
      <dgm:prSet presAssocID="{6FE7C682-E8B8-F74B-874A-F690F65CDFB0}" presName="rect5ParTxNoCh" presStyleLbl="alignAcc1" presStyleIdx="5" presStyleCnt="6">
        <dgm:presLayoutVars>
          <dgm:chMax val="1"/>
          <dgm:bulletEnabled val="1"/>
        </dgm:presLayoutVars>
      </dgm:prSet>
      <dgm:spPr/>
      <dgm:t>
        <a:bodyPr/>
        <a:lstStyle/>
        <a:p>
          <a:endParaRPr lang="en-US"/>
        </a:p>
      </dgm:t>
    </dgm:pt>
    <dgm:pt modelId="{07B3A1E4-CAEC-1F4D-96BE-1549722BF7CA}" type="pres">
      <dgm:prSet presAssocID="{8763A67E-3343-FB4A-918F-E1305C777EF1}" presName="rect6ParTxNoCh" presStyleLbl="alignAcc1" presStyleIdx="5" presStyleCnt="6">
        <dgm:presLayoutVars>
          <dgm:chMax val="1"/>
          <dgm:bulletEnabled val="1"/>
        </dgm:presLayoutVars>
      </dgm:prSet>
      <dgm:spPr/>
      <dgm:t>
        <a:bodyPr/>
        <a:lstStyle/>
        <a:p>
          <a:endParaRPr lang="en-US"/>
        </a:p>
      </dgm:t>
    </dgm:pt>
  </dgm:ptLst>
  <dgm:cxnLst>
    <dgm:cxn modelId="{C46EDAA7-8024-9A4E-9746-D6B35DB82A5B}" type="presOf" srcId="{BFAEDEB6-2FFC-C441-8582-CC3FE4FED383}" destId="{71203AED-1141-ED47-93D4-B05872E8FCE8}" srcOrd="1" destOrd="0" presId="urn:microsoft.com/office/officeart/2005/8/layout/target3"/>
    <dgm:cxn modelId="{1AF38BF8-E2D7-3546-94D5-8D56415B7FCC}" type="presOf" srcId="{68A8CB4A-0BC7-CA4E-8DC9-C0138A361F1A}" destId="{5AB0AFA0-4F03-4C42-91BB-A5B951206256}" srcOrd="1" destOrd="0" presId="urn:microsoft.com/office/officeart/2005/8/layout/target3"/>
    <dgm:cxn modelId="{ED6974CE-5286-184A-84B7-758EB3F9D20B}" srcId="{27C8D8E8-EDC3-7F44-854C-A86F997309B0}" destId="{8C417307-9A43-3740-A1FD-4A59E9C8A42B}" srcOrd="3" destOrd="0" parTransId="{F96E96C5-BB10-E14F-B19F-5335459DF616}" sibTransId="{23F314DC-C1AD-1740-AB29-2556B4B5A5DE}"/>
    <dgm:cxn modelId="{0CD8923C-D82F-0F4D-BE03-547DB9B7586D}" srcId="{27C8D8E8-EDC3-7F44-854C-A86F997309B0}" destId="{6FE7C682-E8B8-F74B-874A-F690F65CDFB0}" srcOrd="4" destOrd="0" parTransId="{0CFA9607-679B-5249-8B50-ABF39E656C44}" sibTransId="{9437B4B5-54DB-3C40-A39E-4071DF165D7B}"/>
    <dgm:cxn modelId="{66971D8E-075B-C24B-878F-7EF1F43E8D0C}" type="presOf" srcId="{8763A67E-3343-FB4A-918F-E1305C777EF1}" destId="{6FB5EAB1-3FEF-8D48-8F26-B9B9C70DD658}" srcOrd="0" destOrd="0" presId="urn:microsoft.com/office/officeart/2005/8/layout/target3"/>
    <dgm:cxn modelId="{47D9849B-7BBA-4049-9771-4FA1A6C73CD0}" type="presOf" srcId="{8C417307-9A43-3740-A1FD-4A59E9C8A42B}" destId="{AEF3EC40-2810-8B45-B85D-21C85646ABE1}" srcOrd="0" destOrd="0" presId="urn:microsoft.com/office/officeart/2005/8/layout/target3"/>
    <dgm:cxn modelId="{70243DF1-D857-0D4A-A026-C0AFE5A776EA}" srcId="{27C8D8E8-EDC3-7F44-854C-A86F997309B0}" destId="{BFAEDEB6-2FFC-C441-8582-CC3FE4FED383}" srcOrd="2" destOrd="0" parTransId="{C8DE4FDC-6C5E-C747-9EA6-F341811C3964}" sibTransId="{0B44C07E-2CAE-6C48-B49E-E7E29AECF120}"/>
    <dgm:cxn modelId="{806564D2-1CA0-3140-B7B2-EC680A6DE726}" type="presOf" srcId="{27C8D8E8-EDC3-7F44-854C-A86F997309B0}" destId="{AA016C4E-38C9-444A-A0A4-7736A0B68A64}" srcOrd="0" destOrd="0" presId="urn:microsoft.com/office/officeart/2005/8/layout/target3"/>
    <dgm:cxn modelId="{CB430884-715E-A147-88A6-76DE1C904563}" type="presOf" srcId="{8763A67E-3343-FB4A-918F-E1305C777EF1}" destId="{07B3A1E4-CAEC-1F4D-96BE-1549722BF7CA}" srcOrd="1" destOrd="0" presId="urn:microsoft.com/office/officeart/2005/8/layout/target3"/>
    <dgm:cxn modelId="{19D4882E-660D-2047-A3D9-08180183E453}" srcId="{27C8D8E8-EDC3-7F44-854C-A86F997309B0}" destId="{8763A67E-3343-FB4A-918F-E1305C777EF1}" srcOrd="5" destOrd="0" parTransId="{3DC13A96-5927-8F4D-8154-67E418F9266F}" sibTransId="{042E203F-22D5-4646-935B-BDE26E022842}"/>
    <dgm:cxn modelId="{BA38F226-9632-CC4C-86C6-970F730DB6FB}" type="presOf" srcId="{D5C6105C-A3F8-DE47-B125-BD9AD72BC99A}" destId="{5C648D4B-49C7-CC4B-9FA0-D329EB864BF5}" srcOrd="0" destOrd="0" presId="urn:microsoft.com/office/officeart/2005/8/layout/target3"/>
    <dgm:cxn modelId="{7AD1FE0C-628A-384D-A1D5-E265D660C534}" type="presOf" srcId="{6FE7C682-E8B8-F74B-874A-F690F65CDFB0}" destId="{6329E9AE-04A7-9942-88D1-FE90084404D5}" srcOrd="0" destOrd="0" presId="urn:microsoft.com/office/officeart/2005/8/layout/target3"/>
    <dgm:cxn modelId="{48C740FD-6751-CD4A-84E5-09ECFF737C69}" type="presOf" srcId="{D5C6105C-A3F8-DE47-B125-BD9AD72BC99A}" destId="{B6769E45-DB5F-1249-BFAB-6A24834F7682}" srcOrd="1" destOrd="0" presId="urn:microsoft.com/office/officeart/2005/8/layout/target3"/>
    <dgm:cxn modelId="{289C838F-3C6A-974F-8A83-ADBB16940C93}" srcId="{27C8D8E8-EDC3-7F44-854C-A86F997309B0}" destId="{D5C6105C-A3F8-DE47-B125-BD9AD72BC99A}" srcOrd="1" destOrd="0" parTransId="{F1662816-DC4F-1942-B91A-B799C9B54EE1}" sibTransId="{610656DB-FA5F-274E-A438-EFE17E7EB9C4}"/>
    <dgm:cxn modelId="{A3D6D379-3E2B-744B-828E-01F0FDD651C4}" type="presOf" srcId="{BFAEDEB6-2FFC-C441-8582-CC3FE4FED383}" destId="{535CF8FF-520C-CE4C-AA6B-A1991BF5EAB5}" srcOrd="0" destOrd="0" presId="urn:microsoft.com/office/officeart/2005/8/layout/target3"/>
    <dgm:cxn modelId="{EE45B2BB-31AE-0547-9565-D585D2756BD0}" type="presOf" srcId="{8C417307-9A43-3740-A1FD-4A59E9C8A42B}" destId="{09678536-BDB1-5A4D-BA16-3CAFA7751DC7}" srcOrd="1" destOrd="0" presId="urn:microsoft.com/office/officeart/2005/8/layout/target3"/>
    <dgm:cxn modelId="{D443019C-5780-B646-9655-5AFB31AFEB05}" srcId="{27C8D8E8-EDC3-7F44-854C-A86F997309B0}" destId="{68A8CB4A-0BC7-CA4E-8DC9-C0138A361F1A}" srcOrd="0" destOrd="0" parTransId="{FE23916A-568F-224E-AD6C-8499E513763E}" sibTransId="{07BC5AA0-9F34-F141-A062-2B224E95E192}"/>
    <dgm:cxn modelId="{9C949731-AA7B-9F4B-97D5-94B2312A8455}" type="presOf" srcId="{6FE7C682-E8B8-F74B-874A-F690F65CDFB0}" destId="{D1293C1E-4062-F14D-B139-4596422A64F0}" srcOrd="1" destOrd="0" presId="urn:microsoft.com/office/officeart/2005/8/layout/target3"/>
    <dgm:cxn modelId="{43DCCFFA-7761-2A4C-AA44-2E5F0B8E6534}" type="presOf" srcId="{68A8CB4A-0BC7-CA4E-8DC9-C0138A361F1A}" destId="{FF18BCDD-E6C0-F546-A0DC-F7F22ABFEF9F}" srcOrd="0" destOrd="0" presId="urn:microsoft.com/office/officeart/2005/8/layout/target3"/>
    <dgm:cxn modelId="{674F80BD-68D1-D342-8B05-2EF7551420A1}" type="presParOf" srcId="{AA016C4E-38C9-444A-A0A4-7736A0B68A64}" destId="{547B933E-E188-364A-B895-22F3EB9A2D9F}" srcOrd="0" destOrd="0" presId="urn:microsoft.com/office/officeart/2005/8/layout/target3"/>
    <dgm:cxn modelId="{38146AC9-4BEF-A340-934E-EE80BC8F6DEF}" type="presParOf" srcId="{AA016C4E-38C9-444A-A0A4-7736A0B68A64}" destId="{FAC57C45-8C51-4548-893E-0A26749B6D4E}" srcOrd="1" destOrd="0" presId="urn:microsoft.com/office/officeart/2005/8/layout/target3"/>
    <dgm:cxn modelId="{CB73A226-4E43-2E44-83CA-4E04E092278B}" type="presParOf" srcId="{AA016C4E-38C9-444A-A0A4-7736A0B68A64}" destId="{FF18BCDD-E6C0-F546-A0DC-F7F22ABFEF9F}" srcOrd="2" destOrd="0" presId="urn:microsoft.com/office/officeart/2005/8/layout/target3"/>
    <dgm:cxn modelId="{FC609E2B-99E9-1746-BFEF-3930D2711274}" type="presParOf" srcId="{AA016C4E-38C9-444A-A0A4-7736A0B68A64}" destId="{819A07F4-AB6D-374C-90BC-CD8B91F44FA1}" srcOrd="3" destOrd="0" presId="urn:microsoft.com/office/officeart/2005/8/layout/target3"/>
    <dgm:cxn modelId="{F03799CB-5A39-5B45-9DB5-448781E47E52}" type="presParOf" srcId="{AA016C4E-38C9-444A-A0A4-7736A0B68A64}" destId="{D6CB4D11-85A5-6A42-99CB-CCC8DF62B7F3}" srcOrd="4" destOrd="0" presId="urn:microsoft.com/office/officeart/2005/8/layout/target3"/>
    <dgm:cxn modelId="{ACF5157C-9BBC-BE48-A9E0-62E88F769C47}" type="presParOf" srcId="{AA016C4E-38C9-444A-A0A4-7736A0B68A64}" destId="{5C648D4B-49C7-CC4B-9FA0-D329EB864BF5}" srcOrd="5" destOrd="0" presId="urn:microsoft.com/office/officeart/2005/8/layout/target3"/>
    <dgm:cxn modelId="{93BA352F-4ADD-AF48-A8F5-777FE2F6D23B}" type="presParOf" srcId="{AA016C4E-38C9-444A-A0A4-7736A0B68A64}" destId="{7BF5BADA-2159-7242-B1D0-64E485099B37}" srcOrd="6" destOrd="0" presId="urn:microsoft.com/office/officeart/2005/8/layout/target3"/>
    <dgm:cxn modelId="{0B7E2DE6-2706-6F41-ACAA-1E443A23ABCE}" type="presParOf" srcId="{AA016C4E-38C9-444A-A0A4-7736A0B68A64}" destId="{FCC76243-8E90-DB47-9F50-92E8ADE2B14A}" srcOrd="7" destOrd="0" presId="urn:microsoft.com/office/officeart/2005/8/layout/target3"/>
    <dgm:cxn modelId="{EF964DA3-EE92-9641-B086-33F85936FD9C}" type="presParOf" srcId="{AA016C4E-38C9-444A-A0A4-7736A0B68A64}" destId="{535CF8FF-520C-CE4C-AA6B-A1991BF5EAB5}" srcOrd="8" destOrd="0" presId="urn:microsoft.com/office/officeart/2005/8/layout/target3"/>
    <dgm:cxn modelId="{21FA1857-F371-134D-A5CD-1C17E653A2BE}" type="presParOf" srcId="{AA016C4E-38C9-444A-A0A4-7736A0B68A64}" destId="{40A22ED6-A7D1-0041-9FE9-0FD89BCD46D2}" srcOrd="9" destOrd="0" presId="urn:microsoft.com/office/officeart/2005/8/layout/target3"/>
    <dgm:cxn modelId="{FD8C66AD-2681-3A4C-BA0E-F3B6C6F3D4FF}" type="presParOf" srcId="{AA016C4E-38C9-444A-A0A4-7736A0B68A64}" destId="{376D8DCC-5065-4242-B5B3-BFB876B59940}" srcOrd="10" destOrd="0" presId="urn:microsoft.com/office/officeart/2005/8/layout/target3"/>
    <dgm:cxn modelId="{3682965C-604D-7149-ACED-57312EAC8825}" type="presParOf" srcId="{AA016C4E-38C9-444A-A0A4-7736A0B68A64}" destId="{AEF3EC40-2810-8B45-B85D-21C85646ABE1}" srcOrd="11" destOrd="0" presId="urn:microsoft.com/office/officeart/2005/8/layout/target3"/>
    <dgm:cxn modelId="{70D8954F-045B-9944-AA87-D05D063BC80C}" type="presParOf" srcId="{AA016C4E-38C9-444A-A0A4-7736A0B68A64}" destId="{23F273CF-7319-9148-A8B4-336C7A007C2E}" srcOrd="12" destOrd="0" presId="urn:microsoft.com/office/officeart/2005/8/layout/target3"/>
    <dgm:cxn modelId="{11F22DE6-058D-5545-A5B1-607F0694A22F}" type="presParOf" srcId="{AA016C4E-38C9-444A-A0A4-7736A0B68A64}" destId="{82DF0AFD-745C-BC46-BCE0-E3D5E47047A2}" srcOrd="13" destOrd="0" presId="urn:microsoft.com/office/officeart/2005/8/layout/target3"/>
    <dgm:cxn modelId="{9A0EF66F-F63E-D44C-B1D7-4EFD446F105E}" type="presParOf" srcId="{AA016C4E-38C9-444A-A0A4-7736A0B68A64}" destId="{6329E9AE-04A7-9942-88D1-FE90084404D5}" srcOrd="14" destOrd="0" presId="urn:microsoft.com/office/officeart/2005/8/layout/target3"/>
    <dgm:cxn modelId="{F5DE903B-C327-9041-BD6E-0D0CF1128BCA}" type="presParOf" srcId="{AA016C4E-38C9-444A-A0A4-7736A0B68A64}" destId="{B0069618-BDF5-D940-99BC-2DBBFE121EC9}" srcOrd="15" destOrd="0" presId="urn:microsoft.com/office/officeart/2005/8/layout/target3"/>
    <dgm:cxn modelId="{22C1DA37-22EF-C240-BB62-7B51778C002B}" type="presParOf" srcId="{AA016C4E-38C9-444A-A0A4-7736A0B68A64}" destId="{20ABCA8F-6A56-8842-A76C-4C11CC072069}" srcOrd="16" destOrd="0" presId="urn:microsoft.com/office/officeart/2005/8/layout/target3"/>
    <dgm:cxn modelId="{88E88DED-4B06-4941-9960-82D71530870B}" type="presParOf" srcId="{AA016C4E-38C9-444A-A0A4-7736A0B68A64}" destId="{6FB5EAB1-3FEF-8D48-8F26-B9B9C70DD658}" srcOrd="17" destOrd="0" presId="urn:microsoft.com/office/officeart/2005/8/layout/target3"/>
    <dgm:cxn modelId="{AE7050D5-F869-624A-9E25-9D4D0A77927A}" type="presParOf" srcId="{AA016C4E-38C9-444A-A0A4-7736A0B68A64}" destId="{5AB0AFA0-4F03-4C42-91BB-A5B951206256}" srcOrd="18" destOrd="0" presId="urn:microsoft.com/office/officeart/2005/8/layout/target3"/>
    <dgm:cxn modelId="{45D24DB9-1EE5-B241-A501-ECB2ED18A52B}" type="presParOf" srcId="{AA016C4E-38C9-444A-A0A4-7736A0B68A64}" destId="{B6769E45-DB5F-1249-BFAB-6A24834F7682}" srcOrd="19" destOrd="0" presId="urn:microsoft.com/office/officeart/2005/8/layout/target3"/>
    <dgm:cxn modelId="{50B9F82B-937D-BA46-95A3-5E29BCFD17EB}" type="presParOf" srcId="{AA016C4E-38C9-444A-A0A4-7736A0B68A64}" destId="{71203AED-1141-ED47-93D4-B05872E8FCE8}" srcOrd="20" destOrd="0" presId="urn:microsoft.com/office/officeart/2005/8/layout/target3"/>
    <dgm:cxn modelId="{47AAD3C1-A7DA-3948-8CFC-B7D3A96D3F44}" type="presParOf" srcId="{AA016C4E-38C9-444A-A0A4-7736A0B68A64}" destId="{09678536-BDB1-5A4D-BA16-3CAFA7751DC7}" srcOrd="21" destOrd="0" presId="urn:microsoft.com/office/officeart/2005/8/layout/target3"/>
    <dgm:cxn modelId="{9C7F8DE1-6145-6A46-A4A5-5FFBF883C2C1}" type="presParOf" srcId="{AA016C4E-38C9-444A-A0A4-7736A0B68A64}" destId="{D1293C1E-4062-F14D-B139-4596422A64F0}" srcOrd="22" destOrd="0" presId="urn:microsoft.com/office/officeart/2005/8/layout/target3"/>
    <dgm:cxn modelId="{AA11BA78-D1CC-D645-8325-C7D8B24C3F4F}" type="presParOf" srcId="{AA016C4E-38C9-444A-A0A4-7736A0B68A64}" destId="{07B3A1E4-CAEC-1F4D-96BE-1549722BF7CA}" srcOrd="23" destOrd="0" presId="urn:microsoft.com/office/officeart/2005/8/layout/target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t>11/16/2015</a:t>
            </a:fld>
            <a:endParaRPr>
              <a:solidFill>
                <a:schemeClr val="tx2"/>
              </a:solidFill>
            </a:endParaRPr>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11/16/2015</a:t>
            </a:fld>
            <a:endParaRPr/>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mailto:ChuckSmith@flhsmv.gov"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a:t>
            </a:fld>
            <a:endParaRPr lang="en-US"/>
          </a:p>
        </p:txBody>
      </p:sp>
    </p:spTree>
    <p:extLst>
      <p:ext uri="{BB962C8B-B14F-4D97-AF65-F5344CB8AC3E}">
        <p14:creationId xmlns:p14="http://schemas.microsoft.com/office/powerpoint/2010/main" val="2656152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Quality control </a:t>
            </a:r>
            <a:r>
              <a:rPr lang="en-US" dirty="0" smtClean="0"/>
              <a:t>(QC) is a process of reviewing all the factors involved in the production process, with a focus on meeting quality requirements. Quality-control emphasizes three aspects:</a:t>
            </a:r>
          </a:p>
          <a:p>
            <a:r>
              <a:rPr lang="en-US" dirty="0" smtClean="0"/>
              <a:t>1. </a:t>
            </a:r>
            <a:r>
              <a:rPr lang="en-US" b="1" i="1" dirty="0" smtClean="0"/>
              <a:t>Process elements</a:t>
            </a:r>
            <a:r>
              <a:rPr lang="en-US" dirty="0" smtClean="0"/>
              <a:t> such as controls, job management, defined and well managed processes, performance criteria, and records.</a:t>
            </a:r>
          </a:p>
          <a:p>
            <a:r>
              <a:rPr lang="en-US" dirty="0" smtClean="0"/>
              <a:t>2</a:t>
            </a:r>
            <a:r>
              <a:rPr lang="en-US" b="1" i="1" dirty="0" smtClean="0"/>
              <a:t>. Competence</a:t>
            </a:r>
            <a:r>
              <a:rPr lang="en-US" dirty="0" smtClean="0"/>
              <a:t>, such as knowledge, skills, experience, and qualifications</a:t>
            </a:r>
          </a:p>
          <a:p>
            <a:r>
              <a:rPr lang="en-US" dirty="0" smtClean="0"/>
              <a:t>3. </a:t>
            </a:r>
            <a:r>
              <a:rPr lang="en-US" b="1" i="1" dirty="0" smtClean="0"/>
              <a:t>Non-process elements</a:t>
            </a:r>
            <a:r>
              <a:rPr lang="en-US" dirty="0" smtClean="0"/>
              <a:t> such as personnel, integrity, organizational culture, motivation, team spirit, and quality relationships.</a:t>
            </a:r>
          </a:p>
          <a:p>
            <a:endParaRPr lang="en-US" dirty="0" smtClean="0"/>
          </a:p>
          <a:p>
            <a:r>
              <a:rPr lang="en-US" dirty="0" smtClean="0"/>
              <a:t>If any of these three elements are deficient the quality of the product will likely be at risk.  Controls include inspections where every product is examined both during the production process and prior to shipment to the customer. Quality-control requires product testing to uncover and report defects to management so that they can make the decision to either allow the product to be shipped or reworked and repaired.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3636505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Quality control </a:t>
            </a:r>
            <a:r>
              <a:rPr lang="en-US" dirty="0" smtClean="0"/>
              <a:t>(QC) is a process of reviewing all the factors involved in the production process, with a focus on meeting quality requirements. Quality-control emphasizes three aspects:</a:t>
            </a:r>
          </a:p>
          <a:p>
            <a:r>
              <a:rPr lang="en-US" dirty="0" smtClean="0"/>
              <a:t>1. </a:t>
            </a:r>
            <a:r>
              <a:rPr lang="en-US" b="1" i="1" dirty="0" smtClean="0"/>
              <a:t>Process elements</a:t>
            </a:r>
            <a:r>
              <a:rPr lang="en-US" dirty="0" smtClean="0"/>
              <a:t> such as controls, job management, defined and well managed processes, performance criteria, and records.</a:t>
            </a:r>
          </a:p>
          <a:p>
            <a:r>
              <a:rPr lang="en-US" dirty="0" smtClean="0"/>
              <a:t>2</a:t>
            </a:r>
            <a:r>
              <a:rPr lang="en-US" b="1" i="1" dirty="0" smtClean="0"/>
              <a:t>. Competence</a:t>
            </a:r>
            <a:r>
              <a:rPr lang="en-US" dirty="0" smtClean="0"/>
              <a:t>, such as knowledge, skills, experience, and qualifications</a:t>
            </a:r>
          </a:p>
          <a:p>
            <a:r>
              <a:rPr lang="en-US" dirty="0" smtClean="0"/>
              <a:t>3. </a:t>
            </a:r>
            <a:r>
              <a:rPr lang="en-US" b="1" i="1" dirty="0" smtClean="0"/>
              <a:t>Non-process elements</a:t>
            </a:r>
            <a:r>
              <a:rPr lang="en-US" dirty="0" smtClean="0"/>
              <a:t> such as personnel, integrity, organizational culture, motivation, team spirit, and quality relationships.</a:t>
            </a:r>
          </a:p>
          <a:p>
            <a:endParaRPr lang="en-US" dirty="0" smtClean="0"/>
          </a:p>
          <a:p>
            <a:r>
              <a:rPr lang="en-US" dirty="0" smtClean="0"/>
              <a:t>If any of these three elements are deficient the quality of the product will likely be at risk.  Controls include inspections where every product is examined both during the production process and prior to shipment to the customer. Quality-control requires product testing to uncover and report defects to management so that they can make the decision to either allow the product to be shipped or reworked and repaired.</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242281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1" dirty="0" smtClean="0"/>
              <a:t>The origins of quality and quality control</a:t>
            </a:r>
          </a:p>
          <a:p>
            <a:pPr marL="0" indent="0">
              <a:buNone/>
            </a:pPr>
            <a:r>
              <a:rPr lang="en-US" sz="1600" dirty="0" smtClean="0"/>
              <a:t>Quality control dates back many years, in fact, probably thousands of years.  There is evidence in Denmark, for example, that around 3500 BC, tools used in the production of Viking boats had been rejected at the time of building the boats. The probable reason was that the Swedish flint used in the tools was unacceptable for their intended purpose.  For quality control the ability to measure dimensions and weights if very important to ensure products are being manufactured to the correct tolerances. The first measurement of length occurred in Egypt in about 3000 BC and was called the Royal Egyptian Cubit. It was defined as equal to the length of the forearm from the bent elbow to the tip of the extended middle finger plus the width of the palm of the hand of the Pharaoh or king ruling at that time. The master copy of this standard length was carved into granite and workers transferred this measure by using wooden or granite copies. The transfer standards were very important and had to be recalibrated about once a month or whenever there was a full moon and if the workers did not bring their cubits back into compliance they could be punished by death. These length measures and other measuring equipment were used to set up the precise angles to establish the orientation of Egyptian pyramids around 2500 BC. In the ancient world quality was very important and in ancient Mesopotamia, for example, according to the Code of Hammurabi, the builder whose house later collapsed and killed the owner was subject to the death penalty. Is clear that in the ancient world quality control was especially important. There is also evidence of quality control in China in the 16th to the 11th century BC in the handicraft industries which included metallurgy, bamboo, woodworking, and textile industries. In ancient Greece construction work was subject to quality control and tools to control the quality of joints in construction were being utilized. Specifications were used to clearly describe the exact requirements of the construction. Similar examples could be found in India around the 4th century BC and in medieval Europe. Master craftsmen emerged in Europe to produce a wide variety of goods to include armor and swords.   Apprentices underwent extensive training which was long and demanding and they had to demonstrate they could produce high-quality products before they could join the field and be considered craftsmen. The process of transferring knowledge from master to apprentice was called “instructional capital." The hallmark symbol, one of the first symbols of a quality control process indicated a product was created by a master craftsman.  It was used for the first time by the Goldsmiths Guild in London on products containing precious metals and is still used today.</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12</a:t>
            </a:fld>
            <a:endParaRPr lang="en-US"/>
          </a:p>
        </p:txBody>
      </p:sp>
    </p:spTree>
    <p:extLst>
      <p:ext uri="{BB962C8B-B14F-4D97-AF65-F5344CB8AC3E}">
        <p14:creationId xmlns:p14="http://schemas.microsoft.com/office/powerpoint/2010/main" val="1783297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1" dirty="0" smtClean="0"/>
              <a:t>The origins of quality and quality control</a:t>
            </a:r>
          </a:p>
          <a:p>
            <a:pPr marL="0" indent="0">
              <a:buNone/>
            </a:pPr>
            <a:r>
              <a:rPr lang="en-US" sz="1600" dirty="0" smtClean="0"/>
              <a:t>Quality control dates back many years, in fact, probably thousands of years.  There is evidence in Denmark, for example, that around 3500 BC, tools used in the production of Viking boats had been rejected at the time of building the boats. The probable reason was that the Swedish flint used in the tools was unacceptable for their intended purpose.  For quality control the ability to measure dimensions and weights if very important to ensure products are being manufactured to the correct tolerances. The first measurement of length occurred in Egypt in about 3000 BC and was called the Royal Egyptian Cubit. It was defined as equal to the length of the forearm from the bent elbow to the tip of the extended middle finger plus the width of the palm of the hand of the Pharaoh or king ruling at that time. The master copy of this standard length was carved into granite and workers transferred this measure by using wooden or granite copies. The transfer standards were very important and had to be recalibrated about once a month or whenever there was a full moon and if the workers did not bring their cubits back into compliance they could be punished by death. These length measures and other measuring equipment were used to set up the precise angles to establish the orientation of Egyptian pyramids around 2500 BC. In the ancient world quality was very important and in ancient Mesopotamia, for example, according to the Code of Hammurabi, the builder whose house later collapsed and killed the owner was subject to the death penalty. Is clear that in the ancient world quality control was especially important. There is also evidence of quality control in China in the 16th to the 11th century BC in the handicraft industries which included metallurgy, bamboo, woodworking, and textile industries. In ancient Greece construction work was subject to quality control and tools to control the quality of joints in construction were being utilized. Specifications were used to clearly describe the exact requirements of the construction. Similar examples could be found in India around the 4th century BC and in medieval Europe. Master craftsmen emerged in Europe to produce a wide variety of goods to include armor and swords.   Apprentices underwent extensive training which was long and demanding and they had to demonstrate they could produce high-quality products before they could join the field and be considered craftsmen. The process of transferring knowledge from master to apprentice was called “instructional capital." The hallmark symbol, one of the first symbols of a quality control process indicated a product was created by a master craftsman.  It was used for the first time by the Goldsmiths Guild in London on products containing precious metals and is still used today.</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7927188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1" dirty="0" smtClean="0"/>
              <a:t>Quality and the Industrial Revolution</a:t>
            </a:r>
            <a:endParaRPr lang="en-US" sz="1600" dirty="0" smtClean="0"/>
          </a:p>
          <a:p>
            <a:r>
              <a:rPr lang="en-US" sz="1600" dirty="0" smtClean="0"/>
              <a:t>It was the Industrial Revolution which started in the early 18th century when modern quality control emerged. It was during the Industrial Revolution that the factory system was developed, replacing the previous system of craftsmen producing goods with more </a:t>
            </a:r>
            <a:r>
              <a:rPr lang="en-US" sz="1600" i="1" dirty="0" smtClean="0"/>
              <a:t>division of labor</a:t>
            </a:r>
            <a:r>
              <a:rPr lang="en-US" sz="1600" dirty="0" smtClean="0"/>
              <a:t> and specialist trades. In the late 19th century Frederick Taylor developed the concept of the division of labor. He examined the time and motion of work in the factory and designs the work to maximize the productivity of the workforce. His approach was threefold</a:t>
            </a:r>
          </a:p>
          <a:p>
            <a:pPr marL="0" indent="0">
              <a:buNone/>
            </a:pPr>
            <a:r>
              <a:rPr lang="en-US" sz="1600" dirty="0" smtClean="0"/>
              <a:t>1. Find the best practice wherever it exists. </a:t>
            </a:r>
          </a:p>
          <a:p>
            <a:pPr marL="0" indent="0">
              <a:buNone/>
            </a:pPr>
            <a:r>
              <a:rPr lang="en-US" sz="1600" dirty="0" smtClean="0"/>
              <a:t>2. Disassemble the best practice into its constituent activities.</a:t>
            </a:r>
          </a:p>
          <a:p>
            <a:pPr marL="0" indent="0">
              <a:buNone/>
            </a:pPr>
            <a:r>
              <a:rPr lang="en-US" sz="1600" dirty="0" smtClean="0"/>
              <a:t>3. Remove the activities that did not add value</a:t>
            </a:r>
          </a:p>
          <a:p>
            <a:pPr marL="0" indent="0">
              <a:buNone/>
            </a:pPr>
            <a:r>
              <a:rPr lang="en-US" sz="1600" dirty="0" smtClean="0"/>
              <a:t>At the end of the 19</a:t>
            </a:r>
            <a:r>
              <a:rPr lang="en-US" sz="1600" baseline="30000" dirty="0" smtClean="0"/>
              <a:t>th</a:t>
            </a:r>
            <a:r>
              <a:rPr lang="en-US" sz="1600" dirty="0" smtClean="0"/>
              <a:t> century the first groups were organized to produce standards for goods and their production. The American Society of mechanical engineers (ASME) was one of the first of these bodies and was founded in 1880 because there were over 50,000 fatalities per year being caused by failures in steam pressure systems.  ASME develops standards that clearly described requirements for building safe steam pressure vessels. A wide range of other similar organizations were founded to help resolve other problems emerging in the new technological age of the time. These included the American Institute of Electrical Engineers (AIEE), the American Society of Civil Engineers (ASCE), and the American Society for Testing Materials (ASTM).</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14</a:t>
            </a:fld>
            <a:endParaRPr lang="en-US"/>
          </a:p>
        </p:txBody>
      </p:sp>
    </p:spTree>
    <p:extLst>
      <p:ext uri="{BB962C8B-B14F-4D97-AF65-F5344CB8AC3E}">
        <p14:creationId xmlns:p14="http://schemas.microsoft.com/office/powerpoint/2010/main" val="16190335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600" b="1" dirty="0" smtClean="0"/>
              <a:t>Quality and the Industrial Revolution</a:t>
            </a:r>
            <a:endParaRPr lang="en-US" sz="1600" dirty="0" smtClean="0"/>
          </a:p>
          <a:p>
            <a:r>
              <a:rPr lang="en-US" sz="1600" dirty="0" smtClean="0"/>
              <a:t>It was the Industrial Revolution which started in the early 18th century when modern quality control emerged. It was during the Industrial Revolution that the factory system was developed, replacing the previous system of craftsmen producing goods with more </a:t>
            </a:r>
            <a:r>
              <a:rPr lang="en-US" sz="1600" i="1" dirty="0" smtClean="0"/>
              <a:t>division of labor</a:t>
            </a:r>
            <a:r>
              <a:rPr lang="en-US" sz="1600" dirty="0" smtClean="0"/>
              <a:t> and specialist trades. In the late 19th century Frederick Taylor developed the concept of the division of labor. He examined the time and motion of work in the factory and designs the work to maximize the productivity of the workforce. His approach was threefold</a:t>
            </a:r>
          </a:p>
          <a:p>
            <a:pPr marL="0" indent="0">
              <a:buNone/>
            </a:pPr>
            <a:r>
              <a:rPr lang="en-US" sz="1600" dirty="0" smtClean="0"/>
              <a:t>1. Find the best practice wherever it exists. </a:t>
            </a:r>
          </a:p>
          <a:p>
            <a:pPr marL="0" indent="0">
              <a:buNone/>
            </a:pPr>
            <a:r>
              <a:rPr lang="en-US" sz="1600" dirty="0" smtClean="0"/>
              <a:t>2. Disassemble the best practice into its constituent activities.</a:t>
            </a:r>
          </a:p>
          <a:p>
            <a:pPr marL="0" indent="0">
              <a:buNone/>
            </a:pPr>
            <a:r>
              <a:rPr lang="en-US" sz="1600" dirty="0" smtClean="0"/>
              <a:t>3. Remove the activities that did not add value</a:t>
            </a:r>
          </a:p>
          <a:p>
            <a:pPr marL="0" indent="0">
              <a:buNone/>
            </a:pPr>
            <a:r>
              <a:rPr lang="en-US" sz="1600" dirty="0" smtClean="0"/>
              <a:t>At the end of the 19</a:t>
            </a:r>
            <a:r>
              <a:rPr lang="en-US" sz="1600" baseline="30000" dirty="0" smtClean="0"/>
              <a:t>th</a:t>
            </a:r>
            <a:r>
              <a:rPr lang="en-US" sz="1600" dirty="0" smtClean="0"/>
              <a:t> century the first groups were organized to produce standards for goods and their production. The American Society of mechanical engineers (ASME) was one of the first of these bodies and was founded in 1880 because there were over 50,000 fatalities per year being caused by failures in steam pressure systems.  ASME develops standards that clearly described requirements for building safe steam pressure vessels. A wide range of other similar organizations were founded to help resolve other problems emerging in the new technological age of the time. These included the American Institute of Electrical Engineers (AIEE), the American Society of Civil Engineers (ASCE), and the American Society for Testing Materials (ASTM).</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15</a:t>
            </a:fld>
            <a:endParaRPr lang="en-US"/>
          </a:p>
        </p:txBody>
      </p:sp>
    </p:spTree>
    <p:extLst>
      <p:ext uri="{BB962C8B-B14F-4D97-AF65-F5344CB8AC3E}">
        <p14:creationId xmlns:p14="http://schemas.microsoft.com/office/powerpoint/2010/main" val="2256004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The Role of Japan in Improving American Quality Standards</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birth of modern quality control in the U.S. came as a direct response to events in Japan after World War II.   Just after the end of the war, two Americans, Joseph M. </a:t>
            </a:r>
            <a:r>
              <a:rPr lang="en-US" sz="1600" kern="1200" dirty="0" err="1" smtClean="0">
                <a:solidFill>
                  <a:schemeClr val="tx2"/>
                </a:solidFill>
                <a:effectLst/>
                <a:latin typeface="+mn-lt"/>
                <a:ea typeface="+mn-ea"/>
                <a:cs typeface="+mn-cs"/>
              </a:rPr>
              <a:t>Juran</a:t>
            </a:r>
            <a:r>
              <a:rPr lang="en-US" sz="1600" kern="1200" dirty="0" smtClean="0">
                <a:solidFill>
                  <a:schemeClr val="tx2"/>
                </a:solidFill>
                <a:effectLst/>
                <a:latin typeface="+mn-lt"/>
                <a:ea typeface="+mn-ea"/>
                <a:cs typeface="+mn-cs"/>
              </a:rPr>
              <a:t> and W. Edwards Deming, visited Japan.  Rather than focusing simply on inspection which was the norm in the U.S., they concentrated on improving all organizational processes by the people who use them. Deming’s statistical quality control methods were taken to heart by Japanese manufacturers to help them reduce costs, improve productivity and market share, and develop manufacturing systems around his principles. When Deming returned to the US in the late 1940s, his ideas were largely ignored and his work was not actually discovered in the US until the 1980s.  By the 1970s, the US automobile industry and its supporting manufacturers were being badly outdone by Japanese manufacturers who emphasized approaches to quality management that were highly successful and resulted in the manufacturing of products of the highest quality. Chrysler Corporation, which was saved by a US government bailout of $2 billion in 1980, almost failed due to the poor quality of its products and the competition from Japanese automakers whose cars were highly reliable, safe, well-engineered, and affordable. Chrysler managed to pull itself out of the enormous hole it had created because it rapidly adopted the quality control systems developed by the Japanese and the company redesigned its entire product line. The result was that Chrysler products improved enormously and it became a profitable company once again. The other major US automobile manufacturers, General Motors and Ford, underwent similar transformations caused by the remarkable success of high-quality standards borrowed from the Japanese.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16</a:t>
            </a:fld>
            <a:endParaRPr lang="en-US"/>
          </a:p>
        </p:txBody>
      </p:sp>
    </p:spTree>
    <p:extLst>
      <p:ext uri="{BB962C8B-B14F-4D97-AF65-F5344CB8AC3E}">
        <p14:creationId xmlns:p14="http://schemas.microsoft.com/office/powerpoint/2010/main" val="5123271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2.4 Quality Standards</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Quality is something every company strives for and which is often very difficult to achieve. Manufacturers need to ensure their products are consistently of high quality. Using standards for quality and quality control can help them manufacturers develop and make high quality products, comply with regulations and other standards, avoid product failures and recalls, and help them enter new markets.  The best known and most frequently used standards for guiding and controlling quality are the </a:t>
            </a:r>
            <a:r>
              <a:rPr lang="en-US" sz="1600" b="1" kern="1200" dirty="0" smtClean="0">
                <a:solidFill>
                  <a:schemeClr val="tx2"/>
                </a:solidFill>
                <a:effectLst/>
                <a:latin typeface="+mn-lt"/>
                <a:ea typeface="+mn-ea"/>
                <a:cs typeface="+mn-cs"/>
              </a:rPr>
              <a:t>International Standards Organization (ISO) 9000</a:t>
            </a:r>
            <a:r>
              <a:rPr lang="en-US" sz="1600" kern="1200" dirty="0" smtClean="0">
                <a:solidFill>
                  <a:schemeClr val="tx2"/>
                </a:solidFill>
                <a:effectLst/>
                <a:latin typeface="+mn-lt"/>
                <a:ea typeface="+mn-ea"/>
                <a:cs typeface="+mn-cs"/>
              </a:rPr>
              <a:t> family of standards.  ISO 9000 is a series of standards, developed and published by ISO for the purpose of defining, establishing, and maintaining an effective quality assurance system for manufacturing and service industries.  The ISO 9000 family addresses various aspects of quality management and contains some of ISO’s best known standards. The standards provide guidance and tools for companies and organizations who want to ensure that their products and services consistently meet customer’s requirements, and to ensure that quality is consistently improved.  Standards in the ISO 9000 family include:</a:t>
            </a:r>
          </a:p>
          <a:p>
            <a:endParaRPr lang="en-US" sz="1600" kern="1200" dirty="0" smtClean="0">
              <a:solidFill>
                <a:schemeClr val="tx2"/>
              </a:solidFill>
              <a:effectLst/>
              <a:latin typeface="+mn-lt"/>
              <a:ea typeface="+mn-ea"/>
              <a:cs typeface="+mn-cs"/>
            </a:endParaRPr>
          </a:p>
          <a:p>
            <a:pPr lvl="0"/>
            <a:r>
              <a:rPr lang="en-US" sz="1600" kern="1200" dirty="0" smtClean="0">
                <a:solidFill>
                  <a:schemeClr val="tx2"/>
                </a:solidFill>
                <a:effectLst/>
                <a:latin typeface="+mn-lt"/>
                <a:ea typeface="+mn-ea"/>
                <a:cs typeface="+mn-cs"/>
              </a:rPr>
              <a:t>ISO 9000:2005 - covers the basic concepts and language</a:t>
            </a:r>
          </a:p>
          <a:p>
            <a:pPr lvl="0"/>
            <a:r>
              <a:rPr lang="en-US" sz="1600" kern="1200" dirty="0" smtClean="0">
                <a:solidFill>
                  <a:schemeClr val="tx2"/>
                </a:solidFill>
                <a:effectLst/>
                <a:latin typeface="+mn-lt"/>
                <a:ea typeface="+mn-ea"/>
                <a:cs typeface="+mn-cs"/>
              </a:rPr>
              <a:t>ISO 9001:2008 - sets out the requirements of a quality management system</a:t>
            </a:r>
          </a:p>
          <a:p>
            <a:pPr lvl="0"/>
            <a:r>
              <a:rPr lang="en-US" sz="1600" kern="1200" dirty="0" smtClean="0">
                <a:solidFill>
                  <a:schemeClr val="tx2"/>
                </a:solidFill>
                <a:effectLst/>
                <a:latin typeface="+mn-lt"/>
                <a:ea typeface="+mn-ea"/>
                <a:cs typeface="+mn-cs"/>
              </a:rPr>
              <a:t>ISO 9004:2009 - focuses on how to make a quality management system more efficient and effective</a:t>
            </a:r>
          </a:p>
          <a:p>
            <a:pPr lvl="0"/>
            <a:r>
              <a:rPr lang="en-US" sz="1600" kern="1200" dirty="0" smtClean="0">
                <a:solidFill>
                  <a:schemeClr val="tx2"/>
                </a:solidFill>
                <a:effectLst/>
                <a:latin typeface="+mn-lt"/>
                <a:ea typeface="+mn-ea"/>
                <a:cs typeface="+mn-cs"/>
              </a:rPr>
              <a:t>ISO 19011:2011 - sets out guidance on internal and external audits of quality management systems. </a:t>
            </a:r>
          </a:p>
          <a:p>
            <a:r>
              <a:rPr lang="en-US" sz="1600" kern="1200" dirty="0" smtClean="0">
                <a:solidFill>
                  <a:schemeClr val="tx2"/>
                </a:solidFill>
                <a:effectLst/>
                <a:latin typeface="+mn-lt"/>
                <a:ea typeface="+mn-ea"/>
                <a:cs typeface="+mn-cs"/>
              </a:rPr>
              <a:t>                                    </a:t>
            </a:r>
          </a:p>
          <a:p>
            <a:r>
              <a:rPr lang="en-US" sz="1600" kern="1200" dirty="0" smtClean="0">
                <a:solidFill>
                  <a:schemeClr val="tx2"/>
                </a:solidFill>
                <a:effectLst/>
                <a:latin typeface="+mn-lt"/>
                <a:ea typeface="+mn-ea"/>
                <a:cs typeface="+mn-cs"/>
              </a:rPr>
              <a:t>Figure 2.7 ISO 9001 is the standard used by a manufacturer to demonstrate its ability to consistently provide a product that meets customer requirements, and aims to enhance customer satisfaction and it includes a process for continual improvement of the system used for this purpose.</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17</a:t>
            </a:fld>
            <a:endParaRPr lang="en-US"/>
          </a:p>
        </p:txBody>
      </p:sp>
    </p:spTree>
    <p:extLst>
      <p:ext uri="{BB962C8B-B14F-4D97-AF65-F5344CB8AC3E}">
        <p14:creationId xmlns:p14="http://schemas.microsoft.com/office/powerpoint/2010/main" val="724386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2"/>
                </a:solidFill>
                <a:effectLst/>
                <a:latin typeface="+mn-lt"/>
                <a:ea typeface="+mn-ea"/>
                <a:cs typeface="+mn-cs"/>
              </a:rPr>
              <a:t>ISO 9000 is guided by 8 principles:</a:t>
            </a:r>
          </a:p>
          <a:p>
            <a:r>
              <a:rPr lang="en-US" sz="1600" b="1" i="1" kern="1200" dirty="0" smtClean="0">
                <a:solidFill>
                  <a:schemeClr val="tx2"/>
                </a:solidFill>
                <a:effectLst/>
                <a:latin typeface="+mn-lt"/>
                <a:ea typeface="+mn-ea"/>
                <a:cs typeface="+mn-cs"/>
              </a:rPr>
              <a:t>1. A Customer Focus</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customer is the primary focus of a business. In the case of manufactured construction, the customer is the person purchasing the factory built home or building component.  By understanding and responding to the needs of customers, the company can correctly target key demographics and therefore increase revenue by delivering the products and services that the customer is looking for. With knowledge of customer needs, resources can be allocated appropriately and efficiently. Most importantly, a business’s dedication will be recognized by the customer, creating customer loyalty. And customer loyalty is return business.  In manufactured construction the customer is the home buyer.</a:t>
            </a:r>
          </a:p>
          <a:p>
            <a:r>
              <a:rPr lang="en-US" sz="1600" b="1" i="1" kern="1200" dirty="0" smtClean="0">
                <a:solidFill>
                  <a:schemeClr val="tx2"/>
                </a:solidFill>
                <a:effectLst/>
                <a:latin typeface="+mn-lt"/>
                <a:ea typeface="+mn-ea"/>
                <a:cs typeface="+mn-cs"/>
              </a:rPr>
              <a:t>2. Good Leadership</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 team of good leaders will establish unity and direction quickly in a business environment. Their goal is to motivate everyone working on the project, and successful leaders will minimize miscommunication within and between departments. Their role is intimately intertwined with the next ISO 9000 principle.  Due to the high pace of manufactured construction, leadership and the ability to develop effective teams are of utmost importance.</a:t>
            </a:r>
          </a:p>
          <a:p>
            <a:r>
              <a:rPr lang="en-US" sz="1600" b="1" i="1" kern="1200" dirty="0" smtClean="0">
                <a:solidFill>
                  <a:schemeClr val="tx2"/>
                </a:solidFill>
                <a:effectLst/>
                <a:latin typeface="+mn-lt"/>
                <a:ea typeface="+mn-ea"/>
                <a:cs typeface="+mn-cs"/>
              </a:rPr>
              <a:t>3. Involvement of people</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inclusion of everyone on a business team is critical to its success. Substantial will lead to a personal investment in a project and in turn create motivated, committed workers. These people will tend towards innovation and creativity, and utilize their full abilities to complete a project. If people have a vested interest in performance, they will be eager to participate in the continual improvement that ISO 900 facilitates.</a:t>
            </a:r>
          </a:p>
          <a:p>
            <a:r>
              <a:rPr lang="en-US" sz="1600" b="1" i="1" kern="1200" dirty="0" smtClean="0">
                <a:solidFill>
                  <a:schemeClr val="tx2"/>
                </a:solidFill>
                <a:effectLst/>
                <a:latin typeface="+mn-lt"/>
                <a:ea typeface="+mn-ea"/>
                <a:cs typeface="+mn-cs"/>
              </a:rPr>
              <a:t>4. Process approach to quality management</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best results are achieved when activities and resources are managed together. This process approach to quality management can lower costs through the effective use of resources, personnel, and time. If a process is controlled as a whole, management can focus on goals that are important to the big picture, and prioritize objectives to maximize effectiveness.</a:t>
            </a:r>
          </a:p>
          <a:p>
            <a:r>
              <a:rPr lang="en-US" sz="1600" b="1" i="1" kern="1200" dirty="0" smtClean="0">
                <a:solidFill>
                  <a:schemeClr val="tx2"/>
                </a:solidFill>
                <a:effectLst/>
                <a:latin typeface="+mn-lt"/>
                <a:ea typeface="+mn-ea"/>
                <a:cs typeface="+mn-cs"/>
              </a:rPr>
              <a:t>5. Management system approach</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Combining management groups may seem like a dangerous clash of titans, but if done correctly can result in an efficient and effective management system. If leaders are dedicated to the goals of an organization, they will aid each other to achieve improved productivity. Some results include integration and alignment of key processes. Additionally, interested parties will recognize the consistency, effectiveness, and efficiency that come with a management system. Both suppliers and customers will gain confidence in a business’s abilities.</a:t>
            </a:r>
          </a:p>
          <a:p>
            <a:r>
              <a:rPr lang="en-US" sz="1600" b="1" i="1" kern="1200" dirty="0" smtClean="0">
                <a:solidFill>
                  <a:schemeClr val="tx2"/>
                </a:solidFill>
                <a:effectLst/>
                <a:latin typeface="+mn-lt"/>
                <a:ea typeface="+mn-ea"/>
                <a:cs typeface="+mn-cs"/>
              </a:rPr>
              <a:t>6. Continual Improvement</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importance of this principle is paramount, and should a permanent objective of every organization. Through increased performance, a company can increase profits and gain an advantage over competitors. If a whole business is dedicated to continual improvement, improvement activities will be aligned, leading to faster and more efficient development. Ready for improvement and change, businesses will have the flexibility to react quickly to new opportunities.</a:t>
            </a:r>
          </a:p>
          <a:p>
            <a:r>
              <a:rPr lang="en-US" sz="1600" b="1" i="1" kern="1200" dirty="0" smtClean="0">
                <a:solidFill>
                  <a:schemeClr val="tx2"/>
                </a:solidFill>
                <a:effectLst/>
                <a:latin typeface="+mn-lt"/>
                <a:ea typeface="+mn-ea"/>
                <a:cs typeface="+mn-cs"/>
              </a:rPr>
              <a:t>7. Factual approach to decision making</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Effective decisions are based on the analysis and interpretation of information and data. By making informed decisions, an organization will be more likely to make the right decision. As companies make this a habit, they will be able to demonstrate the effectiveness of past decisions. This will put confidence in current and future decisions.</a:t>
            </a:r>
          </a:p>
          <a:p>
            <a:r>
              <a:rPr lang="en-US" sz="1600" b="1" i="1" kern="1200" dirty="0" smtClean="0">
                <a:solidFill>
                  <a:schemeClr val="tx2"/>
                </a:solidFill>
                <a:effectLst/>
                <a:latin typeface="+mn-lt"/>
                <a:ea typeface="+mn-ea"/>
                <a:cs typeface="+mn-cs"/>
              </a:rPr>
              <a:t>8. Supplier relationships</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It is important to establish a mutually beneficial supplier relationship; such a relationship creates value for both parties. A supplier that recognizes a mutually beneficial relationship will be quick to react when a business needs to respond to customer needs or market changes. Through close contact and interaction with a supplier, both organizations will be able to optimize resources and costs.</a:t>
            </a:r>
          </a:p>
          <a:p>
            <a:r>
              <a:rPr lang="en-US" sz="1600" b="1" kern="1200" dirty="0" smtClean="0">
                <a:solidFill>
                  <a:schemeClr val="tx2"/>
                </a:solidFill>
                <a:effectLst/>
                <a:latin typeface="+mn-lt"/>
                <a:ea typeface="+mn-ea"/>
                <a:cs typeface="+mn-cs"/>
              </a:rPr>
              <a:t/>
            </a:r>
            <a:br>
              <a:rPr lang="en-US" sz="1600" b="1" kern="1200" dirty="0" smtClean="0">
                <a:solidFill>
                  <a:schemeClr val="tx2"/>
                </a:solidFill>
                <a:effectLst/>
                <a:latin typeface="+mn-lt"/>
                <a:ea typeface="+mn-ea"/>
                <a:cs typeface="+mn-cs"/>
              </a:rPr>
            </a:br>
            <a:r>
              <a:rPr lang="en-US" sz="1600" b="1" kern="1200" dirty="0" smtClean="0">
                <a:solidFill>
                  <a:schemeClr val="tx2"/>
                </a:solidFill>
                <a:effectLst/>
                <a:latin typeface="+mn-lt"/>
                <a:ea typeface="+mn-ea"/>
                <a:cs typeface="+mn-cs"/>
              </a:rPr>
              <a:t> </a:t>
            </a:r>
            <a:endParaRPr lang="en-US" sz="1600" kern="1200" dirty="0" smtClean="0">
              <a:solidFill>
                <a:schemeClr val="tx2"/>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18</a:t>
            </a:fld>
            <a:endParaRPr lang="en-US"/>
          </a:p>
        </p:txBody>
      </p:sp>
    </p:spTree>
    <p:extLst>
      <p:ext uri="{BB962C8B-B14F-4D97-AF65-F5344CB8AC3E}">
        <p14:creationId xmlns:p14="http://schemas.microsoft.com/office/powerpoint/2010/main" val="191194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Quality Control Program for Manufactured Construction</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Each manufactured or modular home plant is required to have a quality control program. Once the manufactured or modular home is designed, the drawings are sent to a third party agency for review. Manufactured homes are commonly referred to as HUD homes.  For HUD homes, ultimately registered with the U.S. Department of Housing and Urban Development (HUD). HUD homes are subject to a very specific Federal regulation process whereas modular homes are subject to the state building code in which the home will be installed.  Plants building both HUD and manufactured homes will have two sets of inspectors, federal for HUD homes and state for modular homes.  </a:t>
            </a:r>
          </a:p>
          <a:p>
            <a:r>
              <a:rPr lang="en-US" sz="1600" kern="1200" dirty="0" smtClean="0">
                <a:solidFill>
                  <a:schemeClr val="tx2"/>
                </a:solidFill>
                <a:effectLst/>
                <a:latin typeface="+mn-lt"/>
                <a:ea typeface="+mn-ea"/>
                <a:cs typeface="+mn-cs"/>
              </a:rPr>
              <a:t>Each company’s quality control program is slightly different.  However, when a customer specifies the type of home they require, the quality process starts when the plans for the home are generated. The plans are submitted for review and approval and subject to the quality process. As part of the production process, once production of the unit beings, a </a:t>
            </a:r>
            <a:r>
              <a:rPr lang="en-US" sz="1600" b="1" kern="1200" dirty="0" smtClean="0">
                <a:solidFill>
                  <a:schemeClr val="tx2"/>
                </a:solidFill>
                <a:effectLst/>
                <a:latin typeface="+mn-lt"/>
                <a:ea typeface="+mn-ea"/>
                <a:cs typeface="+mn-cs"/>
              </a:rPr>
              <a:t>Traveler </a:t>
            </a:r>
            <a:r>
              <a:rPr lang="en-US" sz="1600" kern="1200" dirty="0" smtClean="0">
                <a:solidFill>
                  <a:schemeClr val="tx2"/>
                </a:solidFill>
                <a:effectLst/>
                <a:latin typeface="+mn-lt"/>
                <a:ea typeface="+mn-ea"/>
                <a:cs typeface="+mn-cs"/>
              </a:rPr>
              <a:t>is produced, and as its name implies, it travels along with the unit as it is being manufactured. The Traveler is a document that outlines the quality control inspections that must be accomplished at each of the stations in the manufacturing process. For example, at Station 1 there will be a list of items to be completed and checked by the responsible person. If nonconformance with quality standards is found in the process, it must be addressed, resolved, and appropriately noted on the quality control paperwork. </a:t>
            </a:r>
          </a:p>
          <a:p>
            <a:r>
              <a:rPr lang="en-US" sz="1600" kern="1200" dirty="0" smtClean="0">
                <a:solidFill>
                  <a:schemeClr val="tx2"/>
                </a:solidFill>
                <a:effectLst/>
                <a:latin typeface="+mn-lt"/>
                <a:ea typeface="+mn-ea"/>
                <a:cs typeface="+mn-cs"/>
              </a:rPr>
              <a:t>After all the required steps in the quality assurance and production process are completed at a station, a </a:t>
            </a:r>
            <a:r>
              <a:rPr lang="en-US" sz="1600" b="1" kern="1200" dirty="0" smtClean="0">
                <a:solidFill>
                  <a:schemeClr val="tx2"/>
                </a:solidFill>
                <a:effectLst/>
                <a:latin typeface="+mn-lt"/>
                <a:ea typeface="+mn-ea"/>
                <a:cs typeface="+mn-cs"/>
              </a:rPr>
              <a:t>unit closeout</a:t>
            </a:r>
            <a:r>
              <a:rPr lang="en-US" sz="1600" kern="1200" dirty="0" smtClean="0">
                <a:solidFill>
                  <a:schemeClr val="tx2"/>
                </a:solidFill>
                <a:effectLst/>
                <a:latin typeface="+mn-lt"/>
                <a:ea typeface="+mn-ea"/>
                <a:cs typeface="+mn-cs"/>
              </a:rPr>
              <a:t> occurs and the unit is moved to the next station in the production process. For example, at the Flooring Station, the underfloor electrical work has to be finished and inspected before the decking is installed. This inspection is performed by the in-house inspection staff.  In a factory, a </a:t>
            </a:r>
            <a:r>
              <a:rPr lang="en-US" sz="1600" b="1" kern="1200" dirty="0" smtClean="0">
                <a:solidFill>
                  <a:schemeClr val="tx2"/>
                </a:solidFill>
                <a:effectLst/>
                <a:latin typeface="+mn-lt"/>
                <a:ea typeface="+mn-ea"/>
                <a:cs typeface="+mn-cs"/>
              </a:rPr>
              <a:t>Quality Control Manager</a:t>
            </a:r>
            <a:r>
              <a:rPr lang="en-US" sz="1600" kern="1200" dirty="0" smtClean="0">
                <a:solidFill>
                  <a:schemeClr val="tx2"/>
                </a:solidFill>
                <a:effectLst/>
                <a:latin typeface="+mn-lt"/>
                <a:ea typeface="+mn-ea"/>
                <a:cs typeface="+mn-cs"/>
              </a:rPr>
              <a:t> is responsible for checking compliance with quality control procedures. In a typical factory, the Quality Control Manager also audits the performance of the monitoring process. </a:t>
            </a:r>
            <a:r>
              <a:rPr lang="en-US" sz="1600" b="1" i="1" kern="1200" dirty="0" smtClean="0">
                <a:solidFill>
                  <a:schemeClr val="tx2"/>
                </a:solidFill>
                <a:effectLst/>
                <a:latin typeface="+mn-lt"/>
                <a:ea typeface="+mn-ea"/>
                <a:cs typeface="+mn-cs"/>
              </a:rPr>
              <a:t>The party who is responsible for quality is the supervisor of the employees performing the tasks at a given station</a:t>
            </a:r>
            <a:r>
              <a:rPr lang="en-US" sz="1600" kern="1200" dirty="0" smtClean="0">
                <a:solidFill>
                  <a:schemeClr val="tx2"/>
                </a:solidFill>
                <a:effectLst/>
                <a:latin typeface="+mn-lt"/>
                <a:ea typeface="+mn-ea"/>
                <a:cs typeface="+mn-cs"/>
              </a:rPr>
              <a:t>.</a:t>
            </a:r>
          </a:p>
          <a:p>
            <a:r>
              <a:rPr lang="en-US" sz="1600" kern="1200" dirty="0" smtClean="0">
                <a:solidFill>
                  <a:schemeClr val="tx2"/>
                </a:solidFill>
                <a:effectLst/>
                <a:latin typeface="+mn-lt"/>
                <a:ea typeface="+mn-ea"/>
                <a:cs typeface="+mn-cs"/>
              </a:rPr>
              <a:t>There is also an additional level of inspection audited by the state or third party, depending on whether is a modular home or a HUD home. This additional monitoring is performed by independent inspectors who audit the home assembly during production. These inspectors are required to assess just one stage of the construction process. During this inspection, any problems that are identified as repetitive may result in an increase in the frequency of inspection.  A problem that is found to be repetitive could result in every home being inspected for the defect at a direct cost to the manufacturer. </a:t>
            </a:r>
          </a:p>
        </p:txBody>
      </p:sp>
      <p:sp>
        <p:nvSpPr>
          <p:cNvPr id="4" name="Slide Number Placeholder 3"/>
          <p:cNvSpPr>
            <a:spLocks noGrp="1"/>
          </p:cNvSpPr>
          <p:nvPr>
            <p:ph type="sldNum" sz="quarter" idx="10"/>
          </p:nvPr>
        </p:nvSpPr>
        <p:spPr/>
        <p:txBody>
          <a:bodyPr/>
          <a:lstStyle/>
          <a:p>
            <a:fld id="{B8796F01-7154-41E0-B48B-A6921757531A}" type="slidenum">
              <a:rPr lang="en-US" smtClean="0"/>
              <a:pPr/>
              <a:t>19</a:t>
            </a:fld>
            <a:endParaRPr lang="en-US"/>
          </a:p>
        </p:txBody>
      </p:sp>
    </p:spTree>
    <p:extLst>
      <p:ext uri="{BB962C8B-B14F-4D97-AF65-F5344CB8AC3E}">
        <p14:creationId xmlns:p14="http://schemas.microsoft.com/office/powerpoint/2010/main" val="224025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17050774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Quality Control Program for Manufactured Construction</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Each manufactured or modular home plant is required to have a quality control program. Once the manufactured or modular home is designed, the drawings are sent to a third party agency for review. Manufactured homes are commonly referred to as HUD homes.  For HUD homes, ultimately registered with the U.S. Department of Housing and Urban Development (HUD). HUD homes are subject to a very specific Federal regulation process whereas modular homes are subject to the state building code in which the home will be installed.  Plants building both HUD and manufactured homes will have two sets of inspectors, federal for HUD homes and state for modular homes.  </a:t>
            </a:r>
          </a:p>
          <a:p>
            <a:r>
              <a:rPr lang="en-US" sz="1600" kern="1200" dirty="0" smtClean="0">
                <a:solidFill>
                  <a:schemeClr val="tx2"/>
                </a:solidFill>
                <a:effectLst/>
                <a:latin typeface="+mn-lt"/>
                <a:ea typeface="+mn-ea"/>
                <a:cs typeface="+mn-cs"/>
              </a:rPr>
              <a:t>Each company’s quality control program is slightly different.  However, when a customer specifies the type of home they require, the quality process starts when the plans for the home are generated. The plans are submitted for review and approval and subject to the quality process. As part of the production process, once production of the unit beings, a </a:t>
            </a:r>
            <a:r>
              <a:rPr lang="en-US" sz="1600" b="1" kern="1200" dirty="0" smtClean="0">
                <a:solidFill>
                  <a:schemeClr val="tx2"/>
                </a:solidFill>
                <a:effectLst/>
                <a:latin typeface="+mn-lt"/>
                <a:ea typeface="+mn-ea"/>
                <a:cs typeface="+mn-cs"/>
              </a:rPr>
              <a:t>Traveler </a:t>
            </a:r>
            <a:r>
              <a:rPr lang="en-US" sz="1600" kern="1200" dirty="0" smtClean="0">
                <a:solidFill>
                  <a:schemeClr val="tx2"/>
                </a:solidFill>
                <a:effectLst/>
                <a:latin typeface="+mn-lt"/>
                <a:ea typeface="+mn-ea"/>
                <a:cs typeface="+mn-cs"/>
              </a:rPr>
              <a:t>is produced, and as its name implies, it travels along with the unit as it is being manufactured. The Traveler is a document that outlines the quality control inspections that must be accomplished at each of the stations in the manufacturing process. For example, at Station 1 there will be a list of items to be completed and checked by the responsible person. If nonconformance with quality standards is found in the process, it must be addressed, resolved, and appropriately noted on the quality control paperwork. </a:t>
            </a:r>
          </a:p>
          <a:p>
            <a:r>
              <a:rPr lang="en-US" sz="1600" kern="1200" dirty="0" smtClean="0">
                <a:solidFill>
                  <a:schemeClr val="tx2"/>
                </a:solidFill>
                <a:effectLst/>
                <a:latin typeface="+mn-lt"/>
                <a:ea typeface="+mn-ea"/>
                <a:cs typeface="+mn-cs"/>
              </a:rPr>
              <a:t>After all the required steps in the quality assurance and production process are completed at a station, a </a:t>
            </a:r>
            <a:r>
              <a:rPr lang="en-US" sz="1600" b="1" kern="1200" dirty="0" smtClean="0">
                <a:solidFill>
                  <a:schemeClr val="tx2"/>
                </a:solidFill>
                <a:effectLst/>
                <a:latin typeface="+mn-lt"/>
                <a:ea typeface="+mn-ea"/>
                <a:cs typeface="+mn-cs"/>
              </a:rPr>
              <a:t>unit closeout</a:t>
            </a:r>
            <a:r>
              <a:rPr lang="en-US" sz="1600" kern="1200" dirty="0" smtClean="0">
                <a:solidFill>
                  <a:schemeClr val="tx2"/>
                </a:solidFill>
                <a:effectLst/>
                <a:latin typeface="+mn-lt"/>
                <a:ea typeface="+mn-ea"/>
                <a:cs typeface="+mn-cs"/>
              </a:rPr>
              <a:t> occurs and the unit is moved to the next station in the production process. For example, at the Flooring Station, the underfloor electrical work has to be finished and inspected before the decking is installed. This inspection is performed by the in-house inspection staff.  In a factory, a </a:t>
            </a:r>
            <a:r>
              <a:rPr lang="en-US" sz="1600" b="1" kern="1200" dirty="0" smtClean="0">
                <a:solidFill>
                  <a:schemeClr val="tx2"/>
                </a:solidFill>
                <a:effectLst/>
                <a:latin typeface="+mn-lt"/>
                <a:ea typeface="+mn-ea"/>
                <a:cs typeface="+mn-cs"/>
              </a:rPr>
              <a:t>Quality Control Manager</a:t>
            </a:r>
            <a:r>
              <a:rPr lang="en-US" sz="1600" kern="1200" dirty="0" smtClean="0">
                <a:solidFill>
                  <a:schemeClr val="tx2"/>
                </a:solidFill>
                <a:effectLst/>
                <a:latin typeface="+mn-lt"/>
                <a:ea typeface="+mn-ea"/>
                <a:cs typeface="+mn-cs"/>
              </a:rPr>
              <a:t> is responsible for checking compliance with quality control procedures. In a typical factory, the Quality Control Manager also audits the performance of the monitoring process. </a:t>
            </a:r>
            <a:r>
              <a:rPr lang="en-US" sz="1600" b="1" i="1" kern="1200" dirty="0" smtClean="0">
                <a:solidFill>
                  <a:schemeClr val="tx2"/>
                </a:solidFill>
                <a:effectLst/>
                <a:latin typeface="+mn-lt"/>
                <a:ea typeface="+mn-ea"/>
                <a:cs typeface="+mn-cs"/>
              </a:rPr>
              <a:t>The party who is responsible for quality is the supervisor of the employees performing the tasks at a given station</a:t>
            </a:r>
            <a:r>
              <a:rPr lang="en-US" sz="1600" kern="1200" dirty="0" smtClean="0">
                <a:solidFill>
                  <a:schemeClr val="tx2"/>
                </a:solidFill>
                <a:effectLst/>
                <a:latin typeface="+mn-lt"/>
                <a:ea typeface="+mn-ea"/>
                <a:cs typeface="+mn-cs"/>
              </a:rPr>
              <a:t>.</a:t>
            </a:r>
          </a:p>
          <a:p>
            <a:r>
              <a:rPr lang="en-US" sz="1600" kern="1200" dirty="0" smtClean="0">
                <a:solidFill>
                  <a:schemeClr val="tx2"/>
                </a:solidFill>
                <a:effectLst/>
                <a:latin typeface="+mn-lt"/>
                <a:ea typeface="+mn-ea"/>
                <a:cs typeface="+mn-cs"/>
              </a:rPr>
              <a:t>There is also an additional level of inspection audited by the state or third party, depending on whether is a modular home or a HUD home. This additional monitoring is performed by independent inspectors who audit the home assembly during production. These inspectors are required to assess just one stage of the construction process. During this inspection, any problems that are identified as repetitive may result in an increase in the frequency of inspection.  A problem that is found to be repetitive could result in every home being inspected for the defect at a direct cost to the manufacturer. </a:t>
            </a:r>
          </a:p>
        </p:txBody>
      </p:sp>
      <p:sp>
        <p:nvSpPr>
          <p:cNvPr id="4" name="Slide Number Placeholder 3"/>
          <p:cNvSpPr>
            <a:spLocks noGrp="1"/>
          </p:cNvSpPr>
          <p:nvPr>
            <p:ph type="sldNum" sz="quarter" idx="10"/>
          </p:nvPr>
        </p:nvSpPr>
        <p:spPr/>
        <p:txBody>
          <a:bodyPr/>
          <a:lstStyle/>
          <a:p>
            <a:fld id="{B8796F01-7154-41E0-B48B-A6921757531A}" type="slidenum">
              <a:rPr lang="en-US" smtClean="0"/>
              <a:pPr/>
              <a:t>20</a:t>
            </a:fld>
            <a:endParaRPr lang="en-US"/>
          </a:p>
        </p:txBody>
      </p:sp>
    </p:spTree>
    <p:extLst>
      <p:ext uri="{BB962C8B-B14F-4D97-AF65-F5344CB8AC3E}">
        <p14:creationId xmlns:p14="http://schemas.microsoft.com/office/powerpoint/2010/main" val="1008012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altLang="en-US" sz="1600" dirty="0" smtClean="0"/>
              <a:t>Manufactured HUD homes are identified by a HUD code label that is affixed to the outside of the home. It is a light metal and is usually a reddish color and will always have the term ”Housing and Urban Development” with in the text. The code label attests that the home has been manufactured using an effective quality control program.</a:t>
            </a:r>
            <a:endParaRPr lang="en-US" altLang="en-US" sz="1600"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21</a:t>
            </a:fld>
            <a:endParaRPr lang="en-US"/>
          </a:p>
        </p:txBody>
      </p:sp>
    </p:spTree>
    <p:extLst>
      <p:ext uri="{BB962C8B-B14F-4D97-AF65-F5344CB8AC3E}">
        <p14:creationId xmlns:p14="http://schemas.microsoft.com/office/powerpoint/2010/main" val="18832694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IPIAs and DAPIAs</a:t>
            </a:r>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           There are 15 HUD approved state and private third party agencies that inspect a manufactured home at various stages of production. They are referred to as </a:t>
            </a:r>
            <a:r>
              <a:rPr lang="en-US" sz="1600" b="1" i="1" kern="1200" dirty="0" smtClean="0">
                <a:solidFill>
                  <a:schemeClr val="tx2"/>
                </a:solidFill>
                <a:effectLst/>
                <a:latin typeface="+mn-lt"/>
                <a:ea typeface="+mn-ea"/>
                <a:cs typeface="+mn-cs"/>
              </a:rPr>
              <a:t>Inspection Primary Inspection Agencies</a:t>
            </a:r>
            <a:r>
              <a:rPr lang="en-US" sz="1600" kern="1200" dirty="0" smtClean="0">
                <a:solidFill>
                  <a:schemeClr val="tx2"/>
                </a:solidFill>
                <a:effectLst/>
                <a:latin typeface="+mn-lt"/>
                <a:ea typeface="+mn-ea"/>
                <a:cs typeface="+mn-cs"/>
              </a:rPr>
              <a:t> (IPIAs).  An additional type of third party agencies also approves the manufacturer's designs to ensure the plans are consistent with HUD Standards. This party is referred to as the </a:t>
            </a:r>
            <a:r>
              <a:rPr lang="en-US" sz="1600" b="1" i="1" kern="1200" dirty="0" smtClean="0">
                <a:solidFill>
                  <a:schemeClr val="tx2"/>
                </a:solidFill>
                <a:effectLst/>
                <a:latin typeface="+mn-lt"/>
                <a:ea typeface="+mn-ea"/>
                <a:cs typeface="+mn-cs"/>
              </a:rPr>
              <a:t>Design Approval Primary Inspection Agencies</a:t>
            </a:r>
            <a:r>
              <a:rPr lang="en-US" sz="1600" kern="1200" dirty="0" smtClean="0">
                <a:solidFill>
                  <a:schemeClr val="tx2"/>
                </a:solidFill>
                <a:effectLst/>
                <a:latin typeface="+mn-lt"/>
                <a:ea typeface="+mn-ea"/>
                <a:cs typeface="+mn-cs"/>
              </a:rPr>
              <a:t> (DAPIAs). Manufacturers contract directly with a state or local third party agency and pay for the design review and home inspection services.</a:t>
            </a:r>
          </a:p>
          <a:p>
            <a:r>
              <a:rPr lang="en-US" sz="1600" kern="1200" dirty="0" smtClean="0">
                <a:solidFill>
                  <a:schemeClr val="tx2"/>
                </a:solidFill>
                <a:effectLst/>
                <a:latin typeface="+mn-lt"/>
                <a:ea typeface="+mn-ea"/>
                <a:cs typeface="+mn-cs"/>
              </a:rPr>
              <a:t>            After reviewing the plans for a home, DAPIA either approves the drawings and specifications, or disapproves them and provides the reasoning behind the disapproval. Depending on the location of the future home, items such as wind zone specifications, window sizes, header sizes, floor joists, wood grading, load bearing walls, and other important features are checked.</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             To locate an IPIA or DAPIA, it is necessary to determine where in the state government the agency is located. For example, the third party IPIA agency that controls inspections in Florida is located in the Department of Highway Safety and Motor Vehicles: </a:t>
            </a:r>
          </a:p>
          <a:p>
            <a:r>
              <a:rPr lang="en-US" sz="1600" kern="1200" dirty="0" smtClean="0">
                <a:solidFill>
                  <a:schemeClr val="tx2"/>
                </a:solidFill>
                <a:effectLst/>
                <a:latin typeface="+mn-lt"/>
                <a:ea typeface="+mn-ea"/>
                <a:cs typeface="+mn-cs"/>
              </a:rPr>
              <a:t> </a:t>
            </a:r>
          </a:p>
          <a:p>
            <a:pPr marL="0" marR="0" indent="0" algn="l" defTabSz="1218987" rtl="0" eaLnBrk="1" fontAlgn="auto" latinLnBrk="0" hangingPunct="1">
              <a:lnSpc>
                <a:spcPct val="100000"/>
              </a:lnSpc>
              <a:spcBef>
                <a:spcPts val="0"/>
              </a:spcBef>
              <a:spcAft>
                <a:spcPts val="0"/>
              </a:spcAft>
              <a:buClrTx/>
              <a:buSzTx/>
              <a:buFontTx/>
              <a:buNone/>
              <a:tabLst/>
              <a:defRPr/>
            </a:pPr>
            <a:r>
              <a:rPr lang="en-US" sz="1600" b="1" kern="1200" dirty="0" smtClean="0">
                <a:solidFill>
                  <a:schemeClr val="tx2"/>
                </a:solidFill>
                <a:effectLst/>
                <a:latin typeface="+mn-lt"/>
                <a:ea typeface="+mn-ea"/>
                <a:cs typeface="+mn-cs"/>
              </a:rPr>
              <a:t>FLORIDA</a:t>
            </a:r>
            <a:r>
              <a:rPr lang="en-US" sz="1600" kern="1200" dirty="0" smtClean="0">
                <a:solidFill>
                  <a:schemeClr val="tx2"/>
                </a:solidFill>
                <a:effectLst/>
                <a:latin typeface="+mn-lt"/>
                <a:ea typeface="+mn-ea"/>
                <a:cs typeface="+mn-cs"/>
              </a:rPr>
              <a:t> </a:t>
            </a:r>
            <a:r>
              <a:rPr lang="en-US" sz="1600" b="1" kern="1200" dirty="0" smtClean="0">
                <a:solidFill>
                  <a:schemeClr val="tx2"/>
                </a:solidFill>
                <a:effectLst/>
                <a:latin typeface="+mn-lt"/>
                <a:ea typeface="+mn-ea"/>
                <a:cs typeface="+mn-cs"/>
              </a:rPr>
              <a:t>TYPE: IPIA</a:t>
            </a:r>
            <a:r>
              <a:rPr lang="en-US" sz="1600" kern="1200" dirty="0" smtClean="0">
                <a:solidFill>
                  <a:schemeClr val="tx2"/>
                </a:solidFill>
                <a:effectLst/>
                <a:latin typeface="+mn-lt"/>
                <a:ea typeface="+mn-ea"/>
                <a:cs typeface="+mn-cs"/>
              </a:rPr>
              <a:t/>
            </a:r>
            <a:br>
              <a:rPr lang="en-US" sz="1600" kern="1200" dirty="0" smtClean="0">
                <a:solidFill>
                  <a:schemeClr val="tx2"/>
                </a:solidFill>
                <a:effectLst/>
                <a:latin typeface="+mn-lt"/>
                <a:ea typeface="+mn-ea"/>
                <a:cs typeface="+mn-cs"/>
              </a:rPr>
            </a:br>
            <a:r>
              <a:rPr lang="en-US" sz="1600" b="1" u="sng" kern="1200" dirty="0" smtClean="0">
                <a:solidFill>
                  <a:schemeClr val="tx2"/>
                </a:solidFill>
                <a:effectLst/>
                <a:latin typeface="+mn-lt"/>
                <a:ea typeface="+mn-ea"/>
                <a:cs typeface="+mn-cs"/>
                <a:hlinkClick r:id="rId3"/>
              </a:rPr>
              <a:t>Chuck Smith</a:t>
            </a:r>
            <a:r>
              <a:rPr lang="en-US" sz="1600" kern="1200" dirty="0" smtClean="0">
                <a:solidFill>
                  <a:schemeClr val="tx2"/>
                </a:solidFill>
                <a:effectLst/>
                <a:latin typeface="+mn-lt"/>
                <a:ea typeface="+mn-ea"/>
                <a:cs typeface="+mn-cs"/>
              </a:rPr>
              <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Program Manager</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Bureau of MH/RV Construction</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Division of Motor Vehicles</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2900 </a:t>
            </a:r>
            <a:r>
              <a:rPr lang="en-US" sz="1600" kern="1200" dirty="0" err="1" smtClean="0">
                <a:solidFill>
                  <a:schemeClr val="tx2"/>
                </a:solidFill>
                <a:effectLst/>
                <a:latin typeface="+mn-lt"/>
                <a:ea typeface="+mn-ea"/>
                <a:cs typeface="+mn-cs"/>
              </a:rPr>
              <a:t>Apalachee</a:t>
            </a:r>
            <a:r>
              <a:rPr lang="en-US" sz="1600" kern="1200" dirty="0" smtClean="0">
                <a:solidFill>
                  <a:schemeClr val="tx2"/>
                </a:solidFill>
                <a:effectLst/>
                <a:latin typeface="+mn-lt"/>
                <a:ea typeface="+mn-ea"/>
                <a:cs typeface="+mn-cs"/>
              </a:rPr>
              <a:t> Parkway, Room A129</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Tallahassee, FL 32399-0640</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PH: (850) 617-2808</a:t>
            </a:r>
            <a:br>
              <a:rPr lang="en-US" sz="1600" kern="1200" dirty="0" smtClean="0">
                <a:solidFill>
                  <a:schemeClr val="tx2"/>
                </a:solidFill>
                <a:effectLst/>
                <a:latin typeface="+mn-lt"/>
                <a:ea typeface="+mn-ea"/>
                <a:cs typeface="+mn-cs"/>
              </a:rPr>
            </a:br>
            <a:r>
              <a:rPr lang="en-US" sz="1600" kern="1200" dirty="0" smtClean="0">
                <a:solidFill>
                  <a:schemeClr val="tx2"/>
                </a:solidFill>
                <a:effectLst/>
                <a:latin typeface="+mn-lt"/>
                <a:ea typeface="+mn-ea"/>
                <a:cs typeface="+mn-cs"/>
              </a:rPr>
              <a:t>FAX: (850) 617-5191</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22</a:t>
            </a:fld>
            <a:endParaRPr lang="en-US"/>
          </a:p>
        </p:txBody>
      </p:sp>
    </p:spTree>
    <p:extLst>
      <p:ext uri="{BB962C8B-B14F-4D97-AF65-F5344CB8AC3E}">
        <p14:creationId xmlns:p14="http://schemas.microsoft.com/office/powerpoint/2010/main" val="144584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On-site inspection</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When the factory built home is assembled and installed on-site, inspections are performed by the building department of the local municipality.  Their inspectors apply the same techniques and use the same standards and process to inspect the factory built home as is used to inspect homes built on-site. The local municipality would examine the plans and specifications and inspect the work being performed to ensure it follow these construction documents. Any deviations found by the building department inspectors are flagged and must be corrected by the team installing the home on its foundation.</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23</a:t>
            </a:fld>
            <a:endParaRPr lang="en-US"/>
          </a:p>
        </p:txBody>
      </p:sp>
    </p:spTree>
    <p:extLst>
      <p:ext uri="{BB962C8B-B14F-4D97-AF65-F5344CB8AC3E}">
        <p14:creationId xmlns:p14="http://schemas.microsoft.com/office/powerpoint/2010/main" val="1316354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Quality Control</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Quality control in the production environment means making sure products are manufactured in accordance with the plans and specifications. Some defects are likely to occur on the production line.  The main task of the quality control system is to locate these defects and ensure they are corrected as early in the production process as possible.</a:t>
            </a:r>
          </a:p>
          <a:p>
            <a:r>
              <a:rPr lang="en-US" sz="1600" kern="1200" dirty="0" smtClean="0">
                <a:solidFill>
                  <a:schemeClr val="tx2"/>
                </a:solidFill>
                <a:effectLst/>
                <a:latin typeface="+mn-lt"/>
                <a:ea typeface="+mn-ea"/>
                <a:cs typeface="+mn-cs"/>
              </a:rPr>
              <a:t>Quality control is a process of ensuring compliance with the plans, specifications and the applicable building codes. The method for achieving the quality control varies between factories. Typically, the Quality Control Department monitors the performance level implemented at each section in the factory. Usually, the Quality Control Department is not directly responsible for the quality output, but is responsible to address the defects and issues and bring them to the attention of plant personnel. The goal is for the problems to be resolved so that they can be avoided in the future. This is referred to as the </a:t>
            </a:r>
            <a:r>
              <a:rPr lang="en-US" sz="1600" i="1" kern="1200" dirty="0" smtClean="0">
                <a:solidFill>
                  <a:schemeClr val="tx2"/>
                </a:solidFill>
                <a:effectLst/>
                <a:latin typeface="+mn-lt"/>
                <a:ea typeface="+mn-ea"/>
                <a:cs typeface="+mn-cs"/>
              </a:rPr>
              <a:t>Quality Assurance Procedure</a:t>
            </a:r>
            <a:r>
              <a:rPr lang="en-US" sz="1600" kern="1200" dirty="0" smtClean="0">
                <a:solidFill>
                  <a:schemeClr val="tx2"/>
                </a:solidFill>
                <a:effectLst/>
                <a:latin typeface="+mn-lt"/>
                <a:ea typeface="+mn-ea"/>
                <a:cs typeface="+mn-cs"/>
              </a:rPr>
              <a:t>. There is normally contained in a </a:t>
            </a:r>
            <a:r>
              <a:rPr lang="en-US" sz="1600" i="1" kern="1200" dirty="0" smtClean="0">
                <a:solidFill>
                  <a:schemeClr val="tx2"/>
                </a:solidFill>
                <a:effectLst/>
                <a:latin typeface="+mn-lt"/>
                <a:ea typeface="+mn-ea"/>
                <a:cs typeface="+mn-cs"/>
              </a:rPr>
              <a:t>Quality Assurance Manual</a:t>
            </a:r>
            <a:r>
              <a:rPr lang="en-US" sz="1600" kern="1200" dirty="0" smtClean="0">
                <a:solidFill>
                  <a:schemeClr val="tx2"/>
                </a:solidFill>
                <a:effectLst/>
                <a:latin typeface="+mn-lt"/>
                <a:ea typeface="+mn-ea"/>
                <a:cs typeface="+mn-cs"/>
              </a:rPr>
              <a:t> that contains the information on a standard procedure. In addition to the in-plant manufacturer quality control inspections, there are also state inspections and the federally regulated quality inspection. </a:t>
            </a:r>
          </a:p>
          <a:p>
            <a:r>
              <a:rPr lang="en-US" sz="1600" kern="1200" dirty="0" smtClean="0">
                <a:solidFill>
                  <a:schemeClr val="tx2"/>
                </a:solidFill>
                <a:effectLst/>
                <a:latin typeface="+mn-lt"/>
                <a:ea typeface="+mn-ea"/>
                <a:cs typeface="+mn-cs"/>
              </a:rPr>
              <a:t>The state regulated quality control agency is a third party agency that supervises the inspection during the unit’s construction in the plant at least one time. That means each home is inspected at least one time by the state or third party (IPIA).  If there is a pattern of nonconformance, the number of inspection may increases. If it is determined that a house with a nonconformance has left the factory and is in the possession of the customer, there may be an additional investigation required on the home site. The sequence of inspections may continue back to the plant and through the production system until it is found and eliminated. The inspection may have to be carried out for twenty or more homes if the problem has not been eliminated. Repetitive problems can be extremely expensive and have to be avoided. </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24</a:t>
            </a:fld>
            <a:endParaRPr lang="en-US"/>
          </a:p>
        </p:txBody>
      </p:sp>
    </p:spTree>
    <p:extLst>
      <p:ext uri="{BB962C8B-B14F-4D97-AF65-F5344CB8AC3E}">
        <p14:creationId xmlns:p14="http://schemas.microsoft.com/office/powerpoint/2010/main" val="3079864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1600" b="1" kern="1200" dirty="0" smtClean="0">
                <a:solidFill>
                  <a:schemeClr val="tx2"/>
                </a:solidFill>
                <a:effectLst/>
                <a:latin typeface="+mn-lt"/>
                <a:ea typeface="+mn-ea"/>
                <a:cs typeface="+mn-cs"/>
              </a:rPr>
              <a:t>Plant Policy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In order to assure that company quality standards are met, inspection of every product begins immediately at the Station 1 and the inspection process is continuous from until the unit clears the final station, typically final finishing and labeling.  This is referred to at the </a:t>
            </a:r>
            <a:r>
              <a:rPr lang="en-US" sz="1600" b="1" kern="1200" dirty="0" smtClean="0">
                <a:solidFill>
                  <a:schemeClr val="tx2"/>
                </a:solidFill>
                <a:effectLst/>
                <a:latin typeface="+mn-lt"/>
                <a:ea typeface="+mn-ea"/>
                <a:cs typeface="+mn-cs"/>
              </a:rPr>
              <a:t>Plant Policy</a:t>
            </a:r>
            <a:r>
              <a:rPr lang="en-US" sz="1600" kern="1200" dirty="0" smtClean="0">
                <a:solidFill>
                  <a:schemeClr val="tx2"/>
                </a:solidFill>
                <a:effectLst/>
                <a:latin typeface="+mn-lt"/>
                <a:ea typeface="+mn-ea"/>
                <a:cs typeface="+mn-cs"/>
              </a:rPr>
              <a:t>.  The purpose of the Plant Policy is to establish points of inspection, inspection procedures, and responsibilities for inspection and corrective action, defect control, and record keeping. </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25</a:t>
            </a:fld>
            <a:endParaRPr lang="en-US"/>
          </a:p>
        </p:txBody>
      </p:sp>
    </p:spTree>
    <p:extLst>
      <p:ext uri="{BB962C8B-B14F-4D97-AF65-F5344CB8AC3E}">
        <p14:creationId xmlns:p14="http://schemas.microsoft.com/office/powerpoint/2010/main" val="8552502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Procedures for a Receiving Inspection </a:t>
            </a:r>
            <a:endParaRPr lang="en-US" sz="1600" kern="1200" dirty="0" smtClean="0">
              <a:solidFill>
                <a:schemeClr val="tx2"/>
              </a:solidFill>
              <a:effectLst/>
              <a:latin typeface="+mn-lt"/>
              <a:ea typeface="+mn-ea"/>
              <a:cs typeface="+mn-cs"/>
            </a:endParaRPr>
          </a:p>
          <a:p>
            <a:endParaRPr lang="en-US" sz="1600" b="1" i="1" kern="1200" dirty="0" smtClean="0">
              <a:solidFill>
                <a:schemeClr val="tx2"/>
              </a:solidFill>
              <a:effectLst/>
              <a:latin typeface="+mn-lt"/>
              <a:ea typeface="+mn-ea"/>
              <a:cs typeface="+mn-cs"/>
            </a:endParaRPr>
          </a:p>
          <a:p>
            <a:r>
              <a:rPr lang="en-US" sz="1600" b="1" i="1" kern="1200" dirty="0" smtClean="0">
                <a:solidFill>
                  <a:schemeClr val="tx2"/>
                </a:solidFill>
                <a:effectLst/>
                <a:latin typeface="+mn-lt"/>
                <a:ea typeface="+mn-ea"/>
                <a:cs typeface="+mn-cs"/>
              </a:rPr>
              <a:t>Receiving Inspection</a:t>
            </a:r>
            <a:r>
              <a:rPr lang="en-US" sz="1600" kern="1200" dirty="0" smtClean="0">
                <a:solidFill>
                  <a:schemeClr val="tx2"/>
                </a:solidFill>
                <a:effectLst/>
                <a:latin typeface="+mn-lt"/>
                <a:ea typeface="+mn-ea"/>
                <a:cs typeface="+mn-cs"/>
              </a:rPr>
              <a:t> is the process of inspecting all shipments of raw materials and components used in the manufacturing process. Critical are inspected and tested to assure adherence to specifications and the purchase order issued by the factory to the supplier. All items will receive dimensional, quality and general appearance inspection and checks for proper approval stamps, such as IAPMO, UL, Grade Stamp, AGA, and others. Records denoting acceptance or rejection of incoming items will be maintained. </a:t>
            </a:r>
            <a:r>
              <a:rPr lang="en-US" sz="1600" b="1" i="1" kern="1200" dirty="0" smtClean="0">
                <a:solidFill>
                  <a:schemeClr val="tx2"/>
                </a:solidFill>
                <a:effectLst/>
                <a:latin typeface="+mn-lt"/>
                <a:ea typeface="+mn-ea"/>
                <a:cs typeface="+mn-cs"/>
              </a:rPr>
              <a:t>Bill(s) of Lading</a:t>
            </a:r>
            <a:r>
              <a:rPr lang="en-US" sz="1600" kern="1200" dirty="0" smtClean="0">
                <a:solidFill>
                  <a:schemeClr val="tx2"/>
                </a:solidFill>
                <a:effectLst/>
                <a:latin typeface="+mn-lt"/>
                <a:ea typeface="+mn-ea"/>
                <a:cs typeface="+mn-cs"/>
              </a:rPr>
              <a:t> are also in this inspection process.  They are a detailed list of all the materials and their quantities in a shipment to the plant. Rejection of any products or materials will be marked on the Bill of Lading and a copy maintained in the invoice file. Rejected material shall be returned to the supplier or restricted from use until the product or material conforms to requirements. Shipments are moved into storage or the plant after the Receiving Inspection as soon as possible after acceptance. Rejected materials are identified and/or red taped and held in a separate area pending disposition action.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26</a:t>
            </a:fld>
            <a:endParaRPr lang="en-US"/>
          </a:p>
        </p:txBody>
      </p:sp>
    </p:spTree>
    <p:extLst>
      <p:ext uri="{BB962C8B-B14F-4D97-AF65-F5344CB8AC3E}">
        <p14:creationId xmlns:p14="http://schemas.microsoft.com/office/powerpoint/2010/main" val="1885017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General Inspections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Assembly inspection is primarily visual and dimensional. The purpose of an assembly system is to assure that the proper components, produced per the latest approved engineering drawings and specifications, are properly installed in their correct positions as detailed and identified on the drawings. Prefabricated components and appliances are installed according to the manufacturer’s installation instructions and specifications, or as shown in approved methods of installation.  </a:t>
            </a:r>
          </a:p>
          <a:p>
            <a:r>
              <a:rPr lang="en-US" sz="1600" kern="1200" dirty="0" smtClean="0">
                <a:solidFill>
                  <a:schemeClr val="tx2"/>
                </a:solidFill>
                <a:effectLst/>
                <a:latin typeface="+mn-lt"/>
                <a:ea typeface="+mn-ea"/>
                <a:cs typeface="+mn-cs"/>
              </a:rPr>
              <a:t>Responsibility for the performance of the critical inspections is delegated by the Quality Control Manager to qualified persons of accountability. The designated quality control representatives work under the authority of the Quality Control Manager.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27</a:t>
            </a:fld>
            <a:endParaRPr lang="en-US"/>
          </a:p>
        </p:txBody>
      </p:sp>
    </p:spTree>
    <p:extLst>
      <p:ext uri="{BB962C8B-B14F-4D97-AF65-F5344CB8AC3E}">
        <p14:creationId xmlns:p14="http://schemas.microsoft.com/office/powerpoint/2010/main" val="13277849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Inspection Checklists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Traveler checklist indicates the items to be inspected at each inspection point. There is a QC checklist for each unit fabricated. All reports will identify each unit by its serial number and model and will include the date the unit entered the first stage of production. The unit will have the serial number affixed at the Station 1 of production. All reports accompany each unit in a readily accessible location throughout the assembly line and under limited circumstances they be removed from the unit until the unit has been completed, inspected and the Decal/Insignia is affixed. All inspection forms remain with the home until all inspections are completed and the home is labeled.    Completed inspection forms will be filed with the unit file, located in the Service department. All reports will be made available to the regulatory agency and will be kept on file for a minimum of five (5) years. The Quality Manager is in-charge of the inspection forms at all times.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28</a:t>
            </a:fld>
            <a:endParaRPr lang="en-US"/>
          </a:p>
        </p:txBody>
      </p:sp>
    </p:spTree>
    <p:extLst>
      <p:ext uri="{BB962C8B-B14F-4D97-AF65-F5344CB8AC3E}">
        <p14:creationId xmlns:p14="http://schemas.microsoft.com/office/powerpoint/2010/main" val="9176992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Inspection Procedures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 designated quality control representative will inspect the items listed in each department on the QC checklist. Any defects found will be noted, and responsible production personnel will be notified for scheduling corrective action. When the work has been satisfactorily corrected, the designated quality control representative will inspect and sign the QC checklist off as corrected. All inspections will be performed before construction is covered.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Quality Manager or his representative will perform inspections on the production line at designated inspection areas at least once while unit is in the designated inspection area to verify adherence to the approved plans and specifications.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QC Checklists are signed off at the major assembly stations when elements of work have been completed. If an item inspected is in compliance, the QC representative indicates this by initialing the Accept or “ACC” column on the shop traveler to the left of the line item. If any deviations are found, the QC representative initials the Traveler in the reject or “REJ” column and notes the deviation in the “Description of Deviation” column. The QC representative then coordinates corrective action. After the correction of a deviation, the production representative will initial the far right Corrected or “COR” column and a QC representative will re-inspect the line item. If corrective action is in compliance, the QC representative will initial the far right “ACC” column next to the line item. </a:t>
            </a:r>
          </a:p>
          <a:p>
            <a:r>
              <a:rPr lang="en-US" sz="1600" kern="1200" dirty="0" smtClean="0">
                <a:solidFill>
                  <a:schemeClr val="tx2"/>
                </a:solidFill>
                <a:effectLst/>
                <a:latin typeface="+mn-lt"/>
                <a:ea typeface="+mn-ea"/>
                <a:cs typeface="+mn-cs"/>
              </a:rPr>
              <a:t>Final Inspection is performed by the Quality Manager or his representative prior to affixing a label on the unit, and the QC Checklists are then signed and filed.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 </a:t>
            </a:r>
            <a:r>
              <a:rPr lang="en-US" sz="1600" i="1" kern="1200" dirty="0" smtClean="0">
                <a:solidFill>
                  <a:schemeClr val="tx2"/>
                </a:solidFill>
                <a:effectLst/>
                <a:latin typeface="+mn-lt"/>
                <a:ea typeface="+mn-ea"/>
                <a:cs typeface="+mn-cs"/>
              </a:rPr>
              <a:t>Red Tag</a:t>
            </a:r>
            <a:r>
              <a:rPr lang="en-US" sz="1600" kern="1200" dirty="0" smtClean="0">
                <a:solidFill>
                  <a:schemeClr val="tx2"/>
                </a:solidFill>
                <a:effectLst/>
                <a:latin typeface="+mn-lt"/>
                <a:ea typeface="+mn-ea"/>
                <a:cs typeface="+mn-cs"/>
              </a:rPr>
              <a:t> is issued in the event that a non-conformance is determined after the unit has been labeled. The Red Tag is issued by the Quality Manager and the transportation coordinator will be notified in order to prevent shipping the unit. The Quality Manager notes the serial number, the model number, the date and initials the tag and provides a description of the non-conformance. This tag will be attached to the front of the defective unit.  After corrective action has been implemented by production personnel, the individual doing the work will date and initial at the “CORRECTED BY” line. QC will then re-inspect and, if in compliance, will initial and date red tag at “ACCEPTED BY” line. The red tag may then be removed and kept in the permanent home file.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29</a:t>
            </a:fld>
            <a:endParaRPr lang="en-US"/>
          </a:p>
        </p:txBody>
      </p:sp>
    </p:spTree>
    <p:extLst>
      <p:ext uri="{BB962C8B-B14F-4D97-AF65-F5344CB8AC3E}">
        <p14:creationId xmlns:p14="http://schemas.microsoft.com/office/powerpoint/2010/main" val="494602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solidFill>
                <a:effectLst/>
                <a:latin typeface="+mn-lt"/>
                <a:ea typeface="+mn-ea"/>
                <a:cs typeface="+mn-cs"/>
              </a:rPr>
              <a:t>A high standard of quality is very important for all manufactured products, including the products of manufactured construction. These include manufactured and modular homes, metal buildings, and building components such as structural insulated panels and trusses. In this module, we will address the topic of quality as it applies to manufacturing in general, and specifically how it is applied in manufactured construction.   We will begin by explaining the various concepts and definitions used in the quality process in manufacturing. We will then discuss the history of quality in manufacturing and how it has evolved to the present day.  The next step will be for us to discuss the various types of standards and processes used in quality control management. Finally we will address how these concepts are applied in the manufactured construction sector, specifically to manufactured and modular homes.  It is important to remember that quality has a cost. A high standard of quality will result in fewer mistakes and recalls, result in lower costs, and have a positive impact on the bottom line of the organization. A low or poor standard of quality will likely cause negative impacts on both the company’s bottom line and reputation.</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8796F01-7154-41E0-B48B-A6921757531A}" type="slidenum">
              <a:rPr lang="en-US" smtClean="0"/>
              <a:pPr/>
              <a:t>3</a:t>
            </a:fld>
            <a:endParaRPr lang="en-US"/>
          </a:p>
        </p:txBody>
      </p:sp>
    </p:spTree>
    <p:extLst>
      <p:ext uri="{BB962C8B-B14F-4D97-AF65-F5344CB8AC3E}">
        <p14:creationId xmlns:p14="http://schemas.microsoft.com/office/powerpoint/2010/main" val="13310856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Defect Control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foremen are initially responsible for identifying defects. It is their responsibility to notify the responsible production personnel of the defects so that corrective action can be scheduled and/or taken before the unit moves to the next area. If the defect is to be fixed in a designated area, the area in which the correction will be made will be indicated on the Traveler on the “Description of Deviation” line. The deviation will be noted on the Traveler by designated QC personnel and the corrective action will be scheduled and noted. The Quality Control Manager is responsible for evaluating the defects to determine if it is a random occurrence, or if it is related to a trend in defective material or workmanship.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30</a:t>
            </a:fld>
            <a:endParaRPr lang="en-US"/>
          </a:p>
        </p:txBody>
      </p:sp>
    </p:spTree>
    <p:extLst>
      <p:ext uri="{BB962C8B-B14F-4D97-AF65-F5344CB8AC3E}">
        <p14:creationId xmlns:p14="http://schemas.microsoft.com/office/powerpoint/2010/main" val="21066831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Quality Control Defect Control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When defects are discovered by Quality Control Personnel, they note them on the QC Checklist, and notify the proper Production Personnel for scheduling corrective action. The Quality Manager will be responsible for evaluating the defects. If any other defects or noncompliance are present, the Quality Control Manager allows the Production Personnel to schedule repair or correction of the defects or non-compliance at any stage of the production process, provided they will not be permanently concealed and inspection of the repair can be accomplished. The Quality Manager will be responsible to make sure that any non-compliance is successfully corrected prior to affixing a Decal/Insignia on any unit manufactured by this plant.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31</a:t>
            </a:fld>
            <a:endParaRPr lang="en-US"/>
          </a:p>
        </p:txBody>
      </p:sp>
    </p:spTree>
    <p:extLst>
      <p:ext uri="{BB962C8B-B14F-4D97-AF65-F5344CB8AC3E}">
        <p14:creationId xmlns:p14="http://schemas.microsoft.com/office/powerpoint/2010/main" val="15511745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Layers of Inspection</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Quality is the compliance with the drawings, specifications, and building codes. In the production industry, quality is measured by number of noncompliance with the plans, specifications and applicable codes.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following is the sequence of quality control in a plant:</a:t>
            </a:r>
          </a:p>
          <a:p>
            <a:r>
              <a:rPr lang="en-US" sz="1600" kern="1200" dirty="0" smtClean="0">
                <a:solidFill>
                  <a:schemeClr val="tx2"/>
                </a:solidFill>
                <a:effectLst/>
                <a:latin typeface="+mn-lt"/>
                <a:ea typeface="+mn-ea"/>
                <a:cs typeface="+mn-cs"/>
              </a:rPr>
              <a:t>- In-house station personnel</a:t>
            </a:r>
          </a:p>
          <a:p>
            <a:r>
              <a:rPr lang="en-US" sz="1600" kern="1200" dirty="0" smtClean="0">
                <a:solidFill>
                  <a:schemeClr val="tx2"/>
                </a:solidFill>
                <a:effectLst/>
                <a:latin typeface="+mn-lt"/>
                <a:ea typeface="+mn-ea"/>
                <a:cs typeface="+mn-cs"/>
              </a:rPr>
              <a:t>- In-house station supervisor</a:t>
            </a:r>
          </a:p>
          <a:p>
            <a:r>
              <a:rPr lang="en-US" sz="1600" kern="1200" dirty="0" smtClean="0">
                <a:solidFill>
                  <a:schemeClr val="tx2"/>
                </a:solidFill>
                <a:effectLst/>
                <a:latin typeface="+mn-lt"/>
                <a:ea typeface="+mn-ea"/>
                <a:cs typeface="+mn-cs"/>
              </a:rPr>
              <a:t>- In-house quality control department</a:t>
            </a:r>
          </a:p>
          <a:p>
            <a:r>
              <a:rPr lang="en-US" sz="1600" kern="1200" dirty="0" smtClean="0">
                <a:solidFill>
                  <a:schemeClr val="tx2"/>
                </a:solidFill>
                <a:effectLst/>
                <a:latin typeface="+mn-lt"/>
                <a:ea typeface="+mn-ea"/>
                <a:cs typeface="+mn-cs"/>
              </a:rPr>
              <a:t>- Third Party state inspectors</a:t>
            </a:r>
          </a:p>
          <a:p>
            <a:r>
              <a:rPr lang="en-US" sz="1600" kern="1200" dirty="0" smtClean="0">
                <a:solidFill>
                  <a:schemeClr val="tx2"/>
                </a:solidFill>
                <a:effectLst/>
                <a:latin typeface="+mn-lt"/>
                <a:ea typeface="+mn-ea"/>
                <a:cs typeface="+mn-cs"/>
              </a:rPr>
              <a:t>- For HUD homes, Federal inspectors technically check of audit the Third Party state inspectors who are monitoring the in-house quality control personnel. If they find a concern they return to conduct additional audits.</a:t>
            </a:r>
          </a:p>
          <a:p>
            <a:r>
              <a:rPr lang="en-US" sz="1600" kern="1200" dirty="0" smtClean="0">
                <a:solidFill>
                  <a:schemeClr val="tx2"/>
                </a:solidFill>
                <a:effectLst/>
                <a:latin typeface="+mn-lt"/>
                <a:ea typeface="+mn-ea"/>
                <a:cs typeface="+mn-cs"/>
              </a:rPr>
              <a:t>- The local municipality inspects the quality of the installation of the house on site</a:t>
            </a:r>
          </a:p>
          <a:p>
            <a:r>
              <a:rPr lang="en-US" sz="1600" kern="1200" dirty="0" smtClean="0">
                <a:solidFill>
                  <a:schemeClr val="tx2"/>
                </a:solidFill>
                <a:effectLst/>
                <a:latin typeface="+mn-lt"/>
                <a:ea typeface="+mn-ea"/>
                <a:cs typeface="+mn-cs"/>
              </a:rPr>
              <a:t>As is clear, in the Manufactured Construction industry there is a multi-level process for measuring of the quality of the produced houses. </a:t>
            </a:r>
          </a:p>
          <a:p>
            <a:r>
              <a:rPr lang="en-US" sz="1600" kern="1200" dirty="0" smtClean="0">
                <a:solidFill>
                  <a:schemeClr val="tx2"/>
                </a:solidFill>
                <a:effectLst/>
                <a:latin typeface="+mn-lt"/>
                <a:ea typeface="+mn-ea"/>
                <a:cs typeface="+mn-cs"/>
              </a:rPr>
              <a:t>All production defects carry consequences. Early identification of a problem indicates the quality control process is functioning properly. It is normal for people to make mistakes, and nobody expects that the outcome is always perfect. It is important to identify the problem at the earliest stage of production possible. For example, if an individual makes and error in measuring a member, it is best if a plant worker finds the problem at the station where the problem occurred. The second level for identifying the mistake is the supervisor on the floor. The third level is the quality control team in the plant. These three levels of quality control constitute the in-house process is over and then it is the Third Party inspection agency that may find the defect. Clearly it is undesirable for the problem to escalate to this level because the cost increases at each successive level. So the goal in the plant is that the problem is resolved at the lowest possible level.</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32</a:t>
            </a:fld>
            <a:endParaRPr lang="en-US"/>
          </a:p>
        </p:txBody>
      </p:sp>
    </p:spTree>
    <p:extLst>
      <p:ext uri="{BB962C8B-B14F-4D97-AF65-F5344CB8AC3E}">
        <p14:creationId xmlns:p14="http://schemas.microsoft.com/office/powerpoint/2010/main" val="13093037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Design Review </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Most states have a design approval and inspection system for modular housing similar to that used for manufactured housing, including requirements for quality control procedures and manuals, design review of all units produced, and in-plant inspections by state approved third-party agencies and/or the state itself. In such cases, a preemptive state code based on one of the model codes is most often used. Nevertheless, a major impediment faced by manufacturers who ship to multiple states is the potential need for separate procedural and design reviews and in-plant inspections of the same designs by representatives of the destination state in order to satisfy each state.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33</a:t>
            </a:fld>
            <a:endParaRPr lang="en-US"/>
          </a:p>
        </p:txBody>
      </p:sp>
    </p:spTree>
    <p:extLst>
      <p:ext uri="{BB962C8B-B14F-4D97-AF65-F5344CB8AC3E}">
        <p14:creationId xmlns:p14="http://schemas.microsoft.com/office/powerpoint/2010/main" val="10443236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Defects and Possible Product Recalls</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Problems that are identified in the production process fall into one of four categories </a:t>
            </a:r>
            <a:r>
              <a:rPr lang="en-US" sz="1600" b="1" kern="1200" dirty="0" smtClean="0">
                <a:solidFill>
                  <a:schemeClr val="tx2"/>
                </a:solidFill>
                <a:effectLst/>
                <a:latin typeface="+mn-lt"/>
                <a:ea typeface="+mn-ea"/>
                <a:cs typeface="+mn-cs"/>
              </a:rPr>
              <a:t>noncompliance</a:t>
            </a:r>
            <a:r>
              <a:rPr lang="en-US" sz="1600" kern="1200" dirty="0" smtClean="0">
                <a:solidFill>
                  <a:schemeClr val="tx2"/>
                </a:solidFill>
                <a:effectLst/>
                <a:latin typeface="+mn-lt"/>
                <a:ea typeface="+mn-ea"/>
                <a:cs typeface="+mn-cs"/>
              </a:rPr>
              <a:t>, </a:t>
            </a:r>
            <a:r>
              <a:rPr lang="en-US" sz="1600" b="1" kern="1200" dirty="0" smtClean="0">
                <a:solidFill>
                  <a:schemeClr val="tx2"/>
                </a:solidFill>
                <a:effectLst/>
                <a:latin typeface="+mn-lt"/>
                <a:ea typeface="+mn-ea"/>
                <a:cs typeface="+mn-cs"/>
              </a:rPr>
              <a:t>defect</a:t>
            </a:r>
            <a:r>
              <a:rPr lang="en-US" sz="1600" kern="1200" dirty="0" smtClean="0">
                <a:solidFill>
                  <a:schemeClr val="tx2"/>
                </a:solidFill>
                <a:effectLst/>
                <a:latin typeface="+mn-lt"/>
                <a:ea typeface="+mn-ea"/>
                <a:cs typeface="+mn-cs"/>
              </a:rPr>
              <a:t>, </a:t>
            </a:r>
            <a:r>
              <a:rPr lang="en-US" sz="1600" b="1" kern="1200" dirty="0" smtClean="0">
                <a:solidFill>
                  <a:schemeClr val="tx2"/>
                </a:solidFill>
                <a:effectLst/>
                <a:latin typeface="+mn-lt"/>
                <a:ea typeface="+mn-ea"/>
                <a:cs typeface="+mn-cs"/>
              </a:rPr>
              <a:t>serious defect</a:t>
            </a:r>
            <a:r>
              <a:rPr lang="en-US" sz="1600" kern="1200" dirty="0" smtClean="0">
                <a:solidFill>
                  <a:schemeClr val="tx2"/>
                </a:solidFill>
                <a:effectLst/>
                <a:latin typeface="+mn-lt"/>
                <a:ea typeface="+mn-ea"/>
                <a:cs typeface="+mn-cs"/>
              </a:rPr>
              <a:t> and </a:t>
            </a:r>
            <a:r>
              <a:rPr lang="en-US" sz="1600" b="1" kern="1200" dirty="0" smtClean="0">
                <a:solidFill>
                  <a:schemeClr val="tx2"/>
                </a:solidFill>
                <a:effectLst/>
                <a:latin typeface="+mn-lt"/>
                <a:ea typeface="+mn-ea"/>
                <a:cs typeface="+mn-cs"/>
              </a:rPr>
              <a:t>imminent safety hazard</a:t>
            </a:r>
            <a:r>
              <a:rPr lang="en-US" sz="1600" kern="1200" dirty="0" smtClean="0">
                <a:solidFill>
                  <a:schemeClr val="tx2"/>
                </a:solidFill>
                <a:effectLst/>
                <a:latin typeface="+mn-lt"/>
                <a:ea typeface="+mn-ea"/>
                <a:cs typeface="+mn-cs"/>
              </a:rPr>
              <a:t>.</a:t>
            </a:r>
          </a:p>
          <a:p>
            <a:endParaRPr lang="en-US" sz="1600" b="1" kern="1200" dirty="0" smtClean="0">
              <a:solidFill>
                <a:schemeClr val="tx2"/>
              </a:solidFill>
              <a:effectLst/>
              <a:latin typeface="+mn-lt"/>
              <a:ea typeface="+mn-ea"/>
              <a:cs typeface="+mn-cs"/>
            </a:endParaRPr>
          </a:p>
          <a:p>
            <a:r>
              <a:rPr lang="en-US" sz="1600" b="1" kern="1200" dirty="0" smtClean="0">
                <a:solidFill>
                  <a:schemeClr val="tx2"/>
                </a:solidFill>
                <a:effectLst/>
                <a:latin typeface="+mn-lt"/>
                <a:ea typeface="+mn-ea"/>
                <a:cs typeface="+mn-cs"/>
              </a:rPr>
              <a:t>(1) Noncompliance: </a:t>
            </a:r>
            <a:r>
              <a:rPr lang="en-US" sz="1600" kern="1200" dirty="0" smtClean="0">
                <a:solidFill>
                  <a:schemeClr val="tx2"/>
                </a:solidFill>
                <a:effectLst/>
                <a:latin typeface="+mn-lt"/>
                <a:ea typeface="+mn-ea"/>
                <a:cs typeface="+mn-cs"/>
              </a:rPr>
              <a:t>A failure of the manufactured home to comply with a Federal manufactured home construction or safety standard that does not constitute a defect, serious defect, or imminent safety hazard. </a:t>
            </a:r>
          </a:p>
          <a:p>
            <a:endParaRPr lang="en-US" sz="1600" b="1" kern="1200" dirty="0" smtClean="0">
              <a:solidFill>
                <a:schemeClr val="tx2"/>
              </a:solidFill>
              <a:effectLst/>
              <a:latin typeface="+mn-lt"/>
              <a:ea typeface="+mn-ea"/>
              <a:cs typeface="+mn-cs"/>
            </a:endParaRPr>
          </a:p>
          <a:p>
            <a:r>
              <a:rPr lang="en-US" sz="1600" b="1" kern="1200" dirty="0" smtClean="0">
                <a:solidFill>
                  <a:schemeClr val="tx2"/>
                </a:solidFill>
                <a:effectLst/>
                <a:latin typeface="+mn-lt"/>
                <a:ea typeface="+mn-ea"/>
                <a:cs typeface="+mn-cs"/>
              </a:rPr>
              <a:t>(2) Defect: </a:t>
            </a:r>
            <a:r>
              <a:rPr lang="en-US" sz="1600" kern="1200" dirty="0" smtClean="0">
                <a:solidFill>
                  <a:schemeClr val="tx2"/>
                </a:solidFill>
                <a:effectLst/>
                <a:latin typeface="+mn-lt"/>
                <a:ea typeface="+mn-ea"/>
                <a:cs typeface="+mn-cs"/>
              </a:rPr>
              <a:t>A failure to comply with an applicable Federal manufactured home safety and construction standard that renders the manufactured home or any part or component thereof not fit for the ordinary use for what was intended, but does not result in an unreasonable risk of injury or death to occupants of the affected manufactured home.</a:t>
            </a:r>
          </a:p>
          <a:p>
            <a:endParaRPr lang="en-US" sz="1600" b="1" kern="1200" dirty="0" smtClean="0">
              <a:solidFill>
                <a:schemeClr val="tx2"/>
              </a:solidFill>
              <a:effectLst/>
              <a:latin typeface="+mn-lt"/>
              <a:ea typeface="+mn-ea"/>
              <a:cs typeface="+mn-cs"/>
            </a:endParaRPr>
          </a:p>
          <a:p>
            <a:r>
              <a:rPr lang="en-US" sz="1600" b="1" kern="1200" dirty="0" smtClean="0">
                <a:solidFill>
                  <a:schemeClr val="tx2"/>
                </a:solidFill>
                <a:effectLst/>
                <a:latin typeface="+mn-lt"/>
                <a:ea typeface="+mn-ea"/>
                <a:cs typeface="+mn-cs"/>
              </a:rPr>
              <a:t>(3) Serious defect: </a:t>
            </a:r>
            <a:r>
              <a:rPr lang="en-US" sz="1600" kern="1200" dirty="0" smtClean="0">
                <a:solidFill>
                  <a:schemeClr val="tx2"/>
                </a:solidFill>
                <a:effectLst/>
                <a:latin typeface="+mn-lt"/>
                <a:ea typeface="+mn-ea"/>
                <a:cs typeface="+mn-cs"/>
              </a:rPr>
              <a:t>Any failure to comply with an applicable Federal manufactured home construction and safety standard that renders the manufactured home or any part thereof not fit for the ordinary use for which it was intended and which results in an unreasonable risk of injury or death to the occupants of the affected manufactured home.</a:t>
            </a:r>
          </a:p>
          <a:p>
            <a:endParaRPr lang="en-US" sz="1600" b="1" kern="1200" dirty="0" smtClean="0">
              <a:solidFill>
                <a:schemeClr val="tx2"/>
              </a:solidFill>
              <a:effectLst/>
              <a:latin typeface="+mn-lt"/>
              <a:ea typeface="+mn-ea"/>
              <a:cs typeface="+mn-cs"/>
            </a:endParaRPr>
          </a:p>
          <a:p>
            <a:r>
              <a:rPr lang="en-US" sz="1600" b="1" kern="1200" dirty="0" smtClean="0">
                <a:solidFill>
                  <a:schemeClr val="tx2"/>
                </a:solidFill>
                <a:effectLst/>
                <a:latin typeface="+mn-lt"/>
                <a:ea typeface="+mn-ea"/>
                <a:cs typeface="+mn-cs"/>
              </a:rPr>
              <a:t>(4) Imminent safety hazard: </a:t>
            </a:r>
            <a:r>
              <a:rPr lang="en-US" sz="1600" kern="1200" dirty="0" smtClean="0">
                <a:solidFill>
                  <a:schemeClr val="tx2"/>
                </a:solidFill>
                <a:effectLst/>
                <a:latin typeface="+mn-lt"/>
                <a:ea typeface="+mn-ea"/>
                <a:cs typeface="+mn-cs"/>
              </a:rPr>
              <a:t>A hazard that presents an imminent and unreasonable risk of death or severe personal injury that may or may not be related to failure to comply with an applicable Federal manufactured home construction or safety standard.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requirements of both the state and federal construction programs apply to buildings that are going to be located within the United States and its territories. Buildings that are for export outside the US are exempt from these requirements. However, may be subject to the requirements of the final destination. </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34</a:t>
            </a:fld>
            <a:endParaRPr lang="en-US"/>
          </a:p>
        </p:txBody>
      </p:sp>
    </p:spTree>
    <p:extLst>
      <p:ext uri="{BB962C8B-B14F-4D97-AF65-F5344CB8AC3E}">
        <p14:creationId xmlns:p14="http://schemas.microsoft.com/office/powerpoint/2010/main" val="18139074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Accuracy and precision in manufactured construction</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In the factory environment, some components are built at </a:t>
            </a:r>
            <a:r>
              <a:rPr lang="en-US" sz="1600" i="1" kern="1200" dirty="0" smtClean="0">
                <a:solidFill>
                  <a:schemeClr val="tx2"/>
                </a:solidFill>
                <a:effectLst/>
                <a:latin typeface="+mn-lt"/>
                <a:ea typeface="+mn-ea"/>
                <a:cs typeface="+mn-cs"/>
              </a:rPr>
              <a:t>offline stations</a:t>
            </a:r>
            <a:r>
              <a:rPr lang="en-US" sz="1600" kern="1200" dirty="0" smtClean="0">
                <a:solidFill>
                  <a:schemeClr val="tx2"/>
                </a:solidFill>
                <a:effectLst/>
                <a:latin typeface="+mn-lt"/>
                <a:ea typeface="+mn-ea"/>
                <a:cs typeface="+mn-cs"/>
              </a:rPr>
              <a:t> and then moved into the production process. Workers at the offline stations may not be familiar with how their product connects with other elements in the building.  As a result it is especially important for the workers at the offline stations to be comply with the drawings and specifications because a high level of precision is needed for the various pieces to fit together as designed.</a:t>
            </a:r>
          </a:p>
          <a:p>
            <a:r>
              <a:rPr lang="en-US" sz="1600" kern="1200" dirty="0" smtClean="0">
                <a:solidFill>
                  <a:schemeClr val="tx2"/>
                </a:solidFill>
                <a:effectLst/>
                <a:latin typeface="+mn-lt"/>
                <a:ea typeface="+mn-ea"/>
                <a:cs typeface="+mn-cs"/>
              </a:rPr>
              <a:t> The plans provide the exact dimensions required for each component that will make up a completed home.  If a worker places or sets a wall just ½” off from where it should be located, the adjacent wall sitting next to it will be affected. In general, a tolerance of 1/8” is normal for manufactured construction, that is, placing and cutting of components must be within 1/8” of the specified size or location. However, deviations greater than 1/8” can be problematic and are therefore unacceptable. One attribute of deviations is that they are additive. For example, when an interior wall is installed with a deviation of 1/8” and the walls adjacent to the placement have a 1/8” deviation, the result is a total ¼” variation, which would be unacceptable. Precision in the manufactured construction industry is extremely important.</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35</a:t>
            </a:fld>
            <a:endParaRPr lang="en-US"/>
          </a:p>
        </p:txBody>
      </p:sp>
    </p:spTree>
    <p:extLst>
      <p:ext uri="{BB962C8B-B14F-4D97-AF65-F5344CB8AC3E}">
        <p14:creationId xmlns:p14="http://schemas.microsoft.com/office/powerpoint/2010/main" val="7902549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Guidelines for Investigation and Reporting of Quality System Issues (QSI)</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An important set of guidelines for assuring the quality of HUD homes is the </a:t>
            </a:r>
            <a:r>
              <a:rPr lang="en-US" sz="1600" b="1" i="1" kern="1200" dirty="0" smtClean="0">
                <a:solidFill>
                  <a:schemeClr val="tx2"/>
                </a:solidFill>
                <a:effectLst/>
                <a:latin typeface="+mn-lt"/>
                <a:ea typeface="+mn-ea"/>
                <a:cs typeface="+mn-cs"/>
              </a:rPr>
              <a:t>Guidelines for Investigation and Reporting of Quality System Issues (QSI)</a:t>
            </a:r>
            <a:r>
              <a:rPr lang="en-US" sz="1600" b="1" kern="1200" dirty="0" smtClean="0">
                <a:solidFill>
                  <a:schemeClr val="tx2"/>
                </a:solidFill>
                <a:effectLst/>
                <a:latin typeface="+mn-lt"/>
                <a:ea typeface="+mn-ea"/>
                <a:cs typeface="+mn-cs"/>
              </a:rPr>
              <a:t> </a:t>
            </a:r>
            <a:r>
              <a:rPr lang="en-US" sz="1600" kern="1200" dirty="0" smtClean="0">
                <a:solidFill>
                  <a:schemeClr val="tx2"/>
                </a:solidFill>
                <a:effectLst/>
                <a:latin typeface="+mn-lt"/>
                <a:ea typeface="+mn-ea"/>
                <a:cs typeface="+mn-cs"/>
              </a:rPr>
              <a:t>issued by the </a:t>
            </a:r>
            <a:r>
              <a:rPr lang="en-US" sz="1600" b="1" kern="1200" dirty="0" smtClean="0">
                <a:solidFill>
                  <a:schemeClr val="tx2"/>
                </a:solidFill>
                <a:effectLst/>
                <a:latin typeface="+mn-lt"/>
                <a:ea typeface="+mn-ea"/>
                <a:cs typeface="+mn-cs"/>
              </a:rPr>
              <a:t>Institute for Building Technology and Safety. </a:t>
            </a:r>
            <a:r>
              <a:rPr lang="en-US" sz="1600" kern="1200" dirty="0" smtClean="0">
                <a:solidFill>
                  <a:schemeClr val="tx2"/>
                </a:solidFill>
                <a:effectLst/>
                <a:latin typeface="+mn-lt"/>
                <a:ea typeface="+mn-ea"/>
                <a:cs typeface="+mn-cs"/>
              </a:rPr>
              <a:t>These guidelines lay out the quality control process and the requirements for in-plant inspections</a:t>
            </a:r>
            <a:r>
              <a:rPr lang="en-US" sz="1600" b="1" kern="1200" dirty="0" smtClean="0">
                <a:solidFill>
                  <a:schemeClr val="tx2"/>
                </a:solidFill>
                <a:effectLst/>
                <a:latin typeface="+mn-lt"/>
                <a:ea typeface="+mn-ea"/>
                <a:cs typeface="+mn-cs"/>
              </a:rPr>
              <a:t> </a:t>
            </a:r>
            <a:r>
              <a:rPr lang="en-US" sz="1600" kern="1200" dirty="0" smtClean="0">
                <a:solidFill>
                  <a:schemeClr val="tx2"/>
                </a:solidFill>
                <a:effectLst/>
                <a:latin typeface="+mn-lt"/>
                <a:ea typeface="+mn-ea"/>
                <a:cs typeface="+mn-cs"/>
              </a:rPr>
              <a:t>and auditing of the quality control system. HUD requires manufacturers to have a Quality System (QS) that is approved by the DAPIA agency and accepted by the IPIA agency.  The QS commits the manufacturer to conduct adequate inspections and tests the record with the standards. The Quality System includes the Quality Assurance Program in the Quality Control means as reflected in the approved Quality Assurance Manual.  </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36</a:t>
            </a:fld>
            <a:endParaRPr lang="en-US"/>
          </a:p>
        </p:txBody>
      </p:sp>
    </p:spTree>
    <p:extLst>
      <p:ext uri="{BB962C8B-B14F-4D97-AF65-F5344CB8AC3E}">
        <p14:creationId xmlns:p14="http://schemas.microsoft.com/office/powerpoint/2010/main" val="9796209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Quality Assurance Manuals and IPIA Roles</a:t>
            </a:r>
            <a:endParaRPr lang="en-US" sz="1600" kern="1200" dirty="0" smtClean="0">
              <a:solidFill>
                <a:schemeClr val="tx2"/>
              </a:solidFill>
              <a:effectLst/>
              <a:latin typeface="+mn-lt"/>
              <a:ea typeface="+mn-ea"/>
              <a:cs typeface="+mn-cs"/>
            </a:endParaRPr>
          </a:p>
          <a:p>
            <a:endParaRPr lang="en-US" sz="1600" b="1" i="1" kern="1200" dirty="0" smtClean="0">
              <a:solidFill>
                <a:schemeClr val="tx2"/>
              </a:solidFill>
              <a:effectLst/>
              <a:latin typeface="+mn-lt"/>
              <a:ea typeface="+mn-ea"/>
              <a:cs typeface="+mn-cs"/>
            </a:endParaRPr>
          </a:p>
          <a:p>
            <a:r>
              <a:rPr lang="en-US" sz="1600" b="1" i="1" kern="1200" dirty="0" smtClean="0">
                <a:solidFill>
                  <a:schemeClr val="tx2"/>
                </a:solidFill>
                <a:effectLst/>
                <a:latin typeface="+mn-lt"/>
                <a:ea typeface="+mn-ea"/>
                <a:cs typeface="+mn-cs"/>
              </a:rPr>
              <a:t>Federal Manufactured Home Procedural and Enforcement Regulations</a:t>
            </a:r>
            <a:r>
              <a:rPr lang="en-US" sz="1600" kern="1200" dirty="0" smtClean="0">
                <a:solidFill>
                  <a:schemeClr val="tx2"/>
                </a:solidFill>
                <a:effectLst/>
                <a:latin typeface="+mn-lt"/>
                <a:ea typeface="+mn-ea"/>
                <a:cs typeface="+mn-cs"/>
              </a:rPr>
              <a:t> require that a manufacturer submits information about its Quality Assurance Manual so that the DAPIA agency in order can review and approve the manufacturer’s Quality Assurance Manual. As a minimum the manual will include:</a:t>
            </a:r>
          </a:p>
          <a:p>
            <a:r>
              <a:rPr lang="en-US" sz="1600" kern="1200" dirty="0" smtClean="0">
                <a:solidFill>
                  <a:schemeClr val="tx2"/>
                </a:solidFill>
                <a:effectLst/>
                <a:latin typeface="+mn-lt"/>
                <a:ea typeface="+mn-ea"/>
                <a:cs typeface="+mn-cs"/>
              </a:rPr>
              <a:t>1. The manufacturer’s quality assurance program</a:t>
            </a:r>
          </a:p>
          <a:p>
            <a:r>
              <a:rPr lang="en-US" sz="1600" kern="1200" dirty="0" smtClean="0">
                <a:solidFill>
                  <a:schemeClr val="tx2"/>
                </a:solidFill>
                <a:effectLst/>
                <a:latin typeface="+mn-lt"/>
                <a:ea typeface="+mn-ea"/>
                <a:cs typeface="+mn-cs"/>
              </a:rPr>
              <a:t>2. An organizational chart showing accountability, by position, of the manufacturer's quality control personnel</a:t>
            </a:r>
          </a:p>
          <a:p>
            <a:r>
              <a:rPr lang="en-US" sz="1600" kern="1200" dirty="0" smtClean="0">
                <a:solidFill>
                  <a:schemeClr val="tx2"/>
                </a:solidFill>
                <a:effectLst/>
                <a:latin typeface="+mn-lt"/>
                <a:ea typeface="+mn-ea"/>
                <a:cs typeface="+mn-cs"/>
              </a:rPr>
              <a:t>3. A description of production line tests and test equipment for compliance with the Standards</a:t>
            </a:r>
          </a:p>
          <a:p>
            <a:r>
              <a:rPr lang="en-US" sz="1600" kern="1200" dirty="0" smtClean="0">
                <a:solidFill>
                  <a:schemeClr val="tx2"/>
                </a:solidFill>
                <a:effectLst/>
                <a:latin typeface="+mn-lt"/>
                <a:ea typeface="+mn-ea"/>
                <a:cs typeface="+mn-cs"/>
              </a:rPr>
              <a:t>4. A station by station description of the manufacturing process</a:t>
            </a:r>
          </a:p>
          <a:p>
            <a:r>
              <a:rPr lang="en-US" sz="1600" kern="1200" dirty="0" smtClean="0">
                <a:solidFill>
                  <a:schemeClr val="tx2"/>
                </a:solidFill>
                <a:effectLst/>
                <a:latin typeface="+mn-lt"/>
                <a:ea typeface="+mn-ea"/>
                <a:cs typeface="+mn-cs"/>
              </a:rPr>
              <a:t>5. A list of quality control inspections required by the manufacture of each station</a:t>
            </a:r>
          </a:p>
          <a:p>
            <a:r>
              <a:rPr lang="en-US" sz="1600" kern="1200" dirty="0" smtClean="0">
                <a:solidFill>
                  <a:schemeClr val="tx2"/>
                </a:solidFill>
                <a:effectLst/>
                <a:latin typeface="+mn-lt"/>
                <a:ea typeface="+mn-ea"/>
                <a:cs typeface="+mn-cs"/>
              </a:rPr>
              <a:t>6. Identification by title of each person will be held accountable for each quality control inspection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manufacturer’s DAPIA-Approved Quality Assurance manual outlines the programs, methods, procedures, personal responsibilities, training, checklists, forms, test equipment, documentation methods be used to assure </a:t>
            </a:r>
            <a:r>
              <a:rPr lang="en-US" sz="1600" b="1" kern="1200" dirty="0" smtClean="0">
                <a:solidFill>
                  <a:schemeClr val="tx2"/>
                </a:solidFill>
                <a:effectLst/>
                <a:latin typeface="+mn-lt"/>
                <a:ea typeface="+mn-ea"/>
                <a:cs typeface="+mn-cs"/>
              </a:rPr>
              <a:t>compliance with the processes call for the manufactures Faulty Assurance Manual and the conformance of houses built.</a:t>
            </a:r>
            <a:r>
              <a:rPr lang="en-US" sz="1600" kern="1200" dirty="0" smtClean="0">
                <a:solidFill>
                  <a:schemeClr val="tx2"/>
                </a:solidFill>
                <a:effectLst/>
                <a:latin typeface="+mn-lt"/>
                <a:ea typeface="+mn-ea"/>
                <a:cs typeface="+mn-cs"/>
              </a:rPr>
              <a:t>  The IPIA agency completes initial plant certification or updates its certification of a manufacturing facility. The purpose is to make sure that the quality processes and  outlined in the manufacturers Quality Assurance Manual haven't adequately implemented to ensure conforming houses are being built. When the plant certification is completed the agency makes its report to HUD and supplies the manufacturing plant with labels there are a fixed to the manufactured home indicating that it has followed the Quality Assurance program as outlined in the Quality Assurance Manual.</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As problems are found on the production line the IPIA agency representatives are required to determine the source of the problem the cause the failure to conform. By doing this the agency and the manufacturer are able to determine how well the Quality Assurance Manual is being followed.</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37</a:t>
            </a:fld>
            <a:endParaRPr lang="en-US"/>
          </a:p>
        </p:txBody>
      </p:sp>
    </p:spTree>
    <p:extLst>
      <p:ext uri="{BB962C8B-B14F-4D97-AF65-F5344CB8AC3E}">
        <p14:creationId xmlns:p14="http://schemas.microsoft.com/office/powerpoint/2010/main" val="17610424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38</a:t>
            </a:fld>
            <a:endParaRPr lang="en-US"/>
          </a:p>
        </p:txBody>
      </p:sp>
    </p:spTree>
    <p:extLst>
      <p:ext uri="{BB962C8B-B14F-4D97-AF65-F5344CB8AC3E}">
        <p14:creationId xmlns:p14="http://schemas.microsoft.com/office/powerpoint/2010/main" val="4311251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kern="1200" dirty="0" smtClean="0">
                <a:solidFill>
                  <a:schemeClr val="tx2"/>
                </a:solidFill>
                <a:effectLst/>
                <a:latin typeface="+mn-lt"/>
                <a:ea typeface="+mn-ea"/>
                <a:cs typeface="+mn-cs"/>
              </a:rPr>
              <a:t>The Role of the Institute for Building Technology and Safety (IBTS)</a:t>
            </a:r>
            <a:endParaRPr lang="en-US" sz="1600" kern="1200" dirty="0" smtClean="0">
              <a:solidFill>
                <a:schemeClr val="tx2"/>
              </a:solidFill>
              <a:effectLst/>
              <a:latin typeface="+mn-lt"/>
              <a:ea typeface="+mn-ea"/>
              <a:cs typeface="+mn-cs"/>
            </a:endParaRP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Institute for Building Technology and Safety (IBTS) is responsible for conducting evaluations of how well the IPIA agency is monitoring the manufacturer’s Quality Assurance system. IBTS produces t Guidelines for Investigation and Reporting of Quality System Issues (QSI).   The IBTS Audit teams evaluate the performance of the IPIA agency and how well it is ensuring the manufacturer’s compliance with the Quality Assurance Manual and the conformance of the homes being built. IBTS ensures that the IPIA representatives are evaluating the key Quality Control Elements in the plant.  These elements include:</a:t>
            </a:r>
          </a:p>
          <a:p>
            <a:pPr lvl="0"/>
            <a:r>
              <a:rPr lang="en-US" sz="1600" kern="1200" dirty="0" smtClean="0">
                <a:solidFill>
                  <a:schemeClr val="tx2"/>
                </a:solidFill>
                <a:effectLst/>
                <a:latin typeface="+mn-lt"/>
                <a:ea typeface="+mn-ea"/>
                <a:cs typeface="+mn-cs"/>
              </a:rPr>
              <a:t>Use  of approved checklists</a:t>
            </a:r>
          </a:p>
          <a:p>
            <a:pPr lvl="0"/>
            <a:r>
              <a:rPr lang="en-US" sz="1600" kern="1200" dirty="0" smtClean="0">
                <a:solidFill>
                  <a:schemeClr val="tx2"/>
                </a:solidFill>
                <a:effectLst/>
                <a:latin typeface="+mn-lt"/>
                <a:ea typeface="+mn-ea"/>
                <a:cs typeface="+mn-cs"/>
              </a:rPr>
              <a:t>Thoroughness of inspections</a:t>
            </a:r>
          </a:p>
          <a:p>
            <a:pPr lvl="0"/>
            <a:r>
              <a:rPr lang="en-US" sz="1600" kern="1200" dirty="0" smtClean="0">
                <a:solidFill>
                  <a:schemeClr val="tx2"/>
                </a:solidFill>
                <a:effectLst/>
                <a:latin typeface="+mn-lt"/>
                <a:ea typeface="+mn-ea"/>
                <a:cs typeface="+mn-cs"/>
              </a:rPr>
              <a:t>Quality Assurance accountability</a:t>
            </a:r>
          </a:p>
          <a:p>
            <a:pPr lvl="0"/>
            <a:r>
              <a:rPr lang="en-US" sz="1600" kern="1200" dirty="0" smtClean="0">
                <a:solidFill>
                  <a:schemeClr val="tx2"/>
                </a:solidFill>
                <a:effectLst/>
                <a:latin typeface="+mn-lt"/>
                <a:ea typeface="+mn-ea"/>
                <a:cs typeface="+mn-cs"/>
              </a:rPr>
              <a:t>Production line testing</a:t>
            </a:r>
          </a:p>
          <a:p>
            <a:pPr lvl="0"/>
            <a:r>
              <a:rPr lang="en-US" sz="1600" kern="1200" dirty="0" smtClean="0">
                <a:solidFill>
                  <a:schemeClr val="tx2"/>
                </a:solidFill>
                <a:effectLst/>
                <a:latin typeface="+mn-lt"/>
                <a:ea typeface="+mn-ea"/>
                <a:cs typeface="+mn-cs"/>
              </a:rPr>
              <a:t>Work process and description correspond to the Quality Assurance Manual</a:t>
            </a:r>
          </a:p>
          <a:p>
            <a:pPr lvl="0"/>
            <a:r>
              <a:rPr lang="en-US" sz="1600" kern="1200" dirty="0" smtClean="0">
                <a:solidFill>
                  <a:schemeClr val="tx2"/>
                </a:solidFill>
                <a:effectLst/>
                <a:latin typeface="+mn-lt"/>
                <a:ea typeface="+mn-ea"/>
                <a:cs typeface="+mn-cs"/>
              </a:rPr>
              <a:t>Compatibility of the work process and approved checklist </a:t>
            </a:r>
          </a:p>
          <a:p>
            <a:pPr lvl="0"/>
            <a:r>
              <a:rPr lang="en-US" sz="1600" kern="1200" dirty="0" smtClean="0">
                <a:solidFill>
                  <a:schemeClr val="tx2"/>
                </a:solidFill>
                <a:effectLst/>
                <a:latin typeface="+mn-lt"/>
                <a:ea typeface="+mn-ea"/>
                <a:cs typeface="+mn-cs"/>
              </a:rPr>
              <a:t>Quality Assurance Operations  </a:t>
            </a:r>
          </a:p>
          <a:p>
            <a:pPr lvl="0"/>
            <a:r>
              <a:rPr lang="en-US" sz="1600" kern="1200" dirty="0" smtClean="0">
                <a:solidFill>
                  <a:schemeClr val="tx2"/>
                </a:solidFill>
                <a:effectLst/>
                <a:latin typeface="+mn-lt"/>
                <a:ea typeface="+mn-ea"/>
                <a:cs typeface="+mn-cs"/>
              </a:rPr>
              <a:t>Training Current </a:t>
            </a:r>
          </a:p>
          <a:p>
            <a:pPr lvl="0"/>
            <a:r>
              <a:rPr lang="en-US" sz="1600" kern="1200" dirty="0" smtClean="0">
                <a:solidFill>
                  <a:schemeClr val="tx2"/>
                </a:solidFill>
                <a:effectLst/>
                <a:latin typeface="+mn-lt"/>
                <a:ea typeface="+mn-ea"/>
                <a:cs typeface="+mn-cs"/>
              </a:rPr>
              <a:t>Design approvals</a:t>
            </a:r>
          </a:p>
          <a:p>
            <a:pPr lvl="0"/>
            <a:r>
              <a:rPr lang="en-US" sz="1600" kern="1200" dirty="0" smtClean="0">
                <a:solidFill>
                  <a:schemeClr val="tx2"/>
                </a:solidFill>
                <a:effectLst/>
                <a:latin typeface="+mn-lt"/>
                <a:ea typeface="+mn-ea"/>
                <a:cs typeface="+mn-cs"/>
              </a:rPr>
              <a:t>Designs used by plant personnel</a:t>
            </a:r>
          </a:p>
          <a:p>
            <a:pPr lvl="0"/>
            <a:r>
              <a:rPr lang="en-US" sz="1600" kern="1200" dirty="0" smtClean="0">
                <a:solidFill>
                  <a:schemeClr val="tx2"/>
                </a:solidFill>
                <a:effectLst/>
                <a:latin typeface="+mn-lt"/>
                <a:ea typeface="+mn-ea"/>
                <a:cs typeface="+mn-cs"/>
              </a:rPr>
              <a:t>Availability of all applicable designs</a:t>
            </a:r>
          </a:p>
          <a:p>
            <a:pPr lvl="0"/>
            <a:r>
              <a:rPr lang="en-US" sz="1600" kern="1200" dirty="0" smtClean="0">
                <a:solidFill>
                  <a:schemeClr val="tx2"/>
                </a:solidFill>
                <a:effectLst/>
                <a:latin typeface="+mn-lt"/>
                <a:ea typeface="+mn-ea"/>
                <a:cs typeface="+mn-cs"/>
              </a:rPr>
              <a:t>Receipt and storage of materials</a:t>
            </a:r>
          </a:p>
          <a:p>
            <a:pPr lvl="0"/>
            <a:r>
              <a:rPr lang="en-US" sz="1600" kern="1200" dirty="0" smtClean="0">
                <a:solidFill>
                  <a:schemeClr val="tx2"/>
                </a:solidFill>
                <a:effectLst/>
                <a:latin typeface="+mn-lt"/>
                <a:ea typeface="+mn-ea"/>
                <a:cs typeface="+mn-cs"/>
              </a:rPr>
              <a:t>Installation of materials</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The bottom-line question that the IBTS audit team tries to answer when evaluating the performance of the IPIA agency is: </a:t>
            </a:r>
            <a:r>
              <a:rPr lang="en-US" sz="1600" i="1" kern="1200" dirty="0" smtClean="0">
                <a:solidFill>
                  <a:schemeClr val="tx2"/>
                </a:solidFill>
                <a:effectLst/>
                <a:latin typeface="+mn-lt"/>
                <a:ea typeface="+mn-ea"/>
                <a:cs typeface="+mn-cs"/>
              </a:rPr>
              <a:t>Has the IPIA representative determined that the quality control system can ensure that conforming homes are produced on a continued basis?</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39</a:t>
            </a:fld>
            <a:endParaRPr lang="en-US"/>
          </a:p>
        </p:txBody>
      </p:sp>
    </p:spTree>
    <p:extLst>
      <p:ext uri="{BB962C8B-B14F-4D97-AF65-F5344CB8AC3E}">
        <p14:creationId xmlns:p14="http://schemas.microsoft.com/office/powerpoint/2010/main" val="404652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18987" rtl="0" eaLnBrk="1" fontAlgn="auto" latinLnBrk="0" hangingPunct="1">
              <a:lnSpc>
                <a:spcPct val="100000"/>
              </a:lnSpc>
              <a:spcBef>
                <a:spcPts val="0"/>
              </a:spcBef>
              <a:spcAft>
                <a:spcPts val="0"/>
              </a:spcAft>
              <a:buClrTx/>
              <a:buSzTx/>
              <a:buFontTx/>
              <a:buNone/>
              <a:tabLst/>
              <a:defRPr/>
            </a:pPr>
            <a:r>
              <a:rPr kumimoji="0" lang="en-US" altLang="en-US" b="0" i="0" u="none" strike="noStrike" cap="none" normalizeH="0" baseline="0" dirty="0" smtClean="0">
                <a:ln>
                  <a:noFill/>
                </a:ln>
                <a:solidFill>
                  <a:schemeClr val="tx1"/>
                </a:solidFill>
                <a:effectLst/>
              </a:rPr>
              <a:t>Quality in manufactured construction is built on a program that assures quality, checks it, and builds it into the management systems.</a:t>
            </a:r>
          </a:p>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altLang="en-US" b="0" i="0" u="none" strike="noStrike" cap="none" normalizeH="0" baseline="0" dirty="0" smtClean="0">
              <a:ln>
                <a:noFill/>
              </a:ln>
              <a:solidFill>
                <a:schemeClr val="tx1"/>
              </a:solidFill>
              <a:effectLst/>
            </a:endParaRPr>
          </a:p>
          <a:p>
            <a:pPr marL="0" marR="0" lvl="0" indent="0" algn="l" defTabSz="1218987" rtl="0" eaLnBrk="1" fontAlgn="auto" latinLnBrk="0" hangingPunct="1">
              <a:lnSpc>
                <a:spcPct val="100000"/>
              </a:lnSpc>
              <a:spcBef>
                <a:spcPts val="0"/>
              </a:spcBef>
              <a:spcAft>
                <a:spcPts val="0"/>
              </a:spcAft>
              <a:buClrTx/>
              <a:buSzTx/>
              <a:buFontTx/>
              <a:buNone/>
              <a:tabLst/>
              <a:defRPr/>
            </a:pPr>
            <a:endParaRPr kumimoji="0" lang="en-US" altLang="en-US" b="0" i="0" u="none" strike="noStrike" cap="none" normalizeH="0" baseline="0" dirty="0" smtClean="0">
              <a:ln>
                <a:noFill/>
              </a:ln>
              <a:solidFill>
                <a:schemeClr val="tx1"/>
              </a:solidFill>
              <a:effectLst/>
            </a:endParaRP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a:t>
            </a:fld>
            <a:endParaRPr lang="en-US"/>
          </a:p>
        </p:txBody>
      </p:sp>
    </p:spTree>
    <p:extLst>
      <p:ext uri="{BB962C8B-B14F-4D97-AF65-F5344CB8AC3E}">
        <p14:creationId xmlns:p14="http://schemas.microsoft.com/office/powerpoint/2010/main" val="13816400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40</a:t>
            </a:fld>
            <a:endParaRPr lang="en-US"/>
          </a:p>
        </p:txBody>
      </p:sp>
    </p:spTree>
    <p:extLst>
      <p:ext uri="{BB962C8B-B14F-4D97-AF65-F5344CB8AC3E}">
        <p14:creationId xmlns:p14="http://schemas.microsoft.com/office/powerpoint/2010/main" val="1685556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5</a:t>
            </a:fld>
            <a:endParaRPr lang="en-US"/>
          </a:p>
        </p:txBody>
      </p:sp>
    </p:spTree>
    <p:extLst>
      <p:ext uri="{BB962C8B-B14F-4D97-AF65-F5344CB8AC3E}">
        <p14:creationId xmlns:p14="http://schemas.microsoft.com/office/powerpoint/2010/main" val="1492478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b="1" i="1" dirty="0" smtClean="0"/>
              <a:t>Quality</a:t>
            </a:r>
            <a:r>
              <a:rPr lang="en-US" dirty="0" smtClean="0"/>
              <a:t> in manufacturing can be defined as </a:t>
            </a:r>
            <a:r>
              <a:rPr lang="en-US" i="1" dirty="0" smtClean="0"/>
              <a:t>a measure of the state of being free from defects, deficiencies, and significant variations</a:t>
            </a:r>
            <a:r>
              <a:rPr lang="en-US" dirty="0" smtClean="0"/>
              <a:t>. It is gained and maintained by strict and consistent commitment to standards designed to achieve a uniformity of product in order to satisfy specific customer or user requirements.  The international standard, ISO 8402-1986, defines quality as “...</a:t>
            </a:r>
            <a:r>
              <a:rPr lang="en-US" i="1" dirty="0" smtClean="0"/>
              <a:t>the total of features and characteristics of a product required for its ability to satisfy stated or implied needs</a:t>
            </a:r>
            <a:r>
              <a:rPr lang="en-US" dirty="0" smtClean="0"/>
              <a:t>.” Failure to meet quality requirements will have impacts on both the financial condition and reputation of a company.  For example, in the automobile industry, a defect in manufacturing an automobile often results in the recall of millions of cars and the loss of customer faith in the business, further resulting in a decline in car sales and sales revenue. In the recent airbag recall involving the </a:t>
            </a:r>
            <a:r>
              <a:rPr lang="en-US" dirty="0" err="1" smtClean="0"/>
              <a:t>Takata</a:t>
            </a:r>
            <a:r>
              <a:rPr lang="en-US" dirty="0" smtClean="0"/>
              <a:t> Corporation, 34 million vehicles in the U.S. and 7 million more worldwide were potentially affected by defective airbags.  The problem involved defective inflator and propellant devices that could deploy improperly in the event of a crash, shooting metal fragments into the vehicle’s occupants. The problem of potential defects also exists in manufactured construction.  A defect found in the manufacturing process can trigger a recall of manufactured buildings or building components, resulting in significant costs and the loss of production.  In the case of manufactured buildings, it means crews may have to be sent to each site where the building was installed to make costly repairs.</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6</a:t>
            </a:fld>
            <a:endParaRPr lang="en-US"/>
          </a:p>
        </p:txBody>
      </p:sp>
    </p:spTree>
    <p:extLst>
      <p:ext uri="{BB962C8B-B14F-4D97-AF65-F5344CB8AC3E}">
        <p14:creationId xmlns:p14="http://schemas.microsoft.com/office/powerpoint/2010/main" val="68947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sz="1600" kern="1200" dirty="0" smtClean="0">
                <a:solidFill>
                  <a:schemeClr val="tx2"/>
                </a:solidFill>
                <a:effectLst/>
                <a:latin typeface="+mn-lt"/>
                <a:ea typeface="+mn-ea"/>
                <a:cs typeface="+mn-cs"/>
              </a:rPr>
              <a:t> </a:t>
            </a:r>
            <a:r>
              <a:rPr lang="en-US" sz="1600" b="1" i="1" kern="1200" dirty="0" smtClean="0">
                <a:solidFill>
                  <a:schemeClr val="tx2"/>
                </a:solidFill>
                <a:effectLst/>
                <a:latin typeface="+mn-lt"/>
                <a:ea typeface="+mn-ea"/>
                <a:cs typeface="+mn-cs"/>
              </a:rPr>
              <a:t>Quality management</a:t>
            </a:r>
            <a:r>
              <a:rPr lang="en-US" sz="1600" kern="1200" dirty="0" smtClean="0">
                <a:solidFill>
                  <a:schemeClr val="tx2"/>
                </a:solidFill>
                <a:effectLst/>
                <a:latin typeface="+mn-lt"/>
                <a:ea typeface="+mn-ea"/>
                <a:cs typeface="+mn-cs"/>
              </a:rPr>
              <a:t> is an approach that an organization uses to ensure its product or service is consistent. It has four main components: </a:t>
            </a:r>
            <a:r>
              <a:rPr lang="en-US" sz="1600" i="1" kern="1200" dirty="0" smtClean="0">
                <a:solidFill>
                  <a:schemeClr val="tx2"/>
                </a:solidFill>
                <a:effectLst/>
                <a:latin typeface="+mn-lt"/>
                <a:ea typeface="+mn-ea"/>
                <a:cs typeface="+mn-cs"/>
              </a:rPr>
              <a:t>quality planning</a:t>
            </a:r>
            <a:r>
              <a:rPr lang="en-US" sz="1600" kern="1200" dirty="0" smtClean="0">
                <a:solidFill>
                  <a:schemeClr val="tx2"/>
                </a:solidFill>
                <a:effectLst/>
                <a:latin typeface="+mn-lt"/>
                <a:ea typeface="+mn-ea"/>
                <a:cs typeface="+mn-cs"/>
              </a:rPr>
              <a:t>, </a:t>
            </a:r>
            <a:r>
              <a:rPr lang="en-US" sz="1600" i="1" kern="1200" dirty="0" smtClean="0">
                <a:solidFill>
                  <a:schemeClr val="tx2"/>
                </a:solidFill>
                <a:effectLst/>
                <a:latin typeface="+mn-lt"/>
                <a:ea typeface="+mn-ea"/>
                <a:cs typeface="+mn-cs"/>
              </a:rPr>
              <a:t>quality control</a:t>
            </a:r>
            <a:r>
              <a:rPr lang="en-US" sz="1600" kern="1200" dirty="0" smtClean="0">
                <a:solidFill>
                  <a:schemeClr val="tx2"/>
                </a:solidFill>
                <a:effectLst/>
                <a:latin typeface="+mn-lt"/>
                <a:ea typeface="+mn-ea"/>
                <a:cs typeface="+mn-cs"/>
              </a:rPr>
              <a:t>, </a:t>
            </a:r>
            <a:r>
              <a:rPr lang="en-US" sz="1600" i="1" kern="1200" dirty="0" smtClean="0">
                <a:solidFill>
                  <a:schemeClr val="tx2"/>
                </a:solidFill>
                <a:effectLst/>
                <a:latin typeface="+mn-lt"/>
                <a:ea typeface="+mn-ea"/>
                <a:cs typeface="+mn-cs"/>
              </a:rPr>
              <a:t>quality assurance</a:t>
            </a:r>
            <a:r>
              <a:rPr lang="en-US" sz="1600" kern="1200" dirty="0" smtClean="0">
                <a:solidFill>
                  <a:schemeClr val="tx2"/>
                </a:solidFill>
                <a:effectLst/>
                <a:latin typeface="+mn-lt"/>
                <a:ea typeface="+mn-ea"/>
                <a:cs typeface="+mn-cs"/>
              </a:rPr>
              <a:t>, and </a:t>
            </a:r>
            <a:r>
              <a:rPr lang="en-US" sz="1600" i="1" kern="1200" dirty="0" smtClean="0">
                <a:solidFill>
                  <a:schemeClr val="tx2"/>
                </a:solidFill>
                <a:effectLst/>
                <a:latin typeface="+mn-lt"/>
                <a:ea typeface="+mn-ea"/>
                <a:cs typeface="+mn-cs"/>
              </a:rPr>
              <a:t>quality improvement</a:t>
            </a:r>
            <a:r>
              <a:rPr lang="en-US" sz="1600" kern="1200" dirty="0" smtClean="0">
                <a:solidFill>
                  <a:schemeClr val="tx2"/>
                </a:solidFill>
                <a:effectLst/>
                <a:latin typeface="+mn-lt"/>
                <a:ea typeface="+mn-ea"/>
                <a:cs typeface="+mn-cs"/>
              </a:rPr>
              <a:t>. Quality management is focused both on the product being manufactured and the process by which it is manufactured. Quality management employs quality assurance and control of both processes and products to achieve consistent quality.</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106124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2"/>
                </a:solidFill>
                <a:effectLst/>
                <a:latin typeface="+mn-lt"/>
                <a:ea typeface="+mn-ea"/>
                <a:cs typeface="+mn-cs"/>
              </a:rPr>
              <a:t>A </a:t>
            </a:r>
            <a:r>
              <a:rPr lang="en-US" sz="1600" b="1" i="1" kern="1200" dirty="0" smtClean="0">
                <a:solidFill>
                  <a:schemeClr val="tx2"/>
                </a:solidFill>
                <a:effectLst/>
                <a:latin typeface="+mn-lt"/>
                <a:ea typeface="+mn-ea"/>
                <a:cs typeface="+mn-cs"/>
              </a:rPr>
              <a:t>quality management system (QMS) </a:t>
            </a:r>
            <a:r>
              <a:rPr lang="en-US" sz="1600" kern="1200" dirty="0" smtClean="0">
                <a:solidFill>
                  <a:schemeClr val="tx2"/>
                </a:solidFill>
                <a:effectLst/>
                <a:latin typeface="+mn-lt"/>
                <a:ea typeface="+mn-ea"/>
                <a:cs typeface="+mn-cs"/>
              </a:rPr>
              <a:t>is a collection of processes needed to implement quality management. It is comprised of the organizational structure, policies, procedures, processes, and resources needed for this purpose. When it was originally developed in the late 19</a:t>
            </a:r>
            <a:r>
              <a:rPr lang="en-US" sz="1600" kern="1200" baseline="30000" dirty="0" smtClean="0">
                <a:solidFill>
                  <a:schemeClr val="tx2"/>
                </a:solidFill>
                <a:effectLst/>
                <a:latin typeface="+mn-lt"/>
                <a:ea typeface="+mn-ea"/>
                <a:cs typeface="+mn-cs"/>
              </a:rPr>
              <a:t>th</a:t>
            </a:r>
            <a:r>
              <a:rPr lang="en-US" sz="1600" kern="1200" dirty="0" smtClean="0">
                <a:solidFill>
                  <a:schemeClr val="tx2"/>
                </a:solidFill>
                <a:effectLst/>
                <a:latin typeface="+mn-lt"/>
                <a:ea typeface="+mn-ea"/>
                <a:cs typeface="+mn-cs"/>
              </a:rPr>
              <a:t> century, QMS focused on predicting the outcomes of an industrial production line using statistics and sampling techniques. More recently, in the 20</a:t>
            </a:r>
            <a:r>
              <a:rPr lang="en-US" sz="1600" kern="1200" baseline="30000" dirty="0" smtClean="0">
                <a:solidFill>
                  <a:schemeClr val="tx2"/>
                </a:solidFill>
                <a:effectLst/>
                <a:latin typeface="+mn-lt"/>
                <a:ea typeface="+mn-ea"/>
                <a:cs typeface="+mn-cs"/>
              </a:rPr>
              <a:t>th</a:t>
            </a:r>
            <a:r>
              <a:rPr lang="en-US" sz="1600" kern="1200" dirty="0" smtClean="0">
                <a:solidFill>
                  <a:schemeClr val="tx2"/>
                </a:solidFill>
                <a:effectLst/>
                <a:latin typeface="+mn-lt"/>
                <a:ea typeface="+mn-ea"/>
                <a:cs typeface="+mn-cs"/>
              </a:rPr>
              <a:t> century, labor input, which dominates the cost of production, was used to detect problems and take corrective action. In the 21st century, QMS is converging with sustainability and transparency initiatives so that both the manufacturer and customer have high levels of satisfaction with the product.  A very important international standard series known as ISO 9000 is probably the most widely implemented QMS system in both the U.S. and worldwide.  QMS is characterized by its ability to reduce quality problems by combining systematic thinking, transparency, documentation, and diagnostic tools.  </a:t>
            </a:r>
          </a:p>
          <a:p>
            <a:endParaRPr lang="en-US" sz="1600" kern="1200" dirty="0" smtClean="0">
              <a:solidFill>
                <a:schemeClr val="tx2"/>
              </a:solidFill>
              <a:effectLst/>
              <a:latin typeface="+mn-lt"/>
              <a:ea typeface="+mn-ea"/>
              <a:cs typeface="+mn-cs"/>
            </a:endParaRPr>
          </a:p>
          <a:p>
            <a:r>
              <a:rPr lang="en-US" sz="1600" kern="1200" dirty="0" smtClean="0">
                <a:solidFill>
                  <a:schemeClr val="tx2"/>
                </a:solidFill>
                <a:effectLst/>
                <a:latin typeface="+mn-lt"/>
                <a:ea typeface="+mn-ea"/>
                <a:cs typeface="+mn-cs"/>
              </a:rPr>
              <a:t>Elements of a QMS include: </a:t>
            </a:r>
          </a:p>
          <a:p>
            <a:r>
              <a:rPr lang="en-US" sz="1600" kern="1200" dirty="0" smtClean="0">
                <a:solidFill>
                  <a:schemeClr val="tx2"/>
                </a:solidFill>
                <a:effectLst/>
                <a:latin typeface="+mn-lt"/>
                <a:ea typeface="+mn-ea"/>
                <a:cs typeface="+mn-cs"/>
              </a:rPr>
              <a:t>1. Quality policy</a:t>
            </a:r>
          </a:p>
          <a:p>
            <a:r>
              <a:rPr lang="en-US" sz="1600" kern="1200" dirty="0" smtClean="0">
                <a:solidFill>
                  <a:schemeClr val="tx2"/>
                </a:solidFill>
                <a:effectLst/>
                <a:latin typeface="+mn-lt"/>
                <a:ea typeface="+mn-ea"/>
                <a:cs typeface="+mn-cs"/>
              </a:rPr>
              <a:t>2. Quality objectives</a:t>
            </a:r>
          </a:p>
          <a:p>
            <a:r>
              <a:rPr lang="en-US" sz="1600" kern="1200" dirty="0" smtClean="0">
                <a:solidFill>
                  <a:schemeClr val="tx2"/>
                </a:solidFill>
                <a:effectLst/>
                <a:latin typeface="+mn-lt"/>
                <a:ea typeface="+mn-ea"/>
                <a:cs typeface="+mn-cs"/>
              </a:rPr>
              <a:t>3. Quality manual </a:t>
            </a:r>
          </a:p>
          <a:p>
            <a:r>
              <a:rPr lang="en-US" sz="1600" kern="1200" dirty="0" smtClean="0">
                <a:solidFill>
                  <a:schemeClr val="tx2"/>
                </a:solidFill>
                <a:effectLst/>
                <a:latin typeface="+mn-lt"/>
                <a:ea typeface="+mn-ea"/>
                <a:cs typeface="+mn-cs"/>
              </a:rPr>
              <a:t>4. Organizational structure and responsibilities</a:t>
            </a:r>
          </a:p>
          <a:p>
            <a:r>
              <a:rPr lang="en-US" sz="1600" kern="1200" dirty="0" smtClean="0">
                <a:solidFill>
                  <a:schemeClr val="tx2"/>
                </a:solidFill>
                <a:effectLst/>
                <a:latin typeface="+mn-lt"/>
                <a:ea typeface="+mn-ea"/>
                <a:cs typeface="+mn-cs"/>
              </a:rPr>
              <a:t>5. Data management</a:t>
            </a:r>
          </a:p>
          <a:p>
            <a:r>
              <a:rPr lang="en-US" sz="1600" kern="1200" dirty="0" smtClean="0">
                <a:solidFill>
                  <a:schemeClr val="tx2"/>
                </a:solidFill>
                <a:effectLst/>
                <a:latin typeface="+mn-lt"/>
                <a:ea typeface="+mn-ea"/>
                <a:cs typeface="+mn-cs"/>
              </a:rPr>
              <a:t>6. Processes, including purchasing </a:t>
            </a:r>
          </a:p>
          <a:p>
            <a:r>
              <a:rPr lang="en-US" sz="1600" kern="1200" dirty="0" smtClean="0">
                <a:solidFill>
                  <a:schemeClr val="tx2"/>
                </a:solidFill>
                <a:effectLst/>
                <a:latin typeface="+mn-lt"/>
                <a:ea typeface="+mn-ea"/>
                <a:cs typeface="+mn-cs"/>
              </a:rPr>
              <a:t>7. Product quality leading to customer satisfaction</a:t>
            </a:r>
          </a:p>
          <a:p>
            <a:r>
              <a:rPr lang="en-US" sz="1600" kern="1200" dirty="0" smtClean="0">
                <a:solidFill>
                  <a:schemeClr val="tx2"/>
                </a:solidFill>
                <a:effectLst/>
                <a:latin typeface="+mn-lt"/>
                <a:ea typeface="+mn-ea"/>
                <a:cs typeface="+mn-cs"/>
              </a:rPr>
              <a:t>8. Continuous improvement including corrective and preventive action</a:t>
            </a:r>
          </a:p>
          <a:p>
            <a:r>
              <a:rPr lang="en-US" sz="1600" kern="1200" dirty="0" smtClean="0">
                <a:solidFill>
                  <a:schemeClr val="tx2"/>
                </a:solidFill>
                <a:effectLst/>
                <a:latin typeface="+mn-lt"/>
                <a:ea typeface="+mn-ea"/>
                <a:cs typeface="+mn-cs"/>
              </a:rPr>
              <a:t>9. Quality instruments</a:t>
            </a:r>
            <a:endParaRPr lang="en-US" sz="1600" kern="1200" dirty="0">
              <a:solidFill>
                <a:schemeClr val="tx2"/>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8796F01-7154-41E0-B48B-A6921757531A}" type="slidenum">
              <a:rPr lang="en-US" smtClean="0"/>
              <a:pPr/>
              <a:t>8</a:t>
            </a:fld>
            <a:endParaRPr lang="en-US"/>
          </a:p>
        </p:txBody>
      </p:sp>
    </p:spTree>
    <p:extLst>
      <p:ext uri="{BB962C8B-B14F-4D97-AF65-F5344CB8AC3E}">
        <p14:creationId xmlns:p14="http://schemas.microsoft.com/office/powerpoint/2010/main" val="9722253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b="1" dirty="0" smtClean="0"/>
              <a:t>Quality assurance</a:t>
            </a:r>
            <a:r>
              <a:rPr lang="en-US" dirty="0" smtClean="0"/>
              <a:t> (QA) is another terminology commonly used in the quality management process. QA is the systematic measurement, comparison with a standard, monitoring of processes, and an associated feedback loop designed to prevent errors.  It is a method for preventing mistakes or defects in manufactured products and avoiding problems when delivering the product to the customer. It involves planning and training </a:t>
            </a:r>
            <a:r>
              <a:rPr lang="en-US" i="1" dirty="0" smtClean="0"/>
              <a:t>ahead of time before the manufacturing begins</a:t>
            </a:r>
            <a:r>
              <a:rPr lang="en-US" dirty="0" smtClean="0"/>
              <a:t> to assure a high standard of quality and t</a:t>
            </a:r>
            <a:r>
              <a:rPr lang="en-US" i="1" dirty="0" smtClean="0"/>
              <a:t>hen constantly adjusts the manufacturing process as needed to maintain high product quality</a:t>
            </a:r>
            <a:r>
              <a:rPr lang="en-US" dirty="0" smtClean="0"/>
              <a:t>.  ISO 9000 defines QA as the part</a:t>
            </a:r>
            <a:r>
              <a:rPr lang="en-US" i="1" dirty="0" smtClean="0"/>
              <a:t> of quality management focused on providing confidence that quality requirements will be fulfilled. </a:t>
            </a:r>
            <a:r>
              <a:rPr lang="en-US" dirty="0" smtClean="0"/>
              <a:t>As a means of preventing errors, QA has two main principles:  </a:t>
            </a:r>
            <a:r>
              <a:rPr lang="en-US" b="1" i="1" dirty="0" smtClean="0"/>
              <a:t>1. Fit for the purpose</a:t>
            </a:r>
            <a:r>
              <a:rPr lang="en-US" dirty="0" smtClean="0"/>
              <a:t> and </a:t>
            </a:r>
            <a:r>
              <a:rPr lang="en-US" b="1" i="1" dirty="0" smtClean="0"/>
              <a:t>2. Right first time.   </a:t>
            </a:r>
            <a:r>
              <a:rPr lang="en-US" dirty="0" smtClean="0"/>
              <a:t>The first principle, </a:t>
            </a:r>
            <a:r>
              <a:rPr lang="en-US" i="1" dirty="0" smtClean="0"/>
              <a:t>fit for the purpose</a:t>
            </a:r>
            <a:r>
              <a:rPr lang="en-US" dirty="0" smtClean="0"/>
              <a:t>, means that the product should be designed to be suitable for its end use. </a:t>
            </a:r>
            <a:r>
              <a:rPr lang="en-US" i="1" dirty="0" smtClean="0"/>
              <a:t>Right first time</a:t>
            </a:r>
            <a:r>
              <a:rPr lang="en-US" dirty="0" smtClean="0"/>
              <a:t>, the second principle, simply means the mistakes should be limited. QA includes a wide range of activities including managing the quality of material inputs, assemblies, products, components, production services, and production and inspection processes.  For a product to have high quality, all the components used in its manufacture must have high quality and the processes used to manufacture it must also meet high standards of quality.</a:t>
            </a:r>
          </a:p>
          <a:p>
            <a:endParaRPr lang="en-US" dirty="0"/>
          </a:p>
        </p:txBody>
      </p:sp>
      <p:sp>
        <p:nvSpPr>
          <p:cNvPr id="4" name="Slide Number Placeholder 3"/>
          <p:cNvSpPr>
            <a:spLocks noGrp="1"/>
          </p:cNvSpPr>
          <p:nvPr>
            <p:ph type="sldNum" sz="quarter" idx="10"/>
          </p:nvPr>
        </p:nvSpPr>
        <p:spPr/>
        <p:txBody>
          <a:bodyPr/>
          <a:lstStyle/>
          <a:p>
            <a:fld id="{B8796F01-7154-41E0-B48B-A6921757531A}" type="slidenum">
              <a:rPr lang="en-US" smtClean="0"/>
              <a:pPr/>
              <a:t>9</a:t>
            </a:fld>
            <a:endParaRPr lang="en-US"/>
          </a:p>
        </p:txBody>
      </p:sp>
    </p:spTree>
    <p:extLst>
      <p:ext uri="{BB962C8B-B14F-4D97-AF65-F5344CB8AC3E}">
        <p14:creationId xmlns:p14="http://schemas.microsoft.com/office/powerpoint/2010/main" val="1138031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706A09E-12D5-4B1D-B8BB-C300B1DDD423}" type="datetime1">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DED6-D4C7-42EE-AB49-D2E39E64FDE4}" type="slidenum">
              <a:rPr lang="en-US" smtClean="0"/>
              <a:pPr/>
              <a:t>‹#›</a:t>
            </a:fld>
            <a:endParaRPr lang="en-US"/>
          </a:p>
        </p:txBody>
      </p:sp>
    </p:spTree>
    <p:extLst>
      <p:ext uri="{BB962C8B-B14F-4D97-AF65-F5344CB8AC3E}">
        <p14:creationId xmlns:p14="http://schemas.microsoft.com/office/powerpoint/2010/main" val="1304199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1CA53D-4C84-40AA-983E-A1E818A7FEFC}" type="datetime1">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952156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2FCEE-AE66-4EAB-9C04-97F8A56A6354}" type="datetime1">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1C5AD9-787D-40FA-8A4D-16A055B9AF81}" type="slidenum">
              <a:rPr lang="en-US" smtClean="0"/>
              <a:t>‹#›</a:t>
            </a:fld>
            <a:endParaRPr lang="en-US"/>
          </a:p>
        </p:txBody>
      </p:sp>
    </p:spTree>
    <p:extLst>
      <p:ext uri="{BB962C8B-B14F-4D97-AF65-F5344CB8AC3E}">
        <p14:creationId xmlns:p14="http://schemas.microsoft.com/office/powerpoint/2010/main" val="1990834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9468AF-EFCF-4AAD-ACF4-3BA83EC4AF4E}" type="datetime1">
              <a:rPr lang="en-US" smtClean="0"/>
              <a:t>11/16/2015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7DED6-D4C7-42EE-AB49-D2E39E64FDE4}" type="slidenum">
              <a:rPr lang="en-US" smtClean="0"/>
              <a:pPr/>
              <a:t>‹#›</a:t>
            </a:fld>
            <a:endParaRPr lang="en-US"/>
          </a:p>
        </p:txBody>
      </p:sp>
    </p:spTree>
    <p:extLst>
      <p:ext uri="{BB962C8B-B14F-4D97-AF65-F5344CB8AC3E}">
        <p14:creationId xmlns:p14="http://schemas.microsoft.com/office/powerpoint/2010/main" val="36971373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5A9377B-053C-438C-8A98-92C419A6701C}" type="datetime1">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60BA0E-20D0-4E7C-B286-26C960A6788F}" type="slidenum">
              <a:rPr lang="en-US" smtClean="0"/>
              <a:t>‹#›</a:t>
            </a:fld>
            <a:endParaRPr lang="en-US"/>
          </a:p>
        </p:txBody>
      </p:sp>
      <p:pic>
        <p:nvPicPr>
          <p:cNvPr id="7" name="Picture 6"/>
          <p:cNvPicPr>
            <a:picLocks noChangeAspect="1"/>
          </p:cNvPicPr>
          <p:nvPr userDrawn="1"/>
        </p:nvPicPr>
        <p:blipFill>
          <a:blip r:embed="rId2"/>
          <a:stretch>
            <a:fillRect/>
          </a:stretch>
        </p:blipFill>
        <p:spPr>
          <a:xfrm>
            <a:off x="8400224" y="6400760"/>
            <a:ext cx="743776" cy="457240"/>
          </a:xfrm>
          <a:prstGeom prst="rect">
            <a:avLst/>
          </a:prstGeom>
        </p:spPr>
      </p:pic>
    </p:spTree>
    <p:extLst>
      <p:ext uri="{BB962C8B-B14F-4D97-AF65-F5344CB8AC3E}">
        <p14:creationId xmlns:p14="http://schemas.microsoft.com/office/powerpoint/2010/main" val="320201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7CEF46-0123-4A75-9835-49DC49D53DE2}" type="datetime1">
              <a:rPr lang="en-US" smtClean="0"/>
              <a:t>11/16/2015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DED6-D4C7-42EE-AB49-D2E39E64FDE4}" type="slidenum">
              <a:rPr lang="en-US" smtClean="0"/>
              <a:pPr/>
              <a:t>‹#›</a:t>
            </a:fld>
            <a:endParaRPr lang="en-US"/>
          </a:p>
        </p:txBody>
      </p:sp>
    </p:spTree>
    <p:extLst>
      <p:ext uri="{BB962C8B-B14F-4D97-AF65-F5344CB8AC3E}">
        <p14:creationId xmlns:p14="http://schemas.microsoft.com/office/powerpoint/2010/main" val="33700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A6378D-18AE-47D1-B10A-42F623B40082}" type="datetime1">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614087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21F6AE8-D704-41F6-B16A-5547B5672AC1}" type="datetime1">
              <a:rPr lang="en-US" smtClean="0"/>
              <a:t>11/16/2015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955166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AB9538-6F63-4C0B-916D-ED3F4E0A1B28}" type="datetime1">
              <a:rPr lang="en-US" smtClean="0"/>
              <a:t>11/16/2015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047961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8F15BF-7116-4A9E-8022-5A2DC937F971}" type="datetime1">
              <a:rPr lang="en-US" smtClean="0"/>
              <a:t>11/16/2015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37DED6-D4C7-42EE-AB49-D2E39E64FDE4}" type="slidenum">
              <a:rPr lang="en-US" smtClean="0"/>
              <a:t>‹#›</a:t>
            </a:fld>
            <a:endParaRPr lang="en-US"/>
          </a:p>
        </p:txBody>
      </p:sp>
    </p:spTree>
    <p:extLst>
      <p:ext uri="{BB962C8B-B14F-4D97-AF65-F5344CB8AC3E}">
        <p14:creationId xmlns:p14="http://schemas.microsoft.com/office/powerpoint/2010/main" val="1573827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8DC91-5A3B-40CE-8C1D-279A8EF6E008}" type="datetime1">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756645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B7C20A-B94A-4E20-B4B2-88A7825AE904}" type="datetime1">
              <a:rPr lang="en-US" smtClean="0"/>
              <a:t>11/16/2015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BB78A-01B4-41F2-96B0-677A4A282832}" type="slidenum">
              <a:rPr lang="en-US" smtClean="0"/>
              <a:t>‹#›</a:t>
            </a:fld>
            <a:endParaRPr lang="en-US"/>
          </a:p>
        </p:txBody>
      </p:sp>
    </p:spTree>
    <p:extLst>
      <p:ext uri="{BB962C8B-B14F-4D97-AF65-F5344CB8AC3E}">
        <p14:creationId xmlns:p14="http://schemas.microsoft.com/office/powerpoint/2010/main" val="1683084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9468AF-EFCF-4AAD-ACF4-3BA83EC4AF4E}" type="datetime1">
              <a:rPr lang="en-US" smtClean="0"/>
              <a:t>11/16/2015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969620403"/>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40"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7.png"/><Relationship Id="rId7" Type="http://schemas.openxmlformats.org/officeDocument/2006/relationships/diagramColors" Target="../diagrams/colors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7.png"/><Relationship Id="rId7" Type="http://schemas.openxmlformats.org/officeDocument/2006/relationships/diagramColors" Target="../diagrams/colors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7.png"/><Relationship Id="rId7" Type="http://schemas.openxmlformats.org/officeDocument/2006/relationships/diagramQuickStyle" Target="../diagrams/quickStyle4.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2.jpeg"/><Relationship Id="rId9" Type="http://schemas.microsoft.com/office/2007/relationships/diagramDrawing" Target="../diagrams/drawing4.xml"/></Relationships>
</file>

<file path=ppt/slides/_rels/slide15.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7.png"/><Relationship Id="rId7" Type="http://schemas.openxmlformats.org/officeDocument/2006/relationships/diagramColors" Target="../diagrams/colors5.xml"/><Relationship Id="rId12"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QuickStyle" Target="../diagrams/quickStyle5.xml"/><Relationship Id="rId11" Type="http://schemas.openxmlformats.org/officeDocument/2006/relationships/image" Target="../media/image15.jpeg"/><Relationship Id="rId5" Type="http://schemas.openxmlformats.org/officeDocument/2006/relationships/diagramLayout" Target="../diagrams/layout5.xml"/><Relationship Id="rId10" Type="http://schemas.openxmlformats.org/officeDocument/2006/relationships/image" Target="../media/image14.jpg"/><Relationship Id="rId4" Type="http://schemas.openxmlformats.org/officeDocument/2006/relationships/diagramData" Target="../diagrams/data5.xml"/><Relationship Id="rId9"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7.png"/><Relationship Id="rId7" Type="http://schemas.openxmlformats.org/officeDocument/2006/relationships/diagramColors" Target="../diagrams/colors6.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microsoft.com/office/2007/relationships/diagramDrawing" Target="../diagrams/drawing7.xml"/><Relationship Id="rId13" Type="http://schemas.microsoft.com/office/2007/relationships/diagramDrawing" Target="../diagrams/drawing8.xml"/><Relationship Id="rId3" Type="http://schemas.openxmlformats.org/officeDocument/2006/relationships/image" Target="../media/image7.png"/><Relationship Id="rId7" Type="http://schemas.openxmlformats.org/officeDocument/2006/relationships/diagramColors" Target="../diagrams/colors7.xml"/><Relationship Id="rId12" Type="http://schemas.openxmlformats.org/officeDocument/2006/relationships/diagramColors" Target="../diagrams/colors8.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QuickStyle" Target="../diagrams/quickStyle7.xml"/><Relationship Id="rId11" Type="http://schemas.openxmlformats.org/officeDocument/2006/relationships/diagramQuickStyle" Target="../diagrams/quickStyle8.xml"/><Relationship Id="rId5" Type="http://schemas.openxmlformats.org/officeDocument/2006/relationships/diagramLayout" Target="../diagrams/layout7.xml"/><Relationship Id="rId10" Type="http://schemas.openxmlformats.org/officeDocument/2006/relationships/diagramLayout" Target="../diagrams/layout8.xml"/><Relationship Id="rId4" Type="http://schemas.openxmlformats.org/officeDocument/2006/relationships/diagramData" Target="../diagrams/data7.xml"/><Relationship Id="rId9" Type="http://schemas.openxmlformats.org/officeDocument/2006/relationships/diagramData" Target="../diagrams/data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microsoft.com/office/2007/relationships/diagramDrawing" Target="../diagrams/drawing9.xml"/><Relationship Id="rId3" Type="http://schemas.openxmlformats.org/officeDocument/2006/relationships/image" Target="../media/image7.png"/><Relationship Id="rId7" Type="http://schemas.openxmlformats.org/officeDocument/2006/relationships/diagramColors" Target="../diagrams/colors9.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microsoft.com/office/2007/relationships/diagramDrawing" Target="../diagrams/drawing10.xml"/><Relationship Id="rId3" Type="http://schemas.openxmlformats.org/officeDocument/2006/relationships/image" Target="../media/image7.png"/><Relationship Id="rId7" Type="http://schemas.openxmlformats.org/officeDocument/2006/relationships/diagramColors" Target="../diagrams/colors10.xm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26.gif"/><Relationship Id="rId4" Type="http://schemas.openxmlformats.org/officeDocument/2006/relationships/image" Target="../media/image25.jp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7.pn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F27621"/>
        </a:solidFill>
        <a:effectLst/>
      </p:bgPr>
    </p:bg>
    <p:spTree>
      <p:nvGrpSpPr>
        <p:cNvPr id="1" name=""/>
        <p:cNvGrpSpPr/>
        <p:nvPr/>
      </p:nvGrpSpPr>
      <p:grpSpPr>
        <a:xfrm>
          <a:off x="0" y="0"/>
          <a:ext cx="0" cy="0"/>
          <a:chOff x="0" y="0"/>
          <a:chExt cx="0" cy="0"/>
        </a:xfrm>
      </p:grpSpPr>
      <p:sp>
        <p:nvSpPr>
          <p:cNvPr id="11" name="Rectangle 10"/>
          <p:cNvSpPr/>
          <p:nvPr/>
        </p:nvSpPr>
        <p:spPr>
          <a:xfrm>
            <a:off x="0" y="5212080"/>
            <a:ext cx="9143998" cy="1188720"/>
          </a:xfrm>
          <a:prstGeom prst="rect">
            <a:avLst/>
          </a:prstGeom>
          <a:solidFill>
            <a:schemeClr val="bg1"/>
          </a:solidFill>
        </p:spPr>
        <p:txBody>
          <a:bodyPr wrap="square">
            <a:spAutoFit/>
          </a:bodyPr>
          <a:lstStyle/>
          <a:p>
            <a:endParaRPr lang="zh-CN" altLang="en-US" b="1" dirty="0">
              <a:latin typeface="Cambria" charset="0"/>
              <a:ea typeface="Cambria" charset="0"/>
              <a:cs typeface="Cambria" charset="0"/>
            </a:endParaRPr>
          </a:p>
        </p:txBody>
      </p:sp>
      <p:sp>
        <p:nvSpPr>
          <p:cNvPr id="6" name="Rectangle 5"/>
          <p:cNvSpPr/>
          <p:nvPr/>
        </p:nvSpPr>
        <p:spPr>
          <a:xfrm>
            <a:off x="5443" y="253425"/>
            <a:ext cx="9144000" cy="584775"/>
          </a:xfrm>
          <a:prstGeom prst="rect">
            <a:avLst/>
          </a:prstGeom>
          <a:solidFill>
            <a:srgbClr val="00519B"/>
          </a:solidFill>
        </p:spPr>
        <p:txBody>
          <a:bodyPr wrap="square">
            <a:spAutoFit/>
          </a:bodyPr>
          <a:lstStyle/>
          <a:p>
            <a:pPr algn="ctr"/>
            <a:r>
              <a:rPr lang="en-US" altLang="zh-CN" sz="3200" b="1" spc="-150" dirty="0" smtClean="0">
                <a:ln>
                  <a:solidFill>
                    <a:schemeClr val="bg1"/>
                  </a:solidFill>
                </a:ln>
                <a:solidFill>
                  <a:schemeClr val="bg1"/>
                </a:solidFill>
                <a:latin typeface="Cambria" charset="0"/>
                <a:ea typeface="Cambria" charset="0"/>
                <a:cs typeface="Cambria" charset="0"/>
              </a:rPr>
              <a:t>BASICS </a:t>
            </a:r>
            <a:r>
              <a:rPr lang="en-US" altLang="zh-CN" sz="3200" b="1" spc="-150" dirty="0">
                <a:ln>
                  <a:solidFill>
                    <a:schemeClr val="bg1"/>
                  </a:solidFill>
                </a:ln>
                <a:solidFill>
                  <a:schemeClr val="bg1"/>
                </a:solidFill>
                <a:latin typeface="Cambria" charset="0"/>
                <a:ea typeface="Cambria" charset="0"/>
                <a:cs typeface="Cambria" charset="0"/>
              </a:rPr>
              <a:t>OF </a:t>
            </a:r>
            <a:r>
              <a:rPr lang="en-US" altLang="zh-CN" sz="3200" b="1" spc="-150" dirty="0" smtClean="0">
                <a:ln>
                  <a:solidFill>
                    <a:schemeClr val="bg1"/>
                  </a:solidFill>
                </a:ln>
                <a:solidFill>
                  <a:schemeClr val="bg1"/>
                </a:solidFill>
                <a:latin typeface="Cambria" charset="0"/>
                <a:ea typeface="Cambria" charset="0"/>
                <a:cs typeface="Cambria" charset="0"/>
              </a:rPr>
              <a:t> </a:t>
            </a:r>
            <a:r>
              <a:rPr lang="en-US" altLang="zh-CN" sz="3200" b="1" dirty="0" smtClean="0">
                <a:ln>
                  <a:solidFill>
                    <a:schemeClr val="bg1"/>
                  </a:solidFill>
                </a:ln>
                <a:solidFill>
                  <a:schemeClr val="bg1"/>
                </a:solidFill>
                <a:latin typeface="Cambria" charset="0"/>
                <a:ea typeface="Cambria" charset="0"/>
                <a:cs typeface="Cambria" charset="0"/>
              </a:rPr>
              <a:t>MANUFACTURED CONSTRUCTION</a:t>
            </a:r>
            <a:endParaRPr lang="en-US" altLang="zh-CN" sz="3200" b="1" dirty="0">
              <a:ln>
                <a:solidFill>
                  <a:schemeClr val="bg1"/>
                </a:solidFill>
              </a:ln>
              <a:solidFill>
                <a:schemeClr val="bg1"/>
              </a:solidFill>
              <a:latin typeface="Cambria" charset="0"/>
              <a:ea typeface="Cambria" charset="0"/>
              <a:cs typeface="Cambria" charset="0"/>
            </a:endParaRPr>
          </a:p>
        </p:txBody>
      </p:sp>
      <p:sp>
        <p:nvSpPr>
          <p:cNvPr id="7" name="Subtitle 4"/>
          <p:cNvSpPr txBox="1">
            <a:spLocks/>
          </p:cNvSpPr>
          <p:nvPr/>
        </p:nvSpPr>
        <p:spPr>
          <a:xfrm>
            <a:off x="-609600" y="6046232"/>
            <a:ext cx="9144000" cy="316468"/>
          </a:xfrm>
          <a:prstGeom prst="rect">
            <a:avLst/>
          </a:prstGeom>
        </p:spPr>
        <p:txBody>
          <a:bodyPr vert="horz" lIns="0" tIns="45720" rIns="0" bIns="45720" rtlCol="0">
            <a:noAutofit/>
          </a:bodyPr>
          <a:lstStyle>
            <a:lvl1pPr marL="68578" indent="-68578" algn="l" defTabSz="685777"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27" indent="-137155" algn="l" defTabSz="685777"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82" indent="-137155"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37" indent="-137155"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492" indent="-137155"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4972" indent="-171444"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4967" indent="-171444"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4962" indent="-171444"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4957" indent="-171444" algn="l" defTabSz="685777"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a:lstStyle>
          <a:p>
            <a:pPr marL="288027" lvl="2" indent="0">
              <a:buNone/>
            </a:pPr>
            <a:r>
              <a:rPr lang="en-US" sz="1600" b="1" dirty="0" smtClean="0">
                <a:solidFill>
                  <a:schemeClr val="tx1"/>
                </a:solidFill>
                <a:latin typeface="Cambria" charset="0"/>
                <a:ea typeface="Cambria" charset="0"/>
                <a:cs typeface="Cambria" charset="0"/>
              </a:rPr>
              <a:t>	PRESENTED BY TRAMCON, UNIVERSITY OF FLORIDA </a:t>
            </a:r>
            <a:endParaRPr lang="en-US" sz="1600" b="1" dirty="0">
              <a:solidFill>
                <a:schemeClr val="tx1"/>
              </a:solidFill>
              <a:latin typeface="Cambria" charset="0"/>
              <a:ea typeface="Cambria" charset="0"/>
              <a:cs typeface="Cambria" charset="0"/>
            </a:endParaRPr>
          </a:p>
        </p:txBody>
      </p:sp>
      <p:sp>
        <p:nvSpPr>
          <p:cNvPr id="10" name="Rectangle 9"/>
          <p:cNvSpPr/>
          <p:nvPr/>
        </p:nvSpPr>
        <p:spPr>
          <a:xfrm>
            <a:off x="0" y="6400800"/>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2</a:t>
            </a:r>
            <a:r>
              <a:rPr lang="en-US" sz="1800" b="1" dirty="0">
                <a:solidFill>
                  <a:schemeClr val="bg1"/>
                </a:solidFill>
                <a:latin typeface="Cambria" charset="0"/>
                <a:ea typeface="Cambria" charset="0"/>
                <a:cs typeface="Cambria" charset="0"/>
              </a:rPr>
              <a:t>: The Quality Program and Process for Manufactured Construction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5059" y="5135169"/>
            <a:ext cx="2575759" cy="1354351"/>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5413057"/>
            <a:ext cx="2948354" cy="541015"/>
          </a:xfrm>
          <a:prstGeom prst="rect">
            <a:avLst/>
          </a:prstGeom>
        </p:spPr>
      </p:pic>
      <p:pic>
        <p:nvPicPr>
          <p:cNvPr id="12" name="Picture 11"/>
          <p:cNvPicPr>
            <a:picLocks noChangeAspect="1"/>
          </p:cNvPicPr>
          <p:nvPr/>
        </p:nvPicPr>
        <p:blipFill>
          <a:blip r:embed="rId5" cstate="print">
            <a:alphaModFix amt="85000"/>
            <a:extLst>
              <a:ext uri="{28A0092B-C50C-407E-A947-70E740481C1C}">
                <a14:useLocalDpi xmlns:a14="http://schemas.microsoft.com/office/drawing/2010/main" val="0"/>
              </a:ext>
            </a:extLst>
          </a:blip>
          <a:stretch>
            <a:fillRect/>
          </a:stretch>
        </p:blipFill>
        <p:spPr>
          <a:xfrm>
            <a:off x="3200400" y="2139074"/>
            <a:ext cx="2648970" cy="1723551"/>
          </a:xfrm>
          <a:prstGeom prst="rect">
            <a:avLst/>
          </a:prstGeom>
          <a:ln>
            <a:noFill/>
          </a:ln>
          <a:effectLst>
            <a:softEdge rad="112500"/>
          </a:effectLst>
        </p:spPr>
      </p:pic>
      <p:pic>
        <p:nvPicPr>
          <p:cNvPr id="14" name="Picture 13"/>
          <p:cNvPicPr>
            <a:picLocks noChangeAspect="1"/>
          </p:cNvPicPr>
          <p:nvPr/>
        </p:nvPicPr>
        <p:blipFill>
          <a:blip r:embed="rId6" cstate="print">
            <a:alphaModFix amt="85000"/>
            <a:extLst>
              <a:ext uri="{28A0092B-C50C-407E-A947-70E740481C1C}">
                <a14:useLocalDpi xmlns:a14="http://schemas.microsoft.com/office/drawing/2010/main" val="0"/>
              </a:ext>
            </a:extLst>
          </a:blip>
          <a:stretch>
            <a:fillRect/>
          </a:stretch>
        </p:blipFill>
        <p:spPr>
          <a:xfrm>
            <a:off x="150525" y="2259328"/>
            <a:ext cx="3002760" cy="1483042"/>
          </a:xfrm>
          <a:prstGeom prst="rect">
            <a:avLst/>
          </a:prstGeom>
          <a:ln>
            <a:noFill/>
          </a:ln>
          <a:effectLst>
            <a:softEdge rad="112500"/>
          </a:effectLst>
        </p:spPr>
      </p:pic>
      <p:pic>
        <p:nvPicPr>
          <p:cNvPr id="16" name="Picture 15"/>
          <p:cNvPicPr>
            <a:picLocks noChangeAspect="1"/>
          </p:cNvPicPr>
          <p:nvPr/>
        </p:nvPicPr>
        <p:blipFill>
          <a:blip r:embed="rId7" cstate="print">
            <a:alphaModFix amt="85000"/>
            <a:extLst>
              <a:ext uri="{28A0092B-C50C-407E-A947-70E740481C1C}">
                <a14:useLocalDpi xmlns:a14="http://schemas.microsoft.com/office/drawing/2010/main" val="0"/>
              </a:ext>
            </a:extLst>
          </a:blip>
          <a:stretch>
            <a:fillRect/>
          </a:stretch>
        </p:blipFill>
        <p:spPr>
          <a:xfrm>
            <a:off x="5926965" y="2328382"/>
            <a:ext cx="3033853" cy="1263262"/>
          </a:xfrm>
          <a:prstGeom prst="rect">
            <a:avLst/>
          </a:prstGeom>
          <a:ln>
            <a:noFill/>
          </a:ln>
          <a:effectLst>
            <a:softEdge rad="112500"/>
          </a:effectLst>
        </p:spPr>
      </p:pic>
    </p:spTree>
    <p:extLst>
      <p:ext uri="{BB962C8B-B14F-4D97-AF65-F5344CB8AC3E}">
        <p14:creationId xmlns:p14="http://schemas.microsoft.com/office/powerpoint/2010/main" val="141914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381000" y="1143001"/>
            <a:ext cx="8382000" cy="5109860"/>
          </a:xfrm>
        </p:spPr>
        <p:txBody>
          <a:bodyPr>
            <a:noAutofit/>
          </a:bodyPr>
          <a:lstStyle/>
          <a:p>
            <a:r>
              <a:rPr lang="en-US" sz="2400" b="1" dirty="0"/>
              <a:t>Quality control </a:t>
            </a:r>
            <a:r>
              <a:rPr lang="en-US" sz="2400" dirty="0"/>
              <a:t>(QC) is a process of reviewing all the factors involved in the production process, with a focus on meeting quality requirements. </a:t>
            </a:r>
            <a:r>
              <a:rPr lang="en-US" sz="2400" dirty="0" smtClean="0"/>
              <a:t>Quality control </a:t>
            </a:r>
            <a:r>
              <a:rPr lang="en-US" sz="2400" dirty="0"/>
              <a:t>emphasizes three aspects:</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control</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p:cNvGraphicFramePr/>
          <p:nvPr>
            <p:extLst>
              <p:ext uri="{D42A27DB-BD31-4B8C-83A1-F6EECF244321}">
                <p14:modId xmlns:p14="http://schemas.microsoft.com/office/powerpoint/2010/main" val="1638903808"/>
              </p:ext>
            </p:extLst>
          </p:nvPr>
        </p:nvGraphicFramePr>
        <p:xfrm>
          <a:off x="914400" y="2667000"/>
          <a:ext cx="7315199" cy="3124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7853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control</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p:cNvGraphicFramePr/>
          <p:nvPr>
            <p:extLst>
              <p:ext uri="{D42A27DB-BD31-4B8C-83A1-F6EECF244321}">
                <p14:modId xmlns:p14="http://schemas.microsoft.com/office/powerpoint/2010/main" val="1421391482"/>
              </p:ext>
            </p:extLst>
          </p:nvPr>
        </p:nvGraphicFramePr>
        <p:xfrm>
          <a:off x="647699" y="1600200"/>
          <a:ext cx="7848599" cy="45781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Content Placeholder 4"/>
          <p:cNvSpPr>
            <a:spLocks noGrp="1"/>
          </p:cNvSpPr>
          <p:nvPr>
            <p:ph idx="1"/>
          </p:nvPr>
        </p:nvSpPr>
        <p:spPr>
          <a:xfrm>
            <a:off x="380999" y="1068473"/>
            <a:ext cx="8382000" cy="5109860"/>
          </a:xfrm>
        </p:spPr>
        <p:txBody>
          <a:bodyPr>
            <a:noAutofit/>
          </a:bodyPr>
          <a:lstStyle/>
          <a:p>
            <a:r>
              <a:rPr lang="en-US" sz="2400" dirty="0" smtClean="0"/>
              <a:t>Quality control </a:t>
            </a:r>
            <a:r>
              <a:rPr lang="en-US" sz="2400" dirty="0"/>
              <a:t>emphasizes three aspects:</a:t>
            </a:r>
          </a:p>
        </p:txBody>
      </p:sp>
    </p:spTree>
    <p:extLst>
      <p:ext uri="{BB962C8B-B14F-4D97-AF65-F5344CB8AC3E}">
        <p14:creationId xmlns:p14="http://schemas.microsoft.com/office/powerpoint/2010/main" val="336568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2.3 History</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381000" y="1113925"/>
            <a:ext cx="8382000" cy="5109860"/>
          </a:xfrm>
        </p:spPr>
        <p:txBody>
          <a:bodyPr>
            <a:noAutofit/>
          </a:bodyPr>
          <a:lstStyle/>
          <a:p>
            <a:endParaRPr lang="en-US" sz="2400" dirty="0" smtClean="0"/>
          </a:p>
          <a:p>
            <a:r>
              <a:rPr lang="en-US" sz="2400" dirty="0" smtClean="0"/>
              <a:t>In Denmark, around </a:t>
            </a:r>
            <a:r>
              <a:rPr lang="en-US" sz="2400" dirty="0"/>
              <a:t>3500 BC, tools used in the production of Viking boats had been rejected at the time of building the boats. </a:t>
            </a:r>
            <a:endParaRPr lang="en-US" sz="2400" dirty="0" smtClean="0"/>
          </a:p>
          <a:p>
            <a:r>
              <a:rPr lang="en-US" sz="2400" dirty="0" smtClean="0"/>
              <a:t>According </a:t>
            </a:r>
            <a:r>
              <a:rPr lang="en-US" sz="2400" dirty="0"/>
              <a:t>to the Code of Hammurabi, the builder whose house later collapsed and killed the owner was subject to the death penalty. </a:t>
            </a:r>
          </a:p>
          <a:p>
            <a:r>
              <a:rPr lang="en-US" sz="2400" dirty="0" smtClean="0"/>
              <a:t>In </a:t>
            </a:r>
            <a:r>
              <a:rPr lang="en-US" sz="2400" dirty="0"/>
              <a:t>ancient Greece construction work was subject to quality control and tools to control the quality of joints in construction were being utilized. </a:t>
            </a:r>
            <a:endParaRPr lang="en-US" sz="2400" dirty="0" smtClean="0"/>
          </a:p>
          <a:p>
            <a:r>
              <a:rPr lang="en-US" sz="2400" dirty="0"/>
              <a:t>The hallmark symbol, one of the first symbols of a quality control process indicated a product was created by a master craftsman.</a:t>
            </a:r>
          </a:p>
          <a:p>
            <a:endParaRPr lang="en-US" sz="2400" dirty="0"/>
          </a:p>
          <a:p>
            <a:endParaRPr lang="en-US" sz="2400" dirty="0"/>
          </a:p>
        </p:txBody>
      </p:sp>
      <p:sp>
        <p:nvSpPr>
          <p:cNvPr id="7" name="Title 2"/>
          <p:cNvSpPr>
            <a:spLocks noGrp="1"/>
          </p:cNvSpPr>
          <p:nvPr>
            <p:ph type="title"/>
          </p:nvPr>
        </p:nvSpPr>
        <p:spPr>
          <a:xfrm>
            <a:off x="0" y="316915"/>
            <a:ext cx="9144000" cy="480131"/>
          </a:xfrm>
          <a:noFill/>
          <a:ln>
            <a:noFill/>
          </a:ln>
        </p:spPr>
        <p:txBody>
          <a:bodyPr wrap="square">
            <a:spAutoFit/>
          </a:bodyPr>
          <a:lstStyle/>
          <a:p>
            <a:pPr algn="ctr" defTabSz="1218987"/>
            <a:r>
              <a:rPr lang="en-US" sz="2800" b="1" smtClean="0">
                <a:solidFill>
                  <a:srgbClr val="00519B"/>
                </a:solidFill>
                <a:latin typeface="Cambria" charset="0"/>
                <a:ea typeface="Cambria" charset="0"/>
                <a:cs typeface="Cambria" charset="0"/>
              </a:rPr>
              <a:t>The </a:t>
            </a:r>
            <a:r>
              <a:rPr lang="en-US" sz="2800" b="1">
                <a:solidFill>
                  <a:srgbClr val="00519B"/>
                </a:solidFill>
                <a:latin typeface="Cambria" charset="0"/>
                <a:ea typeface="Cambria" charset="0"/>
                <a:cs typeface="Cambria" charset="0"/>
              </a:rPr>
              <a:t>origins of quality and quality </a:t>
            </a:r>
            <a:r>
              <a:rPr lang="en-US" sz="2800" b="1" smtClean="0">
                <a:solidFill>
                  <a:srgbClr val="00519B"/>
                </a:solidFill>
                <a:latin typeface="Cambria" charset="0"/>
                <a:ea typeface="Cambria" charset="0"/>
                <a:cs typeface="Cambria" charset="0"/>
              </a:rPr>
              <a:t>control</a:t>
            </a:r>
            <a:endParaRPr lang="en-US" sz="28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65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2.3 History</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250677" y="1113925"/>
            <a:ext cx="8458200" cy="1705475"/>
          </a:xfrm>
        </p:spPr>
        <p:txBody>
          <a:bodyPr>
            <a:noAutofit/>
          </a:bodyPr>
          <a:lstStyle/>
          <a:p>
            <a:r>
              <a:rPr lang="en-US" sz="2400" dirty="0" smtClean="0"/>
              <a:t>The </a:t>
            </a:r>
            <a:r>
              <a:rPr lang="en-US" sz="2400" dirty="0"/>
              <a:t>first measurement of length occurred in Egypt in about 3000 BC and was called the Royal Egyptian Cubit. </a:t>
            </a:r>
          </a:p>
          <a:p>
            <a:r>
              <a:rPr lang="en-US" altLang="en-US" sz="2400" dirty="0" smtClean="0"/>
              <a:t>Standard </a:t>
            </a:r>
            <a:r>
              <a:rPr lang="en-US" altLang="en-US" sz="2400" dirty="0"/>
              <a:t>measures and special tools were used to build the Great Pyramids of Egypt in 2000-3000 BC.</a:t>
            </a:r>
          </a:p>
          <a:p>
            <a:endParaRPr lang="en-US" sz="2400"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p:cNvPicPr/>
          <p:nvPr/>
        </p:nvPicPr>
        <p:blipFill>
          <a:blip r:embed="rId4">
            <a:extLst>
              <a:ext uri="{28A0092B-C50C-407E-A947-70E740481C1C}">
                <a14:useLocalDpi xmlns:a14="http://schemas.microsoft.com/office/drawing/2010/main" val="0"/>
              </a:ext>
            </a:extLst>
          </a:blip>
          <a:srcRect/>
          <a:stretch>
            <a:fillRect/>
          </a:stretch>
        </p:blipFill>
        <p:spPr bwMode="auto">
          <a:xfrm>
            <a:off x="4929214" y="3625710"/>
            <a:ext cx="3844277" cy="2025638"/>
          </a:xfrm>
          <a:prstGeom prst="rect">
            <a:avLst/>
          </a:prstGeom>
          <a:noFill/>
          <a:ln>
            <a:noFill/>
          </a:ln>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0997" y="3098321"/>
            <a:ext cx="4464374" cy="3080417"/>
          </a:xfrm>
          <a:prstGeom prst="rect">
            <a:avLst/>
          </a:prstGeom>
        </p:spPr>
      </p:pic>
      <p:sp>
        <p:nvSpPr>
          <p:cNvPr id="15" name="Title 2"/>
          <p:cNvSpPr>
            <a:spLocks noGrp="1"/>
          </p:cNvSpPr>
          <p:nvPr>
            <p:ph type="title"/>
          </p:nvPr>
        </p:nvSpPr>
        <p:spPr>
          <a:xfrm>
            <a:off x="0" y="316915"/>
            <a:ext cx="9144000" cy="480131"/>
          </a:xfrm>
          <a:noFill/>
          <a:ln>
            <a:noFill/>
          </a:ln>
        </p:spPr>
        <p:txBody>
          <a:bodyPr wrap="square">
            <a:spAutoFit/>
          </a:bodyPr>
          <a:lstStyle/>
          <a:p>
            <a:pPr algn="ctr" defTabSz="1218987"/>
            <a:r>
              <a:rPr lang="en-US" sz="2800" b="1" smtClean="0">
                <a:solidFill>
                  <a:srgbClr val="00519B"/>
                </a:solidFill>
                <a:latin typeface="Cambria" charset="0"/>
                <a:ea typeface="Cambria" charset="0"/>
                <a:cs typeface="Cambria" charset="0"/>
              </a:rPr>
              <a:t>The </a:t>
            </a:r>
            <a:r>
              <a:rPr lang="en-US" sz="2800" b="1">
                <a:solidFill>
                  <a:srgbClr val="00519B"/>
                </a:solidFill>
                <a:latin typeface="Cambria" charset="0"/>
                <a:ea typeface="Cambria" charset="0"/>
                <a:cs typeface="Cambria" charset="0"/>
              </a:rPr>
              <a:t>origins of quality and quality </a:t>
            </a:r>
            <a:r>
              <a:rPr lang="en-US" sz="2800" b="1" smtClean="0">
                <a:solidFill>
                  <a:srgbClr val="00519B"/>
                </a:solidFill>
                <a:latin typeface="Cambria" charset="0"/>
                <a:ea typeface="Cambria" charset="0"/>
                <a:cs typeface="Cambria" charset="0"/>
              </a:rPr>
              <a:t>control</a:t>
            </a:r>
            <a:endParaRPr lang="en-US" sz="2800" b="1" dirty="0">
              <a:solidFill>
                <a:srgbClr val="00519B"/>
              </a:solidFill>
              <a:latin typeface="Cambria" charset="0"/>
              <a:ea typeface="Cambria" charset="0"/>
              <a:cs typeface="Cambria" charset="0"/>
            </a:endParaRPr>
          </a:p>
        </p:txBody>
      </p:sp>
      <p:sp>
        <p:nvSpPr>
          <p:cNvPr id="16" name="Rectangle 15"/>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433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2.3 History</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3429000" y="1113925"/>
            <a:ext cx="5410200" cy="5109860"/>
          </a:xfrm>
        </p:spPr>
        <p:txBody>
          <a:bodyPr>
            <a:noAutofit/>
          </a:bodyPr>
          <a:lstStyle/>
          <a:p>
            <a:r>
              <a:rPr lang="en-US" sz="2400" b="1" dirty="0" smtClean="0"/>
              <a:t>Frederick </a:t>
            </a:r>
            <a:r>
              <a:rPr lang="en-US" sz="2400" b="1" dirty="0"/>
              <a:t>Taylor </a:t>
            </a:r>
            <a:r>
              <a:rPr lang="en-US" sz="2400" dirty="0"/>
              <a:t>was one of the first to turn the management of quality and quality control into a </a:t>
            </a:r>
            <a:r>
              <a:rPr lang="en-US" sz="2400" dirty="0" smtClean="0"/>
              <a:t>science (</a:t>
            </a:r>
            <a:r>
              <a:rPr lang="en-US" sz="2400" dirty="0"/>
              <a:t>In the late 19th </a:t>
            </a:r>
            <a:r>
              <a:rPr lang="en-US" sz="2400" dirty="0" smtClean="0"/>
              <a:t>century).</a:t>
            </a:r>
          </a:p>
          <a:p>
            <a:r>
              <a:rPr lang="en-US" sz="2400" dirty="0" smtClean="0"/>
              <a:t>His </a:t>
            </a:r>
            <a:r>
              <a:rPr lang="en-US" sz="2400" dirty="0"/>
              <a:t>approach was </a:t>
            </a:r>
            <a:r>
              <a:rPr lang="en-US" sz="2400" dirty="0" smtClean="0"/>
              <a:t>threefold:</a:t>
            </a:r>
          </a:p>
        </p:txBody>
      </p:sp>
      <p:sp>
        <p:nvSpPr>
          <p:cNvPr id="7" name="Title 2"/>
          <p:cNvSpPr>
            <a:spLocks noGrp="1"/>
          </p:cNvSpPr>
          <p:nvPr>
            <p:ph type="title"/>
          </p:nvPr>
        </p:nvSpPr>
        <p:spPr>
          <a:xfrm>
            <a:off x="0" y="316915"/>
            <a:ext cx="9144000" cy="480131"/>
          </a:xfrm>
          <a:noFill/>
          <a:ln>
            <a:noFill/>
          </a:ln>
        </p:spPr>
        <p:txBody>
          <a:bodyPr wrap="square">
            <a:spAutoFit/>
          </a:bodyPr>
          <a:lstStyle/>
          <a:p>
            <a:pPr algn="ctr" defTabSz="1218987"/>
            <a:r>
              <a:rPr lang="en-US" sz="2800" b="1" dirty="0">
                <a:solidFill>
                  <a:srgbClr val="00519B"/>
                </a:solidFill>
                <a:latin typeface="Cambria" charset="0"/>
                <a:ea typeface="Cambria" charset="0"/>
                <a:cs typeface="Cambria" charset="0"/>
              </a:rPr>
              <a:t>Quality and the Industrial Revolution</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p:nvPr/>
        </p:nvPicPr>
        <p:blipFill>
          <a:blip r:embed="rId4">
            <a:extLst>
              <a:ext uri="{28A0092B-C50C-407E-A947-70E740481C1C}">
                <a14:useLocalDpi xmlns:a14="http://schemas.microsoft.com/office/drawing/2010/main" val="0"/>
              </a:ext>
            </a:extLst>
          </a:blip>
          <a:srcRect/>
          <a:stretch>
            <a:fillRect/>
          </a:stretch>
        </p:blipFill>
        <p:spPr bwMode="auto">
          <a:xfrm>
            <a:off x="361950" y="1451303"/>
            <a:ext cx="2895600" cy="4435103"/>
          </a:xfrm>
          <a:prstGeom prst="rect">
            <a:avLst/>
          </a:prstGeom>
          <a:noFill/>
          <a:ln>
            <a:noFill/>
          </a:ln>
        </p:spPr>
      </p:pic>
      <p:graphicFrame>
        <p:nvGraphicFramePr>
          <p:cNvPr id="2" name="Diagram 1"/>
          <p:cNvGraphicFramePr/>
          <p:nvPr>
            <p:extLst>
              <p:ext uri="{D42A27DB-BD31-4B8C-83A1-F6EECF244321}">
                <p14:modId xmlns:p14="http://schemas.microsoft.com/office/powerpoint/2010/main" val="1214660829"/>
              </p:ext>
            </p:extLst>
          </p:nvPr>
        </p:nvGraphicFramePr>
        <p:xfrm>
          <a:off x="3771900" y="3188960"/>
          <a:ext cx="4724400" cy="294718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731933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2.3 History</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381000" y="1143001"/>
            <a:ext cx="8382000" cy="5109860"/>
          </a:xfrm>
        </p:spPr>
        <p:txBody>
          <a:bodyPr>
            <a:noAutofit/>
          </a:bodyPr>
          <a:lstStyle/>
          <a:p>
            <a:r>
              <a:rPr lang="en-US" sz="2400" dirty="0"/>
              <a:t>At the end of the 19</a:t>
            </a:r>
            <a:r>
              <a:rPr lang="en-US" sz="2400" baseline="30000" dirty="0"/>
              <a:t>th</a:t>
            </a:r>
            <a:r>
              <a:rPr lang="en-US" sz="2400" dirty="0"/>
              <a:t> century the first groups were organized to produce standards for goods and their </a:t>
            </a:r>
            <a:r>
              <a:rPr lang="en-US" sz="2400"/>
              <a:t>production</a:t>
            </a:r>
            <a:r>
              <a:rPr lang="en-US" sz="2400" smtClean="0"/>
              <a:t>.</a:t>
            </a:r>
            <a:endParaRPr lang="en-US" sz="2400" dirty="0"/>
          </a:p>
        </p:txBody>
      </p:sp>
      <p:sp>
        <p:nvSpPr>
          <p:cNvPr id="7" name="Title 2"/>
          <p:cNvSpPr>
            <a:spLocks noGrp="1"/>
          </p:cNvSpPr>
          <p:nvPr>
            <p:ph type="title"/>
          </p:nvPr>
        </p:nvSpPr>
        <p:spPr>
          <a:xfrm>
            <a:off x="0" y="316915"/>
            <a:ext cx="9144000" cy="480131"/>
          </a:xfrm>
          <a:noFill/>
          <a:ln>
            <a:noFill/>
          </a:ln>
        </p:spPr>
        <p:txBody>
          <a:bodyPr wrap="square">
            <a:spAutoFit/>
          </a:bodyPr>
          <a:lstStyle/>
          <a:p>
            <a:pPr algn="ctr" defTabSz="1218987"/>
            <a:r>
              <a:rPr lang="en-US" sz="2800" b="1" dirty="0">
                <a:solidFill>
                  <a:srgbClr val="00519B"/>
                </a:solidFill>
                <a:latin typeface="Cambria" charset="0"/>
                <a:ea typeface="Cambria" charset="0"/>
                <a:cs typeface="Cambria" charset="0"/>
              </a:rPr>
              <a:t>Quality and the Industrial Revolution</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p:cNvGraphicFramePr/>
          <p:nvPr>
            <p:extLst>
              <p:ext uri="{D42A27DB-BD31-4B8C-83A1-F6EECF244321}">
                <p14:modId xmlns:p14="http://schemas.microsoft.com/office/powerpoint/2010/main" val="378592053"/>
              </p:ext>
            </p:extLst>
          </p:nvPr>
        </p:nvGraphicFramePr>
        <p:xfrm>
          <a:off x="799207" y="2140285"/>
          <a:ext cx="7545585" cy="24327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76862" y="5029119"/>
            <a:ext cx="1154289" cy="1246632"/>
          </a:xfrm>
          <a:prstGeom prst="rect">
            <a:avLst/>
          </a:prstGeom>
        </p:spPr>
      </p:pic>
      <p:pic>
        <p:nvPicPr>
          <p:cNvPr id="4" name="Picture 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30249" y="4934755"/>
            <a:ext cx="1096779" cy="1122371"/>
          </a:xfrm>
          <a:prstGeom prst="rect">
            <a:avLst/>
          </a:prstGeom>
        </p:spPr>
      </p:pic>
      <p:pic>
        <p:nvPicPr>
          <p:cNvPr id="6" name="Picture 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839704" y="5351940"/>
            <a:ext cx="1505310" cy="600990"/>
          </a:xfrm>
          <a:prstGeom prst="rect">
            <a:avLst/>
          </a:prstGeom>
        </p:spPr>
      </p:pic>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36415" y="5113253"/>
            <a:ext cx="1538420" cy="943873"/>
          </a:xfrm>
          <a:prstGeom prst="rect">
            <a:avLst/>
          </a:prstGeom>
        </p:spPr>
      </p:pic>
    </p:spTree>
    <p:extLst>
      <p:ext uri="{BB962C8B-B14F-4D97-AF65-F5344CB8AC3E}">
        <p14:creationId xmlns:p14="http://schemas.microsoft.com/office/powerpoint/2010/main" val="965467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2.3 History</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243840" y="3408584"/>
            <a:ext cx="6309360" cy="2949223"/>
          </a:xfrm>
        </p:spPr>
        <p:txBody>
          <a:bodyPr>
            <a:noAutofit/>
          </a:bodyPr>
          <a:lstStyle/>
          <a:p>
            <a:r>
              <a:rPr lang="en-US" sz="2400" b="1" dirty="0" smtClean="0"/>
              <a:t>Chrysler </a:t>
            </a:r>
            <a:r>
              <a:rPr lang="en-US" sz="2400" b="1" dirty="0"/>
              <a:t>Corporation</a:t>
            </a:r>
            <a:r>
              <a:rPr lang="fa-IR" sz="2400" b="1" dirty="0"/>
              <a:t> </a:t>
            </a:r>
            <a:r>
              <a:rPr lang="en-US" sz="2400" dirty="0"/>
              <a:t>adopted the quality control systems developed by the Japanese and the company redesigned its entire product line. </a:t>
            </a:r>
          </a:p>
          <a:p>
            <a:r>
              <a:rPr lang="en-US" sz="2400" dirty="0"/>
              <a:t>The result was that Chrysler products improved enormously and it became a profitable company once again</a:t>
            </a:r>
            <a:r>
              <a:rPr lang="en-US" sz="2400" dirty="0" smtClean="0"/>
              <a:t>.</a:t>
            </a:r>
          </a:p>
          <a:p>
            <a:r>
              <a:rPr lang="en-US" sz="2400" dirty="0"/>
              <a:t>General Motors and Ford, underwent similar transformations</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fa-IR" sz="3200" b="1" dirty="0" smtClean="0">
                <a:solidFill>
                  <a:srgbClr val="00519B"/>
                </a:solidFill>
                <a:latin typeface="Cambria" charset="0"/>
                <a:ea typeface="Cambria" charset="0"/>
                <a:cs typeface="Cambria" charset="0"/>
              </a:rPr>
              <a:t>	</a:t>
            </a:r>
            <a:r>
              <a:rPr lang="en-US" sz="3200" b="1" dirty="0" smtClean="0">
                <a:solidFill>
                  <a:srgbClr val="00519B"/>
                </a:solidFill>
                <a:latin typeface="Cambria" charset="0"/>
                <a:ea typeface="Cambria" charset="0"/>
                <a:cs typeface="Cambria" charset="0"/>
              </a:rPr>
              <a:t>The </a:t>
            </a:r>
            <a:r>
              <a:rPr lang="en-US" sz="3200" b="1" dirty="0">
                <a:solidFill>
                  <a:srgbClr val="00519B"/>
                </a:solidFill>
                <a:latin typeface="Cambria" charset="0"/>
                <a:ea typeface="Cambria" charset="0"/>
                <a:cs typeface="Cambria" charset="0"/>
              </a:rPr>
              <a:t>Role of </a:t>
            </a:r>
            <a:r>
              <a:rPr lang="en-US" sz="3200" b="1" dirty="0" smtClean="0">
                <a:solidFill>
                  <a:srgbClr val="00519B"/>
                </a:solidFill>
                <a:latin typeface="Cambria" charset="0"/>
                <a:ea typeface="Cambria" charset="0"/>
                <a:cs typeface="Cambria" charset="0"/>
              </a:rPr>
              <a:t>Japan</a:t>
            </a:r>
            <a:endParaRPr lang="en-US" sz="32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4"/>
          <p:cNvSpPr txBox="1">
            <a:spLocks/>
          </p:cNvSpPr>
          <p:nvPr/>
        </p:nvSpPr>
        <p:spPr>
          <a:xfrm>
            <a:off x="243840" y="1155143"/>
            <a:ext cx="5946724" cy="2191306"/>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2400" b="1" dirty="0" smtClean="0"/>
              <a:t>Joseph M. </a:t>
            </a:r>
            <a:r>
              <a:rPr lang="en-US" sz="2400" b="1" dirty="0" err="1" smtClean="0"/>
              <a:t>Juran</a:t>
            </a:r>
            <a:r>
              <a:rPr lang="en-US" sz="2400" b="1" dirty="0" smtClean="0"/>
              <a:t> </a:t>
            </a:r>
            <a:r>
              <a:rPr lang="en-US" sz="2400" dirty="0" smtClean="0"/>
              <a:t>and </a:t>
            </a:r>
            <a:r>
              <a:rPr lang="en-US" sz="2400" b="1" dirty="0" smtClean="0"/>
              <a:t>W. Edwards Deming</a:t>
            </a:r>
            <a:r>
              <a:rPr lang="en-US" sz="2400" dirty="0" smtClean="0"/>
              <a:t>, concentrated on improving all organizational processes by the people who use them.</a:t>
            </a:r>
          </a:p>
          <a:p>
            <a:r>
              <a:rPr lang="en-US" sz="2400" dirty="0" smtClean="0"/>
              <a:t>By the 1970s, the US automobile industry and its supporting manufacturers were being badly outdone by Japanese manufacturers</a:t>
            </a:r>
            <a:r>
              <a:rPr lang="fa-IR" sz="2400" dirty="0" smtClean="0"/>
              <a:t>.</a:t>
            </a:r>
            <a:endParaRPr lang="en-US" sz="2400" dirty="0"/>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t="23552" b="31682"/>
          <a:stretch/>
        </p:blipFill>
        <p:spPr>
          <a:xfrm>
            <a:off x="6523733" y="3565964"/>
            <a:ext cx="2524839" cy="847700"/>
          </a:xfrm>
          <a:prstGeom prst="rect">
            <a:avLst/>
          </a:prstGeom>
        </p:spPr>
      </p:pic>
      <p:pic>
        <p:nvPicPr>
          <p:cNvPr id="10" name="Picture 9"/>
          <p:cNvPicPr/>
          <p:nvPr/>
        </p:nvPicPr>
        <p:blipFill>
          <a:blip r:embed="rId5">
            <a:extLst>
              <a:ext uri="{28A0092B-C50C-407E-A947-70E740481C1C}">
                <a14:useLocalDpi xmlns:a14="http://schemas.microsoft.com/office/drawing/2010/main" val="0"/>
              </a:ext>
            </a:extLst>
          </a:blip>
          <a:srcRect/>
          <a:stretch>
            <a:fillRect/>
          </a:stretch>
        </p:blipFill>
        <p:spPr bwMode="auto">
          <a:xfrm>
            <a:off x="6175324" y="1295400"/>
            <a:ext cx="2740075" cy="1910793"/>
          </a:xfrm>
          <a:prstGeom prst="rect">
            <a:avLst/>
          </a:prstGeom>
          <a:noFill/>
          <a:ln>
            <a:noFill/>
          </a:ln>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67576" y="5354637"/>
            <a:ext cx="2032975" cy="737642"/>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67576" y="4495800"/>
            <a:ext cx="2237154" cy="666890"/>
          </a:xfrm>
          <a:prstGeom prst="rect">
            <a:avLst/>
          </a:prstGeom>
        </p:spPr>
      </p:pic>
    </p:spTree>
    <p:extLst>
      <p:ext uri="{BB962C8B-B14F-4D97-AF65-F5344CB8AC3E}">
        <p14:creationId xmlns:p14="http://schemas.microsoft.com/office/powerpoint/2010/main" val="93750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2.4 Quality Standards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04800" y="1097616"/>
            <a:ext cx="8429477" cy="1066800"/>
          </a:xfrm>
        </p:spPr>
        <p:txBody>
          <a:bodyPr vert="horz" lIns="91440" tIns="45720" rIns="91440" bIns="45720" rtlCol="0">
            <a:noAutofit/>
          </a:bodyPr>
          <a:lstStyle/>
          <a:p>
            <a:r>
              <a:rPr lang="en-US" sz="2400" dirty="0" smtClean="0"/>
              <a:t>The best known and most frequently used standards for guiding and controlling quality are the International Standards Organization (ISO) 9000 family of standards</a:t>
            </a:r>
            <a:r>
              <a:rPr lang="en-US" sz="2400" smtClean="0"/>
              <a:t>. </a:t>
            </a:r>
            <a:endParaRPr lang="en-US" sz="2400" dirty="0" smtClean="0"/>
          </a:p>
        </p:txBody>
      </p:sp>
      <p:pic>
        <p:nvPicPr>
          <p:cNvPr id="7" name="Picture 6"/>
          <p:cNvPicPr/>
          <p:nvPr/>
        </p:nvPicPr>
        <p:blipFill>
          <a:blip r:embed="rId4" cstate="print">
            <a:extLst>
              <a:ext uri="{28A0092B-C50C-407E-A947-70E740481C1C}">
                <a14:useLocalDpi xmlns:a14="http://schemas.microsoft.com/office/drawing/2010/main" val="0"/>
              </a:ext>
            </a:extLst>
          </a:blip>
          <a:stretch>
            <a:fillRect/>
          </a:stretch>
        </p:blipFill>
        <p:spPr>
          <a:xfrm>
            <a:off x="6118814" y="3048549"/>
            <a:ext cx="2756876" cy="1261316"/>
          </a:xfrm>
          <a:prstGeom prst="rect">
            <a:avLst/>
          </a:prstGeom>
        </p:spPr>
      </p:pic>
      <p:sp>
        <p:nvSpPr>
          <p:cNvPr id="8" name="Content Placeholder 1"/>
          <p:cNvSpPr txBox="1">
            <a:spLocks/>
          </p:cNvSpPr>
          <p:nvPr/>
        </p:nvSpPr>
        <p:spPr>
          <a:xfrm>
            <a:off x="304800" y="2452621"/>
            <a:ext cx="5672601" cy="361450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2400" dirty="0" smtClean="0"/>
              <a:t>ISO 9000:2005 - covers the basic concepts and language</a:t>
            </a:r>
          </a:p>
          <a:p>
            <a:r>
              <a:rPr lang="en-US" sz="2400" dirty="0" smtClean="0"/>
              <a:t>ISO 9001:2008 - sets out the requirements of a quality management system</a:t>
            </a:r>
          </a:p>
          <a:p>
            <a:r>
              <a:rPr lang="en-US" sz="2400" dirty="0" smtClean="0"/>
              <a:t>ISO 9004:2009 - focuses on how to make a quality management system more efficient and effective</a:t>
            </a:r>
          </a:p>
          <a:p>
            <a:r>
              <a:rPr lang="en-US" sz="2400" dirty="0" smtClean="0"/>
              <a:t>ISO 19011:2011 - sets out guidance on internal and external audits of quality management systems. </a:t>
            </a:r>
          </a:p>
          <a:p>
            <a:endParaRPr lang="en-US" sz="2400" dirty="0" smtClean="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3793" y="4377259"/>
            <a:ext cx="1560484" cy="1861766"/>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55430" y="2029410"/>
            <a:ext cx="1055806" cy="969910"/>
          </a:xfrm>
          <a:prstGeom prst="rect">
            <a:avLst/>
          </a:prstGeom>
        </p:spPr>
      </p:pic>
      <p:sp>
        <p:nvSpPr>
          <p:cNvPr id="16"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Standards</a:t>
            </a:r>
          </a:p>
        </p:txBody>
      </p:sp>
      <p:sp>
        <p:nvSpPr>
          <p:cNvPr id="17" name="Rectangle 16"/>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5484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2.4 Quality Standards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graphicFrame>
        <p:nvGraphicFramePr>
          <p:cNvPr id="3" name="Diagram 2"/>
          <p:cNvGraphicFramePr/>
          <p:nvPr>
            <p:extLst>
              <p:ext uri="{D42A27DB-BD31-4B8C-83A1-F6EECF244321}">
                <p14:modId xmlns:p14="http://schemas.microsoft.com/office/powerpoint/2010/main" val="1557204607"/>
              </p:ext>
            </p:extLst>
          </p:nvPr>
        </p:nvGraphicFramePr>
        <p:xfrm>
          <a:off x="1620520" y="1114875"/>
          <a:ext cx="6000750" cy="508649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ISO 9000 - 8 principles</a:t>
            </a:r>
          </a:p>
        </p:txBody>
      </p:sp>
      <p:sp>
        <p:nvSpPr>
          <p:cNvPr id="11" name="Rectangle 10"/>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6149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2.5 Quality Control Program for Manufactured Construction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04800" y="1447800"/>
            <a:ext cx="8534400" cy="4703055"/>
          </a:xfrm>
        </p:spPr>
        <p:txBody>
          <a:bodyPr>
            <a:noAutofit/>
          </a:bodyPr>
          <a:lstStyle/>
          <a:p>
            <a:r>
              <a:rPr lang="en-US" sz="2400" dirty="0" smtClean="0"/>
              <a:t>HUD </a:t>
            </a:r>
            <a:r>
              <a:rPr lang="en-US" sz="2400" dirty="0"/>
              <a:t>homes </a:t>
            </a:r>
            <a:r>
              <a:rPr lang="en-US" sz="2400" dirty="0" smtClean="0"/>
              <a:t>are subject to a very specific Federal </a:t>
            </a:r>
            <a:r>
              <a:rPr lang="en-US" sz="2400" dirty="0"/>
              <a:t>regulation </a:t>
            </a:r>
            <a:r>
              <a:rPr lang="en-US" sz="2400" dirty="0" smtClean="0"/>
              <a:t>process. Modular </a:t>
            </a:r>
            <a:r>
              <a:rPr lang="en-US" sz="2400" dirty="0"/>
              <a:t>homes </a:t>
            </a:r>
            <a:r>
              <a:rPr lang="en-US" sz="2400" dirty="0" smtClean="0"/>
              <a:t>are subject to </a:t>
            </a:r>
            <a:r>
              <a:rPr lang="en-US" sz="2400" dirty="0"/>
              <a:t>the state building code in which the home will be installed. </a:t>
            </a:r>
            <a:endParaRPr lang="en-US" sz="2400" dirty="0" smtClean="0"/>
          </a:p>
          <a:p>
            <a:r>
              <a:rPr lang="en-US" sz="2400" dirty="0" smtClean="0"/>
              <a:t>There </a:t>
            </a:r>
            <a:r>
              <a:rPr lang="en-US" sz="2400" dirty="0"/>
              <a:t>is also an additional level of inspection audited by the state or third party, depending on whether is a modular home or a HUD home.</a:t>
            </a:r>
          </a:p>
          <a:p>
            <a:pPr marL="0" indent="0">
              <a:buNone/>
            </a:pPr>
            <a:endParaRPr lang="en-US" sz="2400" dirty="0" smtClean="0"/>
          </a:p>
          <a:p>
            <a:r>
              <a:rPr lang="en-US" sz="2400" dirty="0"/>
              <a:t>As part of the production process, once production of the unit beings, a </a:t>
            </a:r>
            <a:r>
              <a:rPr lang="en-US" sz="2400" b="1" dirty="0"/>
              <a:t>Traveler </a:t>
            </a:r>
            <a:r>
              <a:rPr lang="en-US" sz="2400" dirty="0"/>
              <a:t>is </a:t>
            </a:r>
            <a:r>
              <a:rPr lang="en-US" sz="2400" dirty="0" smtClean="0"/>
              <a:t>produced.</a:t>
            </a:r>
          </a:p>
          <a:p>
            <a:r>
              <a:rPr lang="en-US" sz="2400" dirty="0" smtClean="0"/>
              <a:t>The </a:t>
            </a:r>
            <a:r>
              <a:rPr lang="en-US" sz="2400" dirty="0"/>
              <a:t>Traveler is a document that outlines the quality control inspections that must be accomplished at each of the stations in the manufacturing process</a:t>
            </a:r>
            <a:r>
              <a:rPr lang="en-US" sz="2400" dirty="0" smtClean="0"/>
              <a:t>.</a:t>
            </a:r>
            <a:endParaRPr lang="en-US" sz="2400" dirty="0"/>
          </a:p>
        </p:txBody>
      </p:sp>
      <p:sp>
        <p:nvSpPr>
          <p:cNvPr id="7" name="Title 2"/>
          <p:cNvSpPr>
            <a:spLocks noGrp="1"/>
          </p:cNvSpPr>
          <p:nvPr>
            <p:ph type="title"/>
          </p:nvPr>
        </p:nvSpPr>
        <p:spPr>
          <a:xfrm>
            <a:off x="0" y="344614"/>
            <a:ext cx="9144000" cy="424732"/>
          </a:xfrm>
          <a:noFill/>
          <a:ln>
            <a:noFill/>
          </a:ln>
        </p:spPr>
        <p:txBody>
          <a:bodyPr wrap="square">
            <a:spAutoFit/>
          </a:bodyPr>
          <a:lstStyle/>
          <a:p>
            <a:pPr algn="ctr" defTabSz="1218987"/>
            <a:r>
              <a:rPr lang="en-US" sz="2400" b="1" dirty="0" smtClean="0">
                <a:solidFill>
                  <a:srgbClr val="00519B"/>
                </a:solidFill>
                <a:latin typeface="Cambria" charset="0"/>
                <a:ea typeface="Cambria" charset="0"/>
                <a:cs typeface="Cambria" charset="0"/>
              </a:rPr>
              <a:t>Quality </a:t>
            </a:r>
            <a:r>
              <a:rPr lang="en-US" sz="2400" b="1" smtClean="0">
                <a:solidFill>
                  <a:srgbClr val="00519B"/>
                </a:solidFill>
                <a:latin typeface="Cambria" charset="0"/>
                <a:ea typeface="Cambria" charset="0"/>
                <a:cs typeface="Cambria" charset="0"/>
              </a:rPr>
              <a:t>Control program </a:t>
            </a:r>
            <a:r>
              <a:rPr lang="en-US" sz="2400" b="1" dirty="0" smtClean="0">
                <a:solidFill>
                  <a:srgbClr val="00519B"/>
                </a:solidFill>
                <a:latin typeface="Cambria" charset="0"/>
                <a:ea typeface="Cambria" charset="0"/>
                <a:cs typeface="Cambria" charset="0"/>
              </a:rPr>
              <a:t>for </a:t>
            </a:r>
            <a:r>
              <a:rPr lang="en-US" sz="2400" b="1" dirty="0">
                <a:solidFill>
                  <a:srgbClr val="00519B"/>
                </a:solidFill>
                <a:latin typeface="Cambria" charset="0"/>
                <a:ea typeface="Cambria" charset="0"/>
                <a:cs typeface="Cambria" charset="0"/>
              </a:rPr>
              <a:t>Manufactured Construction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603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tangle 5"/>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 The Quality Program and Process for Manufactured Construction</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3" name="Content Placeholder 2"/>
          <p:cNvSpPr>
            <a:spLocks noGrp="1"/>
          </p:cNvSpPr>
          <p:nvPr>
            <p:ph idx="1"/>
          </p:nvPr>
        </p:nvSpPr>
        <p:spPr>
          <a:xfrm>
            <a:off x="457200" y="1213564"/>
            <a:ext cx="8229599" cy="4881259"/>
          </a:xfrm>
        </p:spPr>
        <p:txBody>
          <a:bodyPr numCol="1">
            <a:noAutofit/>
          </a:bodyPr>
          <a:lstStyle/>
          <a:p>
            <a:pPr marL="0" indent="0">
              <a:buNone/>
            </a:pPr>
            <a:r>
              <a:rPr lang="en-US" sz="2000" dirty="0"/>
              <a:t>Module 2 – The Quality Program and Process for Manufactured Construction</a:t>
            </a:r>
          </a:p>
          <a:p>
            <a:pPr marL="0" indent="0">
              <a:buNone/>
            </a:pPr>
            <a:r>
              <a:rPr lang="en-US" sz="2000" dirty="0"/>
              <a:t> </a:t>
            </a:r>
          </a:p>
          <a:p>
            <a:pPr marL="0" indent="0">
              <a:buNone/>
            </a:pPr>
            <a:r>
              <a:rPr lang="en-US" sz="2000" dirty="0"/>
              <a:t>2.1 Introduction</a:t>
            </a:r>
          </a:p>
          <a:p>
            <a:pPr marL="0" indent="0">
              <a:buNone/>
            </a:pPr>
            <a:r>
              <a:rPr lang="en-US" sz="2000" dirty="0"/>
              <a:t>2.2 Concepts and Definitions</a:t>
            </a:r>
          </a:p>
          <a:p>
            <a:pPr marL="0" indent="0">
              <a:buNone/>
            </a:pPr>
            <a:r>
              <a:rPr lang="en-US" sz="2000" dirty="0"/>
              <a:t>2.3 History</a:t>
            </a:r>
          </a:p>
          <a:p>
            <a:pPr marL="0" indent="0">
              <a:buNone/>
            </a:pPr>
            <a:r>
              <a:rPr lang="en-US" sz="2000" dirty="0"/>
              <a:t>2.4 Quality Standards</a:t>
            </a:r>
          </a:p>
          <a:p>
            <a:pPr marL="0" indent="0">
              <a:buNone/>
            </a:pPr>
            <a:r>
              <a:rPr lang="en-US" sz="2000" dirty="0"/>
              <a:t>2.5 Quality Control Program for Manufactured Construction</a:t>
            </a:r>
          </a:p>
          <a:p>
            <a:pPr marL="0" indent="0">
              <a:buNone/>
            </a:pPr>
            <a:r>
              <a:rPr lang="en-US" sz="2000" dirty="0"/>
              <a:t>2.6 Quality Control Process for Manufactured Construction</a:t>
            </a:r>
          </a:p>
          <a:p>
            <a:pPr marL="0" indent="0">
              <a:buNone/>
            </a:pPr>
            <a:r>
              <a:rPr lang="en-US" sz="2000" dirty="0"/>
              <a:t>2.7 Defects and Possible Product Recalls</a:t>
            </a:r>
          </a:p>
          <a:p>
            <a:pPr marL="0" indent="0">
              <a:buNone/>
            </a:pPr>
            <a:r>
              <a:rPr lang="en-US" sz="2000" dirty="0"/>
              <a:t>2.8 Accuracy and Precision in Manufactured Construction</a:t>
            </a:r>
          </a:p>
          <a:p>
            <a:pPr marL="0" indent="0">
              <a:buNone/>
            </a:pPr>
            <a:r>
              <a:rPr lang="en-US" sz="2000" dirty="0"/>
              <a:t>2.9 Guidelines for Investigation and Reporting of Quality System Issues (QSI</a:t>
            </a:r>
            <a:r>
              <a:rPr lang="en-US" sz="2000" dirty="0" smtClean="0"/>
              <a:t>)</a:t>
            </a:r>
            <a:endParaRPr lang="en-US" sz="2000" dirty="0"/>
          </a:p>
        </p:txBody>
      </p:sp>
      <p:sp>
        <p:nvSpPr>
          <p:cNvPr id="8" name="Title 2"/>
          <p:cNvSpPr txBox="1">
            <a:spLocks/>
          </p:cNvSpPr>
          <p:nvPr/>
        </p:nvSpPr>
        <p:spPr>
          <a:xfrm>
            <a:off x="0" y="289215"/>
            <a:ext cx="9144000" cy="535531"/>
          </a:xfrm>
          <a:prstGeom prst="rect">
            <a:avLst/>
          </a:prstGeom>
          <a:noFill/>
          <a:ln>
            <a:noFill/>
          </a:ln>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defTabSz="1218987"/>
            <a:r>
              <a:rPr lang="en-US" sz="3200" b="1" smtClean="0">
                <a:solidFill>
                  <a:srgbClr val="00519B"/>
                </a:solidFill>
                <a:latin typeface="Cambria" charset="0"/>
                <a:ea typeface="Cambria" charset="0"/>
                <a:cs typeface="Cambria" charset="0"/>
              </a:rPr>
              <a:t>	Contents</a:t>
            </a:r>
            <a:endParaRPr lang="en-US" sz="3200" b="1" dirty="0">
              <a:solidFill>
                <a:srgbClr val="00519B"/>
              </a:solidFill>
              <a:latin typeface="Cambria" charset="0"/>
              <a:ea typeface="Cambria" charset="0"/>
              <a:cs typeface="Cambria" charset="0"/>
            </a:endParaRP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3932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2.5 Quality Control Program for Manufactured Construction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04800" y="1447800"/>
            <a:ext cx="8534400" cy="4703055"/>
          </a:xfrm>
        </p:spPr>
        <p:txBody>
          <a:bodyPr>
            <a:noAutofit/>
          </a:bodyPr>
          <a:lstStyle/>
          <a:p>
            <a:r>
              <a:rPr lang="en-US" sz="2400" dirty="0" smtClean="0"/>
              <a:t>After </a:t>
            </a:r>
            <a:r>
              <a:rPr lang="en-US" sz="2400" dirty="0"/>
              <a:t>all the required steps in the quality assurance and production process are completed at a station, a </a:t>
            </a:r>
            <a:r>
              <a:rPr lang="en-US" sz="2400" b="1" dirty="0"/>
              <a:t>unit closeout</a:t>
            </a:r>
            <a:r>
              <a:rPr lang="en-US" sz="2400" dirty="0"/>
              <a:t> occurs and the unit is moved to the next station in the production process</a:t>
            </a:r>
            <a:r>
              <a:rPr lang="en-US" sz="2400" dirty="0" smtClean="0"/>
              <a:t>.</a:t>
            </a:r>
          </a:p>
          <a:p>
            <a:pPr marL="0" indent="0">
              <a:buNone/>
            </a:pPr>
            <a:endParaRPr lang="en-US" sz="2400" dirty="0"/>
          </a:p>
          <a:p>
            <a:r>
              <a:rPr lang="en-US" sz="2400" dirty="0"/>
              <a:t>In a factory, a </a:t>
            </a:r>
            <a:r>
              <a:rPr lang="en-US" sz="2400" b="1" dirty="0"/>
              <a:t>Quality Control Manager</a:t>
            </a:r>
            <a:r>
              <a:rPr lang="en-US" sz="2400" dirty="0"/>
              <a:t> is responsible for checking compliance with quality control procedures. </a:t>
            </a:r>
            <a:endParaRPr lang="en-US" sz="2400" dirty="0" smtClean="0"/>
          </a:p>
          <a:p>
            <a:pPr marL="0" indent="0">
              <a:buNone/>
            </a:pPr>
            <a:endParaRPr lang="en-US" sz="2400" dirty="0"/>
          </a:p>
          <a:p>
            <a:r>
              <a:rPr lang="en-US" sz="2400" b="1" i="1" dirty="0"/>
              <a:t>The party who is responsible for quality is the supervisor of the employees performing the tasks at a given station</a:t>
            </a:r>
            <a:r>
              <a:rPr lang="en-US" sz="2400" dirty="0"/>
              <a:t>.</a:t>
            </a:r>
          </a:p>
          <a:p>
            <a:pPr marL="0" indent="0">
              <a:buNone/>
            </a:pPr>
            <a:endParaRPr lang="en-US" sz="2400" dirty="0"/>
          </a:p>
          <a:p>
            <a:endParaRPr lang="en-US" sz="2400" dirty="0" smtClean="0"/>
          </a:p>
        </p:txBody>
      </p:sp>
      <p:sp>
        <p:nvSpPr>
          <p:cNvPr id="10" name="Title 2"/>
          <p:cNvSpPr>
            <a:spLocks noGrp="1"/>
          </p:cNvSpPr>
          <p:nvPr>
            <p:ph type="title"/>
          </p:nvPr>
        </p:nvSpPr>
        <p:spPr>
          <a:xfrm>
            <a:off x="0" y="344614"/>
            <a:ext cx="9144000" cy="424732"/>
          </a:xfrm>
          <a:noFill/>
          <a:ln>
            <a:noFill/>
          </a:ln>
        </p:spPr>
        <p:txBody>
          <a:bodyPr wrap="square">
            <a:spAutoFit/>
          </a:bodyPr>
          <a:lstStyle/>
          <a:p>
            <a:pPr algn="ctr" defTabSz="1218987"/>
            <a:r>
              <a:rPr lang="en-US" sz="2400" b="1" dirty="0" smtClean="0">
                <a:solidFill>
                  <a:srgbClr val="00519B"/>
                </a:solidFill>
                <a:latin typeface="Cambria" charset="0"/>
                <a:ea typeface="Cambria" charset="0"/>
                <a:cs typeface="Cambria" charset="0"/>
              </a:rPr>
              <a:t>Quality </a:t>
            </a:r>
            <a:r>
              <a:rPr lang="en-US" sz="2400" b="1" smtClean="0">
                <a:solidFill>
                  <a:srgbClr val="00519B"/>
                </a:solidFill>
                <a:latin typeface="Cambria" charset="0"/>
                <a:ea typeface="Cambria" charset="0"/>
                <a:cs typeface="Cambria" charset="0"/>
              </a:rPr>
              <a:t>Control program </a:t>
            </a:r>
            <a:r>
              <a:rPr lang="en-US" sz="2400" b="1" dirty="0" smtClean="0">
                <a:solidFill>
                  <a:srgbClr val="00519B"/>
                </a:solidFill>
                <a:latin typeface="Cambria" charset="0"/>
                <a:ea typeface="Cambria" charset="0"/>
                <a:cs typeface="Cambria" charset="0"/>
              </a:rPr>
              <a:t>for </a:t>
            </a:r>
            <a:r>
              <a:rPr lang="en-US" sz="2400" b="1" dirty="0">
                <a:solidFill>
                  <a:srgbClr val="00519B"/>
                </a:solidFill>
                <a:latin typeface="Cambria" charset="0"/>
                <a:ea typeface="Cambria" charset="0"/>
                <a:cs typeface="Cambria" charset="0"/>
              </a:rPr>
              <a:t>Manufactured Construction </a:t>
            </a:r>
          </a:p>
        </p:txBody>
      </p:sp>
      <p:sp>
        <p:nvSpPr>
          <p:cNvPr id="11" name="Rectangle 10"/>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5727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2.5 Quality Control Program for Manufactured Construction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04800" y="5105400"/>
            <a:ext cx="8534400" cy="1045454"/>
          </a:xfrm>
        </p:spPr>
        <p:txBody>
          <a:bodyPr>
            <a:noAutofit/>
          </a:bodyPr>
          <a:lstStyle/>
          <a:p>
            <a:pPr lvl="0"/>
            <a:r>
              <a:rPr lang="en-US" altLang="en-US" sz="2400" dirty="0" smtClean="0"/>
              <a:t>Manufactured </a:t>
            </a:r>
            <a:r>
              <a:rPr lang="en-US" altLang="en-US" sz="2400" dirty="0"/>
              <a:t>HUD homes are identified by a HUD code label that is affixed to the outside of the </a:t>
            </a:r>
            <a:r>
              <a:rPr lang="en-US" altLang="en-US" sz="2400"/>
              <a:t>home</a:t>
            </a:r>
            <a:r>
              <a:rPr lang="en-US" altLang="en-US" sz="2400" smtClean="0"/>
              <a:t>.</a:t>
            </a:r>
            <a:endParaRPr lang="en-US" sz="2400" dirty="0" smtClean="0"/>
          </a:p>
        </p:txBody>
      </p:sp>
      <p:sp>
        <p:nvSpPr>
          <p:cNvPr id="5"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2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7800" y="1563475"/>
            <a:ext cx="5869289" cy="3145632"/>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2"/>
          <p:cNvSpPr txBox="1">
            <a:spLocks/>
          </p:cNvSpPr>
          <p:nvPr/>
        </p:nvSpPr>
        <p:spPr>
          <a:xfrm>
            <a:off x="0" y="344614"/>
            <a:ext cx="9144000" cy="424732"/>
          </a:xfrm>
          <a:prstGeom prst="rect">
            <a:avLst/>
          </a:prstGeom>
          <a:noFill/>
          <a:ln>
            <a:noFill/>
          </a:ln>
        </p:spPr>
        <p:txBody>
          <a:bodyPr vert="horz" wrap="square" lIns="91440" tIns="45720" rIns="91440" bIns="45720" rtlCol="0" anchor="ctr">
            <a:sp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defTabSz="1218987"/>
            <a:r>
              <a:rPr lang="en-US" sz="2400" b="1" smtClean="0">
                <a:solidFill>
                  <a:srgbClr val="00519B"/>
                </a:solidFill>
                <a:latin typeface="Cambria" charset="0"/>
                <a:ea typeface="Cambria" charset="0"/>
                <a:cs typeface="Cambria" charset="0"/>
              </a:rPr>
              <a:t>Quality Control program for Manufactured Construction </a:t>
            </a:r>
            <a:endParaRPr lang="en-US" sz="2400" b="1" dirty="0">
              <a:solidFill>
                <a:srgbClr val="00519B"/>
              </a:solidFill>
              <a:latin typeface="Cambria" charset="0"/>
              <a:ea typeface="Cambria" charset="0"/>
              <a:cs typeface="Cambria" charset="0"/>
            </a:endParaRPr>
          </a:p>
        </p:txBody>
      </p:sp>
      <p:sp>
        <p:nvSpPr>
          <p:cNvPr id="16" name="Rectangle 15"/>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05942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2.5 Quality Control Program for Manufactured Construction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a:t> </a:t>
            </a:r>
            <a:r>
              <a:rPr lang="en-US" sz="2400" dirty="0" smtClean="0"/>
              <a:t>There </a:t>
            </a:r>
            <a:r>
              <a:rPr lang="en-US" sz="2400" dirty="0"/>
              <a:t>are 15 HUD approved state and private third party agencies that inspect a manufactured home at various stages of production. </a:t>
            </a:r>
            <a:r>
              <a:rPr lang="en-US" sz="2400" dirty="0" smtClean="0"/>
              <a:t>They </a:t>
            </a:r>
            <a:r>
              <a:rPr lang="en-US" sz="2400" dirty="0"/>
              <a:t>are referred to as </a:t>
            </a:r>
            <a:r>
              <a:rPr lang="en-US" sz="2400" b="1" i="1" dirty="0"/>
              <a:t>Inspection Primary Inspection Agencies</a:t>
            </a:r>
            <a:r>
              <a:rPr lang="en-US" sz="2400" dirty="0"/>
              <a:t> (IPIAs).  </a:t>
            </a:r>
            <a:endParaRPr lang="en-US" sz="2400" dirty="0" smtClean="0"/>
          </a:p>
          <a:p>
            <a:endParaRPr lang="en-US" sz="2400" dirty="0" smtClean="0"/>
          </a:p>
          <a:p>
            <a:r>
              <a:rPr lang="en-US" sz="2400" dirty="0" smtClean="0"/>
              <a:t>An </a:t>
            </a:r>
            <a:r>
              <a:rPr lang="en-US" sz="2400" dirty="0"/>
              <a:t>additional type of third party agencies also approves the manufacturer's designs to ensure the plans are consistent with HUD Standards. This party is referred to as the </a:t>
            </a:r>
            <a:r>
              <a:rPr lang="en-US" sz="2400" b="1" i="1" dirty="0"/>
              <a:t>Design Approval Primary Inspection Agencies</a:t>
            </a:r>
            <a:r>
              <a:rPr lang="en-US" sz="2400" dirty="0"/>
              <a:t> (DAPIAs</a:t>
            </a:r>
            <a:r>
              <a:rPr lang="en-US" sz="2400" dirty="0" smtClean="0"/>
              <a:t>).</a:t>
            </a:r>
          </a:p>
          <a:p>
            <a:endParaRPr lang="en-US" sz="2400" dirty="0" smtClean="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IPIAs and DAPIAs</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89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2.5 Quality Control Program for Manufactured Construction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smtClean="0"/>
              <a:t>When </a:t>
            </a:r>
            <a:r>
              <a:rPr lang="en-US" sz="2400" dirty="0"/>
              <a:t>the factory built home is assembled and installed on-site, inspections are performed by the building department of the local municipality.  </a:t>
            </a:r>
            <a:endParaRPr lang="en-US" sz="2400" dirty="0" smtClean="0"/>
          </a:p>
          <a:p>
            <a:endParaRPr lang="en-US" sz="2400" dirty="0" smtClean="0"/>
          </a:p>
          <a:p>
            <a:r>
              <a:rPr lang="en-US" sz="2400" dirty="0" smtClean="0"/>
              <a:t>Any </a:t>
            </a:r>
            <a:r>
              <a:rPr lang="en-US" sz="2400" dirty="0"/>
              <a:t>deviations found by the building department inspectors are flagged and must be corrected by the team installing the home on its foundation.</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On-site inspection</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7246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smtClean="0"/>
              <a:t>Quality </a:t>
            </a:r>
            <a:r>
              <a:rPr lang="en-US" sz="2400" dirty="0"/>
              <a:t>control is a process of ensuring compliance with the plans, specifications and the applicable building codes. </a:t>
            </a:r>
            <a:endParaRPr lang="en-US" sz="2400" dirty="0" smtClean="0"/>
          </a:p>
          <a:p>
            <a:endParaRPr lang="en-US" sz="2400" dirty="0" smtClean="0"/>
          </a:p>
          <a:p>
            <a:r>
              <a:rPr lang="en-US" sz="2400" dirty="0" smtClean="0"/>
              <a:t>The goal is for the problems to be resolved so that they can be avoided in the future. This is referred to as the </a:t>
            </a:r>
            <a:r>
              <a:rPr lang="en-US" sz="2400" i="1" dirty="0" smtClean="0"/>
              <a:t>Quality Assurance Procedure</a:t>
            </a:r>
            <a:r>
              <a:rPr lang="en-US" sz="2400" dirty="0" smtClean="0"/>
              <a:t>. There is normally contained in a </a:t>
            </a:r>
            <a:r>
              <a:rPr lang="en-US" sz="2400" i="1" dirty="0" smtClean="0"/>
              <a:t>Quality </a:t>
            </a:r>
            <a:r>
              <a:rPr lang="en-US" sz="2400" i="1" dirty="0"/>
              <a:t>Assurance Manual</a:t>
            </a:r>
            <a:r>
              <a:rPr lang="en-US" sz="2400" dirty="0"/>
              <a:t> </a:t>
            </a:r>
            <a:r>
              <a:rPr lang="en-US" sz="2400" dirty="0" smtClean="0"/>
              <a:t>that contains </a:t>
            </a:r>
            <a:r>
              <a:rPr lang="en-US" sz="2400" dirty="0"/>
              <a:t>the information on a standard procedure. </a:t>
            </a:r>
            <a:endParaRPr lang="en-US" sz="2400" dirty="0" smtClean="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smtClean="0">
                <a:solidFill>
                  <a:srgbClr val="00519B"/>
                </a:solidFill>
                <a:latin typeface="Cambria" charset="0"/>
                <a:ea typeface="Cambria" charset="0"/>
                <a:cs typeface="Cambria" charset="0"/>
              </a:rPr>
              <a:t>	Quality Control</a:t>
            </a:r>
            <a:endParaRPr lang="en-US" sz="32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99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smtClean="0"/>
              <a:t>The </a:t>
            </a:r>
            <a:r>
              <a:rPr lang="en-US" sz="2400" dirty="0"/>
              <a:t>purpose of the Plant Policy is to establish points of inspection, inspection procedures, and responsibilities for inspection and corrective action, defect control, and record keeping. </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Plant Policy</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4439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b="1" i="1" dirty="0"/>
              <a:t>Receiving Inspection</a:t>
            </a:r>
            <a:r>
              <a:rPr lang="en-US" sz="2400" dirty="0"/>
              <a:t> is the process of inspecting all shipments of raw materials and components used in the manufacturing process</a:t>
            </a:r>
            <a:r>
              <a:rPr lang="en-US" sz="2400" dirty="0" smtClean="0"/>
              <a:t>.</a:t>
            </a:r>
          </a:p>
          <a:p>
            <a:endParaRPr lang="en-US" sz="2400" dirty="0" smtClean="0"/>
          </a:p>
          <a:p>
            <a:r>
              <a:rPr lang="en-US" sz="2400" dirty="0" smtClean="0"/>
              <a:t>Rejection </a:t>
            </a:r>
            <a:r>
              <a:rPr lang="en-US" sz="2400" dirty="0"/>
              <a:t>of any products or materials will be marked on the </a:t>
            </a:r>
            <a:r>
              <a:rPr lang="en-US" sz="2400" b="1" dirty="0"/>
              <a:t>Bill of Lading </a:t>
            </a:r>
            <a:r>
              <a:rPr lang="en-US" sz="2400" dirty="0"/>
              <a:t>and a copy maintained in the invoice file. </a:t>
            </a:r>
            <a:endParaRPr lang="en-US" sz="2400" dirty="0" smtClean="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a:t>
            </a:r>
            <a:r>
              <a:rPr lang="en-US" sz="3200" b="1" dirty="0" smtClean="0">
                <a:solidFill>
                  <a:srgbClr val="00519B"/>
                </a:solidFill>
                <a:latin typeface="Cambria" charset="0"/>
                <a:ea typeface="Cambria" charset="0"/>
                <a:cs typeface="Cambria" charset="0"/>
              </a:rPr>
              <a:t>Procedures </a:t>
            </a:r>
            <a:r>
              <a:rPr lang="en-US" sz="3200" b="1" dirty="0">
                <a:solidFill>
                  <a:srgbClr val="00519B"/>
                </a:solidFill>
                <a:latin typeface="Cambria" charset="0"/>
                <a:ea typeface="Cambria" charset="0"/>
                <a:cs typeface="Cambria" charset="0"/>
              </a:rPr>
              <a:t>for a Receiving Inspection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0989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smtClean="0"/>
              <a:t>The purpose of an assembly system is to assure that the proper components, produced per the latest approved engineering drawings and specifications, are properly installed in their correct positions as detailed and identified on the drawings</a:t>
            </a:r>
            <a:r>
              <a:rPr lang="en-US" sz="2400" smtClean="0"/>
              <a:t>. </a:t>
            </a:r>
          </a:p>
          <a:p>
            <a:endParaRPr lang="en-US" sz="2400" dirty="0" smtClean="0"/>
          </a:p>
          <a:p>
            <a:r>
              <a:rPr lang="en-US" sz="2400" dirty="0" smtClean="0"/>
              <a:t>Responsibility for the performance of the critical inspections is delegated by the Quality Control Manager to qualified persons of accountability. </a:t>
            </a:r>
            <a:endParaRPr lang="en-US" sz="2400" dirty="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General Inspections</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893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b="1" dirty="0" smtClean="0"/>
              <a:t>The Traveler checklist</a:t>
            </a:r>
            <a:r>
              <a:rPr lang="en-US" sz="2400" dirty="0" smtClean="0"/>
              <a:t> indicates the items to be inspected at each </a:t>
            </a:r>
            <a:r>
              <a:rPr lang="en-US" sz="2400" b="1" dirty="0" smtClean="0"/>
              <a:t>inspection point</a:t>
            </a:r>
            <a:r>
              <a:rPr lang="en-US" sz="2400" dirty="0" smtClean="0"/>
              <a:t>. </a:t>
            </a:r>
          </a:p>
          <a:p>
            <a:endParaRPr lang="en-US" sz="2400" dirty="0" smtClean="0"/>
          </a:p>
          <a:p>
            <a:r>
              <a:rPr lang="en-US" sz="2400" dirty="0" smtClean="0"/>
              <a:t>All </a:t>
            </a:r>
            <a:r>
              <a:rPr lang="en-US" sz="2400" dirty="0"/>
              <a:t>reports will identify each unit by its serial number and model and will include the date the unit entered the first stage of production. </a:t>
            </a:r>
            <a:endParaRPr lang="en-US" sz="2400" dirty="0" smtClean="0"/>
          </a:p>
          <a:p>
            <a:endParaRPr lang="en-US" sz="2400" dirty="0" smtClean="0"/>
          </a:p>
          <a:p>
            <a:r>
              <a:rPr lang="en-US" sz="2400" dirty="0" smtClean="0"/>
              <a:t>The </a:t>
            </a:r>
            <a:r>
              <a:rPr lang="en-US" sz="2400" b="1" dirty="0"/>
              <a:t>Quality Manager </a:t>
            </a:r>
            <a:r>
              <a:rPr lang="en-US" sz="2400" dirty="0"/>
              <a:t>is in-charge of the inspection forms at all times</a:t>
            </a:r>
            <a:r>
              <a:rPr lang="en-US" sz="2400" dirty="0" smtClean="0"/>
              <a:t>.</a:t>
            </a:r>
            <a:endParaRPr lang="en-US" sz="2400" dirty="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Inspection Checklists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36352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143000"/>
            <a:ext cx="7886700" cy="672649"/>
          </a:xfrm>
        </p:spPr>
        <p:txBody>
          <a:bodyPr>
            <a:noAutofit/>
          </a:bodyPr>
          <a:lstStyle/>
          <a:p>
            <a:r>
              <a:rPr lang="en-US" sz="2400" b="1" dirty="0"/>
              <a:t>A designated quality control </a:t>
            </a:r>
            <a:r>
              <a:rPr lang="en-US" sz="2400" b="1"/>
              <a:t>representative </a:t>
            </a:r>
            <a:endParaRPr lang="en-US" sz="2400" dirty="0" smtClean="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Inspection Procedures</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extLst>
              <p:ext uri="{D42A27DB-BD31-4B8C-83A1-F6EECF244321}">
                <p14:modId xmlns:p14="http://schemas.microsoft.com/office/powerpoint/2010/main" val="185890102"/>
              </p:ext>
            </p:extLst>
          </p:nvPr>
        </p:nvGraphicFramePr>
        <p:xfrm>
          <a:off x="457200" y="1828800"/>
          <a:ext cx="8229599" cy="2743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4" name="Diagram 3"/>
          <p:cNvGraphicFramePr/>
          <p:nvPr>
            <p:extLst>
              <p:ext uri="{D42A27DB-BD31-4B8C-83A1-F6EECF244321}">
                <p14:modId xmlns:p14="http://schemas.microsoft.com/office/powerpoint/2010/main" val="589047119"/>
              </p:ext>
            </p:extLst>
          </p:nvPr>
        </p:nvGraphicFramePr>
        <p:xfrm>
          <a:off x="457200" y="4796936"/>
          <a:ext cx="8229599" cy="1280107"/>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58991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a:t>
            </a:r>
            <a:r>
              <a:rPr lang="en-US" sz="1800" b="1" dirty="0" smtClean="0">
                <a:solidFill>
                  <a:schemeClr val="bg1"/>
                </a:solidFill>
                <a:latin typeface="Cambria" charset="0"/>
                <a:ea typeface="Cambria" charset="0"/>
                <a:cs typeface="Cambria" charset="0"/>
              </a:rPr>
              <a:t>2.1 Introduction</a:t>
            </a:r>
            <a:endParaRPr lang="en-US" sz="18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966861" y="1113925"/>
            <a:ext cx="7210277" cy="5109860"/>
          </a:xfrm>
        </p:spPr>
        <p:txBody>
          <a:bodyPr>
            <a:normAutofit/>
          </a:bodyPr>
          <a:lstStyle/>
          <a:p>
            <a:pPr marL="0" indent="0">
              <a:buNone/>
            </a:pPr>
            <a:r>
              <a:rPr lang="en-US" sz="2400" b="1" dirty="0" smtClean="0"/>
              <a:t>This module includes:</a:t>
            </a:r>
          </a:p>
          <a:p>
            <a:r>
              <a:rPr lang="en-US" sz="2400" dirty="0" smtClean="0"/>
              <a:t>Explaining </a:t>
            </a:r>
            <a:r>
              <a:rPr lang="en-US" sz="2400" dirty="0"/>
              <a:t>the various concepts and definitions used in the quality process in manufacturing. </a:t>
            </a:r>
            <a:endParaRPr lang="en-US" sz="2400" dirty="0" smtClean="0"/>
          </a:p>
          <a:p>
            <a:r>
              <a:rPr lang="en-US" sz="2400" dirty="0" smtClean="0"/>
              <a:t>Discussing </a:t>
            </a:r>
            <a:r>
              <a:rPr lang="en-US" sz="2400" dirty="0"/>
              <a:t>the history of quality in manufacturing and how it has evolved to the present day.  </a:t>
            </a:r>
            <a:endParaRPr lang="en-US" sz="2400" dirty="0" smtClean="0"/>
          </a:p>
          <a:p>
            <a:r>
              <a:rPr lang="en-US" sz="2400" dirty="0" smtClean="0"/>
              <a:t>Discussing </a:t>
            </a:r>
            <a:r>
              <a:rPr lang="en-US" sz="2400" dirty="0"/>
              <a:t>the various types of standards and processes used in quality control </a:t>
            </a:r>
            <a:r>
              <a:rPr lang="en-US" sz="2400" dirty="0" smtClean="0"/>
              <a:t>management.</a:t>
            </a:r>
          </a:p>
          <a:p>
            <a:r>
              <a:rPr lang="en-US" sz="2400" dirty="0" smtClean="0"/>
              <a:t>Addressing </a:t>
            </a:r>
            <a:r>
              <a:rPr lang="en-US" sz="2400" dirty="0"/>
              <a:t>how these concepts are applied in </a:t>
            </a:r>
            <a:r>
              <a:rPr lang="en-US" sz="2400" dirty="0" smtClean="0"/>
              <a:t>the manufactured </a:t>
            </a:r>
            <a:r>
              <a:rPr lang="en-US" sz="2400" dirty="0"/>
              <a:t>construction sector, specifically to manufactured and modular homes</a:t>
            </a:r>
            <a:r>
              <a:rPr lang="en-US" sz="2400" dirty="0" smtClean="0"/>
              <a:t>.</a:t>
            </a:r>
            <a:endParaRPr lang="en-US" sz="2400" dirty="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smtClean="0">
                <a:solidFill>
                  <a:srgbClr val="00519B"/>
                </a:solidFill>
                <a:latin typeface="Cambria" charset="0"/>
                <a:ea typeface="Cambria" charset="0"/>
                <a:cs typeface="Cambria" charset="0"/>
              </a:rPr>
              <a:t>	Introduction</a:t>
            </a:r>
            <a:endParaRPr lang="en-US" sz="32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1978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smtClean="0"/>
              <a:t>The </a:t>
            </a:r>
            <a:r>
              <a:rPr lang="en-US" sz="2400" dirty="0"/>
              <a:t>deviation will be noted on the Traveler by designated QC personnel and the corrective action will be scheduled and noted. </a:t>
            </a:r>
            <a:endParaRPr lang="en-US" sz="2400" dirty="0" smtClean="0"/>
          </a:p>
          <a:p>
            <a:pPr marL="0" indent="0">
              <a:buNone/>
            </a:pPr>
            <a:endParaRPr lang="en-US" sz="2400" dirty="0" smtClean="0"/>
          </a:p>
          <a:p>
            <a:r>
              <a:rPr lang="en-US" sz="2400" dirty="0" smtClean="0"/>
              <a:t>The </a:t>
            </a:r>
            <a:r>
              <a:rPr lang="en-US" sz="2400" dirty="0"/>
              <a:t>Quality Control Manager is responsible for evaluating the defects to determine if it is a random occurrence, or if it is related to a trend in defective material or workmanship.  </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Defect Control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3793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a:t>When defects are discovered by Quality Control Personnel, they note them on the QC Checklist, and notify the proper Production Personnel for scheduling corrective </a:t>
            </a:r>
            <a:r>
              <a:rPr lang="en-US" sz="2400" dirty="0" smtClean="0"/>
              <a:t>action.</a:t>
            </a:r>
          </a:p>
          <a:p>
            <a:pPr marL="0" indent="0">
              <a:buNone/>
            </a:pPr>
            <a:endParaRPr lang="en-US" sz="2400" dirty="0" smtClean="0"/>
          </a:p>
          <a:p>
            <a:r>
              <a:rPr lang="en-US" sz="2400" dirty="0" smtClean="0"/>
              <a:t>The </a:t>
            </a:r>
            <a:r>
              <a:rPr lang="en-US" sz="2400" dirty="0"/>
              <a:t>Quality Manager will be responsible to make sure that any non-compliance is successfully corrected prior to affixing a Decal/Insignia on any unit manufactured by this plant. </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Control Defect Control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916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Layers of Inspection</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extLst>
              <p:ext uri="{D42A27DB-BD31-4B8C-83A1-F6EECF244321}">
                <p14:modId xmlns:p14="http://schemas.microsoft.com/office/powerpoint/2010/main" val="1578014443"/>
              </p:ext>
            </p:extLst>
          </p:nvPr>
        </p:nvGraphicFramePr>
        <p:xfrm>
          <a:off x="723900" y="1426303"/>
          <a:ext cx="7696200" cy="4343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62058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2.6 Quality Control Process in Manufactured Construction</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372052"/>
            <a:ext cx="7886700" cy="4804911"/>
          </a:xfrm>
        </p:spPr>
        <p:txBody>
          <a:bodyPr>
            <a:normAutofit/>
          </a:bodyPr>
          <a:lstStyle/>
          <a:p>
            <a:r>
              <a:rPr lang="en-US" sz="2400" dirty="0"/>
              <a:t>Most states have a design approval and inspection system for modular housing similar to that used for manufactured </a:t>
            </a:r>
            <a:r>
              <a:rPr lang="en-US" sz="2400" dirty="0" smtClean="0"/>
              <a:t>housing.</a:t>
            </a:r>
          </a:p>
          <a:p>
            <a:pPr marL="0" indent="0">
              <a:buNone/>
            </a:pPr>
            <a:endParaRPr lang="en-US" sz="2400" dirty="0" smtClean="0"/>
          </a:p>
          <a:p>
            <a:r>
              <a:rPr lang="en-US" sz="2400" dirty="0" smtClean="0"/>
              <a:t>Includes requirements </a:t>
            </a:r>
            <a:r>
              <a:rPr lang="en-US" sz="2400" dirty="0"/>
              <a:t>for quality control procedures and manuals, design review of all units produced, and in-plant inspections by state approved third-party agencies and/or the state itself. </a:t>
            </a:r>
            <a:endParaRPr lang="en-US" sz="2400" dirty="0" smtClean="0"/>
          </a:p>
        </p:txBody>
      </p:sp>
      <p:sp>
        <p:nvSpPr>
          <p:cNvPr id="10"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Design Review</a:t>
            </a:r>
          </a:p>
        </p:txBody>
      </p:sp>
      <p:sp>
        <p:nvSpPr>
          <p:cNvPr id="11" name="Rectangle 10"/>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290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2.7 Defects and Possible Product Recalls </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04800" y="1219200"/>
            <a:ext cx="3714750" cy="3962399"/>
          </a:xfrm>
        </p:spPr>
        <p:txBody>
          <a:bodyPr>
            <a:normAutofit/>
          </a:bodyPr>
          <a:lstStyle/>
          <a:p>
            <a:pPr marL="0" indent="0">
              <a:buNone/>
            </a:pPr>
            <a:r>
              <a:rPr lang="en-US" sz="2400" dirty="0"/>
              <a:t>Problems that are identified in the production process fall into one of four </a:t>
            </a:r>
            <a:r>
              <a:rPr lang="en-US" sz="2400" dirty="0" smtClean="0"/>
              <a:t>categories:</a:t>
            </a:r>
            <a:endParaRPr lang="en-US" sz="2400" dirty="0"/>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Defects and Possible Product </a:t>
            </a:r>
            <a:r>
              <a:rPr lang="en-US" sz="3200" b="1" dirty="0" smtClean="0">
                <a:solidFill>
                  <a:srgbClr val="00519B"/>
                </a:solidFill>
                <a:latin typeface="Cambria" charset="0"/>
                <a:ea typeface="Cambria" charset="0"/>
                <a:cs typeface="Cambria" charset="0"/>
              </a:rPr>
              <a:t>Recalls</a:t>
            </a:r>
            <a:endParaRPr lang="en-US" sz="32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p:cNvGraphicFramePr/>
          <p:nvPr>
            <p:extLst>
              <p:ext uri="{D42A27DB-BD31-4B8C-83A1-F6EECF244321}">
                <p14:modId xmlns:p14="http://schemas.microsoft.com/office/powerpoint/2010/main" val="126006307"/>
              </p:ext>
            </p:extLst>
          </p:nvPr>
        </p:nvGraphicFramePr>
        <p:xfrm>
          <a:off x="3124200" y="996973"/>
          <a:ext cx="5838677" cy="53276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04973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2.8 Accuracy and precision in manufactured </a:t>
            </a:r>
            <a:r>
              <a:rPr lang="en-US" sz="1800" b="1" dirty="0" smtClean="0">
                <a:solidFill>
                  <a:schemeClr val="bg1"/>
                </a:solidFill>
                <a:latin typeface="Cambria" charset="0"/>
                <a:ea typeface="Cambria" charset="0"/>
                <a:cs typeface="Cambria" charset="0"/>
              </a:rPr>
              <a:t>construction</a:t>
            </a:r>
            <a:endParaRPr lang="en-US" sz="18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542925" y="1372052"/>
            <a:ext cx="8058150" cy="4726805"/>
          </a:xfrm>
        </p:spPr>
        <p:txBody>
          <a:bodyPr>
            <a:noAutofit/>
          </a:bodyPr>
          <a:lstStyle/>
          <a:p>
            <a:r>
              <a:rPr lang="en-US" sz="2400" dirty="0" smtClean="0"/>
              <a:t>The </a:t>
            </a:r>
            <a:r>
              <a:rPr lang="en-US" sz="2400" dirty="0"/>
              <a:t>plans provide the exact dimensions required for each component that will make up a completed home</a:t>
            </a:r>
            <a:r>
              <a:rPr lang="en-US" sz="2400"/>
              <a:t>.  </a:t>
            </a:r>
            <a:endParaRPr lang="en-US" sz="2400" smtClean="0"/>
          </a:p>
          <a:p>
            <a:endParaRPr lang="en-US" sz="2400" dirty="0" smtClean="0"/>
          </a:p>
          <a:p>
            <a:r>
              <a:rPr lang="en-US" sz="2400" dirty="0" smtClean="0"/>
              <a:t>In </a:t>
            </a:r>
            <a:r>
              <a:rPr lang="en-US" sz="2400" dirty="0"/>
              <a:t>general, a tolerance of 1/8” is normal for manufactured construction, that is, placing and cutting of components must be within 1/8” of the specified size or location. </a:t>
            </a:r>
            <a:endParaRPr lang="en-US" sz="2400" dirty="0" smtClean="0"/>
          </a:p>
          <a:p>
            <a:endParaRPr lang="en-US" sz="2400" dirty="0" smtClean="0"/>
          </a:p>
          <a:p>
            <a:r>
              <a:rPr lang="en-US" sz="2400" dirty="0" smtClean="0"/>
              <a:t>One </a:t>
            </a:r>
            <a:r>
              <a:rPr lang="en-US" sz="2400" dirty="0"/>
              <a:t>attribute of deviations is that they are additive</a:t>
            </a:r>
            <a:r>
              <a:rPr lang="en-US" sz="2400" dirty="0" smtClean="0"/>
              <a:t>.</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Accuracy and precision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0174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a:t>
            </a:r>
            <a:r>
              <a:rPr lang="en-US" sz="1800" b="1" dirty="0">
                <a:solidFill>
                  <a:schemeClr val="bg1"/>
                </a:solidFill>
                <a:latin typeface="Cambria" charset="0"/>
                <a:ea typeface="Cambria" charset="0"/>
                <a:cs typeface="Cambria" charset="0"/>
              </a:rPr>
              <a:t>2.9 </a:t>
            </a:r>
            <a:r>
              <a:rPr lang="en-US" sz="1600" b="1" dirty="0">
                <a:solidFill>
                  <a:schemeClr val="bg1"/>
                </a:solidFill>
                <a:latin typeface="Cambria" charset="0"/>
                <a:ea typeface="Cambria" charset="0"/>
                <a:cs typeface="Cambria" charset="0"/>
              </a:rPr>
              <a:t>Guidelines for Investigation and Reporting of Quality System </a:t>
            </a:r>
            <a:r>
              <a:rPr lang="en-US" sz="1600" b="1" dirty="0" smtClean="0">
                <a:solidFill>
                  <a:schemeClr val="bg1"/>
                </a:solidFill>
                <a:latin typeface="Cambria" charset="0"/>
                <a:ea typeface="Cambria" charset="0"/>
                <a:cs typeface="Cambria" charset="0"/>
              </a:rPr>
              <a:t>Issues</a:t>
            </a:r>
            <a:endParaRPr lang="en-US" sz="16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363325" y="1231192"/>
            <a:ext cx="6181982" cy="4805363"/>
          </a:xfrm>
        </p:spPr>
        <p:txBody>
          <a:bodyPr>
            <a:normAutofit/>
          </a:bodyPr>
          <a:lstStyle/>
          <a:p>
            <a:r>
              <a:rPr lang="en-US" sz="2400" dirty="0"/>
              <a:t>An important set of guidelines for assuring the quality of HUD homes is the </a:t>
            </a:r>
            <a:r>
              <a:rPr lang="en-US" sz="2400" b="1" i="1" dirty="0"/>
              <a:t>Guidelines for Investigation and Reporting of Quality System Issues (QSI)</a:t>
            </a:r>
            <a:r>
              <a:rPr lang="en-US" sz="2400" b="1" dirty="0"/>
              <a:t> </a:t>
            </a:r>
            <a:r>
              <a:rPr lang="en-US" sz="2400" dirty="0"/>
              <a:t>issued by the </a:t>
            </a:r>
            <a:r>
              <a:rPr lang="en-US" sz="2400" b="1" dirty="0"/>
              <a:t>Institute for Building Technology and Safety. </a:t>
            </a:r>
            <a:endParaRPr lang="en-US" sz="2400" b="1" dirty="0" smtClean="0"/>
          </a:p>
          <a:p>
            <a:endParaRPr lang="en-US" sz="2400" dirty="0" smtClean="0"/>
          </a:p>
          <a:p>
            <a:r>
              <a:rPr lang="en-US" sz="2400" dirty="0" smtClean="0"/>
              <a:t>HUD </a:t>
            </a:r>
            <a:r>
              <a:rPr lang="en-US" sz="2400" dirty="0"/>
              <a:t>requires manufacturers to have a Quality System (QS) that is approved by the DAPIA agency and accepted by the IPIA agency</a:t>
            </a:r>
            <a:r>
              <a:rPr lang="en-US" sz="2400" dirty="0" smtClean="0"/>
              <a:t>.</a:t>
            </a:r>
          </a:p>
        </p:txBody>
      </p:sp>
      <p:sp>
        <p:nvSpPr>
          <p:cNvPr id="7" name="Title 2"/>
          <p:cNvSpPr>
            <a:spLocks noGrp="1"/>
          </p:cNvSpPr>
          <p:nvPr>
            <p:ph type="title"/>
          </p:nvPr>
        </p:nvSpPr>
        <p:spPr>
          <a:xfrm>
            <a:off x="0" y="316914"/>
            <a:ext cx="9144000" cy="480131"/>
          </a:xfrm>
          <a:noFill/>
          <a:ln>
            <a:noFill/>
          </a:ln>
        </p:spPr>
        <p:txBody>
          <a:bodyPr wrap="square">
            <a:spAutoFit/>
          </a:bodyPr>
          <a:lstStyle/>
          <a:p>
            <a:pPr algn="ctr" defTabSz="1218987"/>
            <a:r>
              <a:rPr lang="en-US" sz="2800" b="1" smtClean="0">
                <a:solidFill>
                  <a:srgbClr val="00519B"/>
                </a:solidFill>
                <a:latin typeface="Cambria" charset="0"/>
                <a:ea typeface="Cambria" charset="0"/>
                <a:cs typeface="Cambria" charset="0"/>
              </a:rPr>
              <a:t>Guidelines </a:t>
            </a:r>
            <a:r>
              <a:rPr lang="en-US" sz="2800" b="1" dirty="0">
                <a:solidFill>
                  <a:srgbClr val="00519B"/>
                </a:solidFill>
                <a:latin typeface="Cambria" charset="0"/>
                <a:ea typeface="Cambria" charset="0"/>
                <a:cs typeface="Cambria" charset="0"/>
              </a:rPr>
              <a:t>for Investigation and Reporting </a:t>
            </a:r>
            <a:r>
              <a:rPr lang="en-US" sz="2800" b="1" dirty="0" smtClean="0">
                <a:solidFill>
                  <a:srgbClr val="00519B"/>
                </a:solidFill>
                <a:latin typeface="Cambria" charset="0"/>
                <a:ea typeface="Cambria" charset="0"/>
                <a:cs typeface="Cambria" charset="0"/>
              </a:rPr>
              <a:t>of QSIs</a:t>
            </a:r>
            <a:endParaRPr lang="en-US" sz="28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45307" y="3603329"/>
            <a:ext cx="2088926" cy="2703315"/>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15382" y="1045013"/>
            <a:ext cx="1748776" cy="2402666"/>
          </a:xfrm>
          <a:prstGeom prst="rect">
            <a:avLst/>
          </a:prstGeom>
        </p:spPr>
      </p:pic>
    </p:spTree>
    <p:extLst>
      <p:ext uri="{BB962C8B-B14F-4D97-AF65-F5344CB8AC3E}">
        <p14:creationId xmlns:p14="http://schemas.microsoft.com/office/powerpoint/2010/main" val="1182471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a:t>
            </a:r>
            <a:r>
              <a:rPr lang="en-US" sz="1800" b="1" dirty="0">
                <a:solidFill>
                  <a:schemeClr val="bg1"/>
                </a:solidFill>
                <a:latin typeface="Cambria" charset="0"/>
                <a:ea typeface="Cambria" charset="0"/>
                <a:cs typeface="Cambria" charset="0"/>
              </a:rPr>
              <a:t>2.9 </a:t>
            </a:r>
            <a:r>
              <a:rPr lang="en-US" sz="1600" b="1" dirty="0">
                <a:solidFill>
                  <a:schemeClr val="bg1"/>
                </a:solidFill>
                <a:latin typeface="Cambria" charset="0"/>
                <a:ea typeface="Cambria" charset="0"/>
                <a:cs typeface="Cambria" charset="0"/>
              </a:rPr>
              <a:t>Guidelines for Investigation and Reporting of Quality System </a:t>
            </a:r>
            <a:r>
              <a:rPr lang="en-US" sz="1600" b="1" dirty="0" smtClean="0">
                <a:solidFill>
                  <a:schemeClr val="bg1"/>
                </a:solidFill>
                <a:latin typeface="Cambria" charset="0"/>
                <a:ea typeface="Cambria" charset="0"/>
                <a:cs typeface="Cambria" charset="0"/>
              </a:rPr>
              <a:t>Issues</a:t>
            </a:r>
            <a:endParaRPr lang="en-US" sz="16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504825" y="1295400"/>
            <a:ext cx="8134350" cy="5011244"/>
          </a:xfrm>
        </p:spPr>
        <p:txBody>
          <a:bodyPr>
            <a:noAutofit/>
          </a:bodyPr>
          <a:lstStyle/>
          <a:p>
            <a:r>
              <a:rPr lang="en-US" sz="2400" b="1" i="1" dirty="0"/>
              <a:t>Federal Manufactured Home Procedural and Enforcement Regulations</a:t>
            </a:r>
            <a:r>
              <a:rPr lang="en-US" sz="2400" dirty="0"/>
              <a:t> require that a manufacturer submits information about its Quality Assurance Manual so that the DAPIA agency in order can review and approve the manufacturer’s Quality Assurance Manual</a:t>
            </a:r>
            <a:r>
              <a:rPr lang="en-US" sz="2400" dirty="0" smtClean="0"/>
              <a:t>.</a:t>
            </a:r>
          </a:p>
          <a:p>
            <a:endParaRPr lang="en-US" sz="2400" dirty="0" smtClean="0"/>
          </a:p>
          <a:p>
            <a:r>
              <a:rPr lang="en-US" sz="2400" dirty="0"/>
              <a:t>The manufacturer’s DAPIA-Approved Quality Assurance manual outlines the programs, methods, procedures, personal responsibilities, training, checklists, forms, test equipment, documentation methods be used to assure </a:t>
            </a:r>
            <a:r>
              <a:rPr lang="en-US" sz="2400" b="1" dirty="0"/>
              <a:t>compliance with the processes call for the manufactures Faulty Assurance Manual and the conformance of houses built</a:t>
            </a:r>
            <a:r>
              <a:rPr lang="en-US" sz="2400" dirty="0" smtClean="0"/>
              <a:t>.</a:t>
            </a:r>
            <a:endParaRPr lang="en-US" sz="2400" dirty="0"/>
          </a:p>
        </p:txBody>
      </p:sp>
      <p:sp>
        <p:nvSpPr>
          <p:cNvPr id="7" name="Title 2"/>
          <p:cNvSpPr>
            <a:spLocks noGrp="1"/>
          </p:cNvSpPr>
          <p:nvPr>
            <p:ph type="title"/>
          </p:nvPr>
        </p:nvSpPr>
        <p:spPr>
          <a:xfrm>
            <a:off x="0" y="316914"/>
            <a:ext cx="9144000" cy="480131"/>
          </a:xfrm>
          <a:noFill/>
          <a:ln>
            <a:noFill/>
          </a:ln>
        </p:spPr>
        <p:txBody>
          <a:bodyPr wrap="square">
            <a:spAutoFit/>
          </a:bodyPr>
          <a:lstStyle/>
          <a:p>
            <a:pPr algn="ctr" defTabSz="1218987"/>
            <a:r>
              <a:rPr lang="en-US" sz="2800" b="1" dirty="0" smtClean="0">
                <a:solidFill>
                  <a:srgbClr val="00519B"/>
                </a:solidFill>
                <a:latin typeface="Cambria" charset="0"/>
                <a:ea typeface="Cambria" charset="0"/>
                <a:cs typeface="Cambria" charset="0"/>
              </a:rPr>
              <a:t>Quality </a:t>
            </a:r>
            <a:r>
              <a:rPr lang="en-US" sz="2800" b="1" dirty="0">
                <a:solidFill>
                  <a:srgbClr val="00519B"/>
                </a:solidFill>
                <a:latin typeface="Cambria" charset="0"/>
                <a:ea typeface="Cambria" charset="0"/>
                <a:cs typeface="Cambria" charset="0"/>
              </a:rPr>
              <a:t>Assurance Manuals and IPIA Roles </a:t>
            </a: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2811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a:t>
            </a:r>
            <a:r>
              <a:rPr lang="en-US" sz="1800" b="1" dirty="0">
                <a:solidFill>
                  <a:schemeClr val="bg1"/>
                </a:solidFill>
                <a:latin typeface="Cambria" charset="0"/>
                <a:ea typeface="Cambria" charset="0"/>
                <a:cs typeface="Cambria" charset="0"/>
              </a:rPr>
              <a:t>2.9 </a:t>
            </a:r>
            <a:r>
              <a:rPr lang="en-US" sz="1600" b="1" dirty="0">
                <a:solidFill>
                  <a:schemeClr val="bg1"/>
                </a:solidFill>
                <a:latin typeface="Cambria" charset="0"/>
                <a:ea typeface="Cambria" charset="0"/>
                <a:cs typeface="Cambria" charset="0"/>
              </a:rPr>
              <a:t>Guidelines for Investigation and Reporting of Quality System </a:t>
            </a:r>
            <a:r>
              <a:rPr lang="en-US" sz="1600" b="1" dirty="0" smtClean="0">
                <a:solidFill>
                  <a:schemeClr val="bg1"/>
                </a:solidFill>
                <a:latin typeface="Cambria" charset="0"/>
                <a:ea typeface="Cambria" charset="0"/>
                <a:cs typeface="Cambria" charset="0"/>
              </a:rPr>
              <a:t>Issues</a:t>
            </a:r>
            <a:endParaRPr lang="en-US" sz="16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143000"/>
            <a:ext cx="7886700" cy="5033963"/>
          </a:xfrm>
        </p:spPr>
        <p:txBody>
          <a:bodyPr>
            <a:noAutofit/>
          </a:bodyPr>
          <a:lstStyle/>
          <a:p>
            <a:pPr marL="0" indent="0">
              <a:buNone/>
            </a:pPr>
            <a:r>
              <a:rPr lang="en-US" sz="2400" b="1" dirty="0" smtClean="0"/>
              <a:t>As </a:t>
            </a:r>
            <a:r>
              <a:rPr lang="en-US" sz="2400" b="1" dirty="0"/>
              <a:t>a minimum the manual will include</a:t>
            </a:r>
            <a:r>
              <a:rPr lang="en-US" sz="2400" b="1" dirty="0" smtClean="0"/>
              <a:t>:</a:t>
            </a:r>
          </a:p>
          <a:p>
            <a:pPr marL="685800" lvl="1" indent="-342900">
              <a:buFont typeface="+mj-lt"/>
              <a:buAutoNum type="arabicPeriod"/>
            </a:pPr>
            <a:r>
              <a:rPr lang="en-US" sz="2400" dirty="0" smtClean="0"/>
              <a:t>The </a:t>
            </a:r>
            <a:r>
              <a:rPr lang="en-US" sz="2400" dirty="0"/>
              <a:t>manufacturer’s quality assurance program</a:t>
            </a:r>
          </a:p>
          <a:p>
            <a:pPr marL="685800" lvl="1" indent="-342900">
              <a:buFont typeface="+mj-lt"/>
              <a:buAutoNum type="arabicPeriod"/>
            </a:pPr>
            <a:r>
              <a:rPr lang="en-US" sz="2400" dirty="0" smtClean="0"/>
              <a:t>An </a:t>
            </a:r>
            <a:r>
              <a:rPr lang="en-US" sz="2400" dirty="0"/>
              <a:t>organizational chart showing accountability, by position, of the manufacturer's quality control personnel</a:t>
            </a:r>
          </a:p>
          <a:p>
            <a:pPr marL="685800" lvl="1" indent="-342900">
              <a:buFont typeface="+mj-lt"/>
              <a:buAutoNum type="arabicPeriod"/>
            </a:pPr>
            <a:r>
              <a:rPr lang="en-US" sz="2400" dirty="0" smtClean="0"/>
              <a:t>A </a:t>
            </a:r>
            <a:r>
              <a:rPr lang="en-US" sz="2400" dirty="0"/>
              <a:t>description of production line tests and test equipment for compliance with the Standards</a:t>
            </a:r>
          </a:p>
          <a:p>
            <a:pPr marL="685800" lvl="1" indent="-342900">
              <a:buFont typeface="+mj-lt"/>
              <a:buAutoNum type="arabicPeriod"/>
            </a:pPr>
            <a:r>
              <a:rPr lang="en-US" sz="2400" dirty="0" smtClean="0"/>
              <a:t>A </a:t>
            </a:r>
            <a:r>
              <a:rPr lang="en-US" sz="2400" dirty="0"/>
              <a:t>station by station description of the manufacturing process</a:t>
            </a:r>
          </a:p>
          <a:p>
            <a:pPr marL="685800" lvl="1" indent="-342900">
              <a:buFont typeface="+mj-lt"/>
              <a:buAutoNum type="arabicPeriod"/>
            </a:pPr>
            <a:r>
              <a:rPr lang="en-US" sz="2400" dirty="0" smtClean="0"/>
              <a:t>A </a:t>
            </a:r>
            <a:r>
              <a:rPr lang="en-US" sz="2400" dirty="0"/>
              <a:t>list of quality control inspections required by the manufacture of each station</a:t>
            </a:r>
          </a:p>
          <a:p>
            <a:pPr marL="685800" lvl="1" indent="-342900">
              <a:buFont typeface="+mj-lt"/>
              <a:buAutoNum type="arabicPeriod"/>
            </a:pPr>
            <a:r>
              <a:rPr lang="en-US" sz="2400" dirty="0" smtClean="0"/>
              <a:t>Identification </a:t>
            </a:r>
            <a:r>
              <a:rPr lang="en-US" sz="2400" dirty="0"/>
              <a:t>by title of each person will be held accountable for each quality control inspection </a:t>
            </a:r>
          </a:p>
          <a:p>
            <a:pPr marL="342900" lvl="1" indent="0">
              <a:buNone/>
            </a:pPr>
            <a:endParaRPr lang="en-US" sz="2400" dirty="0"/>
          </a:p>
        </p:txBody>
      </p:sp>
      <p:sp>
        <p:nvSpPr>
          <p:cNvPr id="8" name="Title 2"/>
          <p:cNvSpPr>
            <a:spLocks noGrp="1"/>
          </p:cNvSpPr>
          <p:nvPr>
            <p:ph type="title"/>
          </p:nvPr>
        </p:nvSpPr>
        <p:spPr>
          <a:xfrm>
            <a:off x="0" y="316914"/>
            <a:ext cx="9144000" cy="480131"/>
          </a:xfrm>
          <a:noFill/>
          <a:ln>
            <a:noFill/>
          </a:ln>
        </p:spPr>
        <p:txBody>
          <a:bodyPr wrap="square">
            <a:spAutoFit/>
          </a:bodyPr>
          <a:lstStyle/>
          <a:p>
            <a:pPr algn="ctr" defTabSz="1218987"/>
            <a:r>
              <a:rPr lang="en-US" sz="2800" b="1" dirty="0" smtClean="0">
                <a:solidFill>
                  <a:srgbClr val="00519B"/>
                </a:solidFill>
                <a:latin typeface="Cambria" charset="0"/>
                <a:ea typeface="Cambria" charset="0"/>
                <a:cs typeface="Cambria" charset="0"/>
              </a:rPr>
              <a:t>Quality </a:t>
            </a:r>
            <a:r>
              <a:rPr lang="en-US" sz="2800" b="1" dirty="0">
                <a:solidFill>
                  <a:srgbClr val="00519B"/>
                </a:solidFill>
                <a:latin typeface="Cambria" charset="0"/>
                <a:ea typeface="Cambria" charset="0"/>
                <a:cs typeface="Cambria" charset="0"/>
              </a:rPr>
              <a:t>Assurance Manuals and IPIA Roles </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150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a:t>
            </a:r>
            <a:r>
              <a:rPr lang="en-US" sz="1800" b="1" dirty="0">
                <a:solidFill>
                  <a:schemeClr val="bg1"/>
                </a:solidFill>
                <a:latin typeface="Cambria" charset="0"/>
                <a:ea typeface="Cambria" charset="0"/>
                <a:cs typeface="Cambria" charset="0"/>
              </a:rPr>
              <a:t>2.9 </a:t>
            </a:r>
            <a:r>
              <a:rPr lang="en-US" sz="1600" b="1" dirty="0">
                <a:solidFill>
                  <a:schemeClr val="bg1"/>
                </a:solidFill>
                <a:latin typeface="Cambria" charset="0"/>
                <a:ea typeface="Cambria" charset="0"/>
                <a:cs typeface="Cambria" charset="0"/>
              </a:rPr>
              <a:t>Guidelines for Investigation and Reporting of Quality System </a:t>
            </a:r>
            <a:r>
              <a:rPr lang="en-US" sz="1600" b="1" dirty="0" smtClean="0">
                <a:solidFill>
                  <a:schemeClr val="bg1"/>
                </a:solidFill>
                <a:latin typeface="Cambria" charset="0"/>
                <a:ea typeface="Cambria" charset="0"/>
                <a:cs typeface="Cambria" charset="0"/>
              </a:rPr>
              <a:t>Issues</a:t>
            </a:r>
            <a:endParaRPr lang="en-US" sz="16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143000"/>
            <a:ext cx="7886700" cy="5033963"/>
          </a:xfrm>
        </p:spPr>
        <p:txBody>
          <a:bodyPr>
            <a:noAutofit/>
          </a:bodyPr>
          <a:lstStyle/>
          <a:p>
            <a:r>
              <a:rPr lang="en-US" sz="2400" b="1" dirty="0"/>
              <a:t>The Institute for Building Technology and Safety (</a:t>
            </a:r>
            <a:r>
              <a:rPr lang="en-US" sz="2400" b="1" dirty="0" smtClean="0"/>
              <a:t>IBTS) </a:t>
            </a:r>
            <a:r>
              <a:rPr lang="en-US" sz="2400" dirty="0" smtClean="0"/>
              <a:t>produces Guidelines </a:t>
            </a:r>
            <a:r>
              <a:rPr lang="en-US" sz="2400" dirty="0"/>
              <a:t>for Investigation and Reporting of Quality System Issues (QSI).   </a:t>
            </a:r>
            <a:endParaRPr lang="en-US" sz="2400" dirty="0" smtClean="0"/>
          </a:p>
          <a:p>
            <a:endParaRPr lang="en-US" sz="2400" dirty="0" smtClean="0"/>
          </a:p>
          <a:p>
            <a:r>
              <a:rPr lang="en-US" sz="2400" dirty="0" smtClean="0"/>
              <a:t>The </a:t>
            </a:r>
            <a:r>
              <a:rPr lang="en-US" sz="2400" dirty="0"/>
              <a:t>IBTS Audit teams evaluate the performance of the IPIA agency and how well it is ensuring the manufacturer’s compliance with the Quality Assurance Manual and the conformance of the homes being built</a:t>
            </a:r>
            <a:r>
              <a:rPr lang="en-US" sz="2400" dirty="0" smtClean="0"/>
              <a:t>.</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6200" y="4256450"/>
            <a:ext cx="3391600" cy="1977013"/>
          </a:xfrm>
          <a:prstGeom prst="rect">
            <a:avLst/>
          </a:prstGeom>
        </p:spPr>
      </p:pic>
      <p:sp>
        <p:nvSpPr>
          <p:cNvPr id="8" name="Title 2"/>
          <p:cNvSpPr>
            <a:spLocks noGrp="1"/>
          </p:cNvSpPr>
          <p:nvPr>
            <p:ph type="title"/>
          </p:nvPr>
        </p:nvSpPr>
        <p:spPr>
          <a:xfrm>
            <a:off x="0" y="289214"/>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The Role of the IBTS </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46520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a:t>
            </a:r>
            <a:r>
              <a:rPr lang="en-US" sz="1800" b="1" dirty="0" smtClean="0">
                <a:solidFill>
                  <a:schemeClr val="bg1"/>
                </a:solidFill>
                <a:latin typeface="Cambria" charset="0"/>
                <a:ea typeface="Cambria" charset="0"/>
                <a:cs typeface="Cambria" charset="0"/>
              </a:rPr>
              <a:t>2.1 Introduction</a:t>
            </a:r>
            <a:endParaRPr lang="en-US" sz="18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6"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smtClean="0">
                <a:solidFill>
                  <a:srgbClr val="00519B"/>
                </a:solidFill>
                <a:latin typeface="Cambria" charset="0"/>
                <a:ea typeface="Cambria" charset="0"/>
                <a:cs typeface="Cambria" charset="0"/>
              </a:rPr>
              <a:t>	Introduction</a:t>
            </a:r>
            <a:endParaRPr lang="en-US" sz="3200" b="1" dirty="0">
              <a:solidFill>
                <a:srgbClr val="00519B"/>
              </a:solidFill>
              <a:latin typeface="Cambria" charset="0"/>
              <a:ea typeface="Cambria" charset="0"/>
              <a:cs typeface="Cambria" charset="0"/>
            </a:endParaRP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C:\Users\ckibert\Dropbox\TRAMCON\Introduction to Manufactured Construction\Basic Level\Student Textbook\Images\Figure 4-1 Quality Pyramid.jpg"/>
          <p:cNvPicPr/>
          <p:nvPr/>
        </p:nvPicPr>
        <p:blipFill>
          <a:blip r:embed="rId4">
            <a:extLst>
              <a:ext uri="{28A0092B-C50C-407E-A947-70E740481C1C}">
                <a14:useLocalDpi xmlns:a14="http://schemas.microsoft.com/office/drawing/2010/main" val="0"/>
              </a:ext>
            </a:extLst>
          </a:blip>
          <a:srcRect/>
          <a:stretch>
            <a:fillRect/>
          </a:stretch>
        </p:blipFill>
        <p:spPr bwMode="auto">
          <a:xfrm>
            <a:off x="3506894" y="1700782"/>
            <a:ext cx="5621866" cy="4220039"/>
          </a:xfrm>
          <a:prstGeom prst="rect">
            <a:avLst/>
          </a:prstGeom>
          <a:noFill/>
          <a:ln>
            <a:noFill/>
          </a:ln>
        </p:spPr>
      </p:pic>
      <p:sp>
        <p:nvSpPr>
          <p:cNvPr id="3" name="Rectangle 2"/>
          <p:cNvSpPr/>
          <p:nvPr/>
        </p:nvSpPr>
        <p:spPr>
          <a:xfrm>
            <a:off x="304800" y="1605030"/>
            <a:ext cx="4846320" cy="1569660"/>
          </a:xfrm>
          <a:prstGeom prst="rect">
            <a:avLst/>
          </a:prstGeom>
        </p:spPr>
        <p:txBody>
          <a:bodyPr wrap="square">
            <a:spAutoFit/>
          </a:bodyPr>
          <a:lstStyle/>
          <a:p>
            <a:pPr lvl="0">
              <a:defRPr/>
            </a:pPr>
            <a:r>
              <a:rPr lang="en-US" altLang="en-US" dirty="0"/>
              <a:t>Quality in manufactured construction is built on a program that assures quality, checks it, and builds it into the management systems.</a:t>
            </a:r>
          </a:p>
        </p:txBody>
      </p:sp>
    </p:spTree>
    <p:extLst>
      <p:ext uri="{BB962C8B-B14F-4D97-AF65-F5344CB8AC3E}">
        <p14:creationId xmlns:p14="http://schemas.microsoft.com/office/powerpoint/2010/main" val="479231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smtClean="0">
                <a:solidFill>
                  <a:schemeClr val="bg1"/>
                </a:solidFill>
                <a:latin typeface="Cambria" charset="0"/>
                <a:ea typeface="Cambria" charset="0"/>
                <a:cs typeface="Cambria" charset="0"/>
              </a:rPr>
              <a:t>MODULE </a:t>
            </a:r>
            <a:r>
              <a:rPr lang="en-US" sz="1800" b="1" dirty="0">
                <a:solidFill>
                  <a:schemeClr val="bg1"/>
                </a:solidFill>
                <a:latin typeface="Cambria" charset="0"/>
                <a:ea typeface="Cambria" charset="0"/>
                <a:cs typeface="Cambria" charset="0"/>
              </a:rPr>
              <a:t>2.9 </a:t>
            </a:r>
            <a:r>
              <a:rPr lang="en-US" sz="1600" b="1" dirty="0">
                <a:solidFill>
                  <a:schemeClr val="bg1"/>
                </a:solidFill>
                <a:latin typeface="Cambria" charset="0"/>
                <a:ea typeface="Cambria" charset="0"/>
                <a:cs typeface="Cambria" charset="0"/>
              </a:rPr>
              <a:t>Guidelines for Investigation and Reporting of Quality System </a:t>
            </a:r>
            <a:r>
              <a:rPr lang="en-US" sz="1600" b="1" dirty="0" smtClean="0">
                <a:solidFill>
                  <a:schemeClr val="bg1"/>
                </a:solidFill>
                <a:latin typeface="Cambria" charset="0"/>
                <a:ea typeface="Cambria" charset="0"/>
                <a:cs typeface="Cambria" charset="0"/>
              </a:rPr>
              <a:t>Issues</a:t>
            </a:r>
            <a:endParaRPr lang="en-US" sz="16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2" name="Content Placeholder 1"/>
          <p:cNvSpPr>
            <a:spLocks noGrp="1"/>
          </p:cNvSpPr>
          <p:nvPr>
            <p:ph idx="1"/>
          </p:nvPr>
        </p:nvSpPr>
        <p:spPr>
          <a:xfrm>
            <a:off x="628650" y="1143000"/>
            <a:ext cx="7886700" cy="5033963"/>
          </a:xfrm>
        </p:spPr>
        <p:txBody>
          <a:bodyPr numCol="2">
            <a:noAutofit/>
          </a:bodyPr>
          <a:lstStyle/>
          <a:p>
            <a:pPr marL="0" indent="0">
              <a:buNone/>
            </a:pPr>
            <a:r>
              <a:rPr lang="en-US" sz="2400" b="1" dirty="0"/>
              <a:t>Quality Control </a:t>
            </a:r>
            <a:r>
              <a:rPr lang="en-US" sz="2400" b="1" dirty="0" smtClean="0"/>
              <a:t>Elements:</a:t>
            </a:r>
            <a:endParaRPr lang="en-US" sz="2400" b="1" dirty="0"/>
          </a:p>
          <a:p>
            <a:pPr lvl="0"/>
            <a:r>
              <a:rPr lang="en-US" sz="2400" dirty="0"/>
              <a:t>Use  of approved checklists</a:t>
            </a:r>
          </a:p>
          <a:p>
            <a:pPr lvl="0"/>
            <a:r>
              <a:rPr lang="en-US" sz="2400" dirty="0"/>
              <a:t>Thoroughness of inspections</a:t>
            </a:r>
          </a:p>
          <a:p>
            <a:pPr lvl="0"/>
            <a:r>
              <a:rPr lang="en-US" sz="2400" dirty="0"/>
              <a:t>Quality Assurance accountability</a:t>
            </a:r>
          </a:p>
          <a:p>
            <a:pPr lvl="0"/>
            <a:r>
              <a:rPr lang="en-US" sz="2400" dirty="0"/>
              <a:t>Production line testing</a:t>
            </a:r>
          </a:p>
          <a:p>
            <a:pPr lvl="0"/>
            <a:r>
              <a:rPr lang="en-US" sz="2400" dirty="0"/>
              <a:t>Work process and description correspond to the Quality Assurance Manual</a:t>
            </a:r>
          </a:p>
          <a:p>
            <a:pPr lvl="0"/>
            <a:r>
              <a:rPr lang="en-US" sz="2400" dirty="0"/>
              <a:t>Compatibility of the work process and approved checklist </a:t>
            </a:r>
          </a:p>
          <a:p>
            <a:pPr lvl="0"/>
            <a:endParaRPr lang="en-US" sz="2400" dirty="0" smtClean="0"/>
          </a:p>
          <a:p>
            <a:pPr lvl="0"/>
            <a:r>
              <a:rPr lang="en-US" sz="2400" dirty="0" smtClean="0"/>
              <a:t>Quality </a:t>
            </a:r>
            <a:r>
              <a:rPr lang="en-US" sz="2400" dirty="0"/>
              <a:t>Assurance Operations  </a:t>
            </a:r>
          </a:p>
          <a:p>
            <a:pPr lvl="0"/>
            <a:r>
              <a:rPr lang="en-US" sz="2400" dirty="0"/>
              <a:t>Training Current </a:t>
            </a:r>
          </a:p>
          <a:p>
            <a:pPr lvl="0"/>
            <a:r>
              <a:rPr lang="en-US" sz="2400" dirty="0"/>
              <a:t>Design approvals</a:t>
            </a:r>
          </a:p>
          <a:p>
            <a:pPr lvl="0"/>
            <a:r>
              <a:rPr lang="en-US" sz="2400" dirty="0"/>
              <a:t>Designs used by plant personnel</a:t>
            </a:r>
          </a:p>
          <a:p>
            <a:pPr lvl="0"/>
            <a:r>
              <a:rPr lang="en-US" sz="2400" dirty="0"/>
              <a:t>Availability of all applicable designs</a:t>
            </a:r>
          </a:p>
          <a:p>
            <a:pPr lvl="0"/>
            <a:r>
              <a:rPr lang="en-US" sz="2400" dirty="0"/>
              <a:t>Receipt and storage of materials</a:t>
            </a:r>
          </a:p>
          <a:p>
            <a:pPr lvl="0"/>
            <a:r>
              <a:rPr lang="en-US" sz="2400" dirty="0"/>
              <a:t>Installation of </a:t>
            </a:r>
            <a:r>
              <a:rPr lang="en-US" sz="2400" dirty="0" smtClean="0"/>
              <a:t>materials</a:t>
            </a:r>
            <a:endParaRPr lang="en-US" sz="2400" dirty="0"/>
          </a:p>
        </p:txBody>
      </p:sp>
      <p:sp>
        <p:nvSpPr>
          <p:cNvPr id="8" name="Title 2"/>
          <p:cNvSpPr>
            <a:spLocks noGrp="1"/>
          </p:cNvSpPr>
          <p:nvPr>
            <p:ph type="title"/>
          </p:nvPr>
        </p:nvSpPr>
        <p:spPr>
          <a:xfrm>
            <a:off x="0" y="289214"/>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The Role of the IBTS </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528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a:t>
            </a:r>
            <a:r>
              <a:rPr lang="en-US" sz="1800" b="1" dirty="0" smtClean="0">
                <a:solidFill>
                  <a:schemeClr val="bg1"/>
                </a:solidFill>
                <a:latin typeface="Cambria" charset="0"/>
                <a:ea typeface="Cambria" charset="0"/>
                <a:cs typeface="Cambria" charset="0"/>
              </a:rPr>
              <a:t>2.1 Introduction</a:t>
            </a:r>
            <a:endParaRPr lang="en-US" sz="1800" b="1" dirty="0">
              <a:solidFill>
                <a:schemeClr val="bg1"/>
              </a:solidFill>
              <a:latin typeface="Cambria" charset="0"/>
              <a:ea typeface="Cambria" charset="0"/>
              <a:cs typeface="Cambria"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6"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6"/>
          <p:cNvSpPr>
            <a:spLocks noChangeArrowheads="1"/>
          </p:cNvSpPr>
          <p:nvPr/>
        </p:nvSpPr>
        <p:spPr bwMode="auto">
          <a:xfrm>
            <a:off x="1428938" y="4770918"/>
            <a:ext cx="6286123"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t>The time savings resulting in manufactured compared to site built construction is in part a result of the quality built into the process. </a:t>
            </a:r>
            <a:endParaRPr kumimoji="0" lang="en-US" altLang="en-US" b="0" i="0" u="none" strike="noStrike" cap="none" normalizeH="0" baseline="0" dirty="0">
              <a:ln>
                <a:noFill/>
              </a:ln>
              <a:solidFill>
                <a:schemeClr val="tx1"/>
              </a:solidFill>
              <a:effectLst/>
            </a:endParaRPr>
          </a:p>
        </p:txBody>
      </p:sp>
      <p:pic>
        <p:nvPicPr>
          <p:cNvPr id="10" name="Picture 9"/>
          <p:cNvPicPr/>
          <p:nvPr/>
        </p:nvPicPr>
        <p:blipFill>
          <a:blip r:embed="rId4">
            <a:extLst>
              <a:ext uri="{28A0092B-C50C-407E-A947-70E740481C1C}">
                <a14:useLocalDpi xmlns:a14="http://schemas.microsoft.com/office/drawing/2010/main" val="0"/>
              </a:ext>
            </a:extLst>
          </a:blip>
          <a:stretch>
            <a:fillRect/>
          </a:stretch>
        </p:blipFill>
        <p:spPr>
          <a:xfrm>
            <a:off x="462102" y="1204067"/>
            <a:ext cx="7787817" cy="3505943"/>
          </a:xfrm>
          <a:prstGeom prst="rect">
            <a:avLst/>
          </a:prstGeom>
        </p:spPr>
      </p:pic>
      <p:sp>
        <p:nvSpPr>
          <p:cNvPr id="11" name="Rectangle 10"/>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smtClean="0">
                <a:solidFill>
                  <a:srgbClr val="00519B"/>
                </a:solidFill>
                <a:latin typeface="Cambria" charset="0"/>
                <a:ea typeface="Cambria" charset="0"/>
                <a:cs typeface="Cambria" charset="0"/>
              </a:rPr>
              <a:t>	Introduction</a:t>
            </a:r>
            <a:endParaRPr lang="en-US" sz="3200" b="1" dirty="0">
              <a:solidFill>
                <a:srgbClr val="00519B"/>
              </a:solidFill>
              <a:latin typeface="Cambria" charset="0"/>
              <a:ea typeface="Cambria" charset="0"/>
              <a:cs typeface="Cambria" charset="0"/>
            </a:endParaRPr>
          </a:p>
        </p:txBody>
      </p:sp>
      <p:sp>
        <p:nvSpPr>
          <p:cNvPr id="16" name="Rectangle 15"/>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9886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628650" y="1371599"/>
            <a:ext cx="7886700" cy="4881261"/>
          </a:xfrm>
        </p:spPr>
        <p:txBody>
          <a:bodyPr>
            <a:noAutofit/>
          </a:bodyPr>
          <a:lstStyle/>
          <a:p>
            <a:r>
              <a:rPr lang="en-US" sz="2400" dirty="0" smtClean="0"/>
              <a:t>The </a:t>
            </a:r>
            <a:r>
              <a:rPr lang="en-US" sz="2400" dirty="0"/>
              <a:t>international standard, ISO 8402-1986, defines quality </a:t>
            </a:r>
            <a:r>
              <a:rPr lang="en-US" sz="2400" dirty="0" smtClean="0"/>
              <a:t>as </a:t>
            </a:r>
            <a:r>
              <a:rPr lang="en-US" sz="2400" b="1" dirty="0" smtClean="0"/>
              <a:t>“...</a:t>
            </a:r>
            <a:r>
              <a:rPr lang="en-US" sz="2400" b="1" i="1" dirty="0"/>
              <a:t>the total of features and characteristics of a product required for its ability to satisfy stated or implied needs</a:t>
            </a:r>
            <a:r>
              <a:rPr lang="en-US" sz="2400" b="1" dirty="0" smtClean="0"/>
              <a:t>.”</a:t>
            </a:r>
          </a:p>
          <a:p>
            <a:pPr marL="0" indent="0">
              <a:buNone/>
            </a:pPr>
            <a:endParaRPr lang="en-US" sz="2400" dirty="0" smtClean="0"/>
          </a:p>
          <a:p>
            <a:r>
              <a:rPr lang="en-US" sz="2400" dirty="0" smtClean="0"/>
              <a:t>Failure </a:t>
            </a:r>
            <a:r>
              <a:rPr lang="en-US" sz="2400" dirty="0"/>
              <a:t>to meet quality requirements will have impacts on both the financial condition and reputation of a </a:t>
            </a:r>
            <a:r>
              <a:rPr lang="en-US" sz="2400" dirty="0" smtClean="0"/>
              <a:t>company.</a:t>
            </a:r>
          </a:p>
          <a:p>
            <a:endParaRPr lang="en-US" sz="2400" dirty="0" smtClean="0"/>
          </a:p>
          <a:p>
            <a:r>
              <a:rPr lang="en-US" sz="2400" dirty="0"/>
              <a:t>In the recent airbag recall involving the </a:t>
            </a:r>
            <a:r>
              <a:rPr lang="en-US" sz="2400" dirty="0" err="1"/>
              <a:t>Takata</a:t>
            </a:r>
            <a:r>
              <a:rPr lang="en-US" sz="2400" dirty="0"/>
              <a:t> Corporation, 34 million vehicles in the U.S. and 7 million more worldwide were potentially affected by defective airbags.  </a:t>
            </a:r>
          </a:p>
        </p:txBody>
      </p:sp>
      <p:sp>
        <p:nvSpPr>
          <p:cNvPr id="7"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0572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885825" y="1441500"/>
            <a:ext cx="7372350" cy="4576461"/>
          </a:xfrm>
        </p:spPr>
        <p:txBody>
          <a:bodyPr>
            <a:normAutofit/>
          </a:bodyPr>
          <a:lstStyle/>
          <a:p>
            <a:r>
              <a:rPr lang="en-US" sz="2400" b="1" i="1" dirty="0"/>
              <a:t>Quality management</a:t>
            </a:r>
            <a:r>
              <a:rPr lang="en-US" sz="2400" dirty="0"/>
              <a:t> </a:t>
            </a:r>
            <a:r>
              <a:rPr lang="en-US" sz="2400" dirty="0" smtClean="0"/>
              <a:t>has </a:t>
            </a:r>
            <a:r>
              <a:rPr lang="en-US" sz="2400" dirty="0"/>
              <a:t>four main components: </a:t>
            </a:r>
            <a:r>
              <a:rPr lang="en-US" sz="2400" i="1" dirty="0"/>
              <a:t>quality planning</a:t>
            </a:r>
            <a:r>
              <a:rPr lang="en-US" sz="2400" dirty="0"/>
              <a:t>, </a:t>
            </a:r>
            <a:r>
              <a:rPr lang="en-US" sz="2400" i="1" dirty="0"/>
              <a:t>quality control</a:t>
            </a:r>
            <a:r>
              <a:rPr lang="en-US" sz="2400" dirty="0"/>
              <a:t>, </a:t>
            </a:r>
            <a:r>
              <a:rPr lang="en-US" sz="2400" i="1" dirty="0"/>
              <a:t>quality assurance</a:t>
            </a:r>
            <a:r>
              <a:rPr lang="en-US" sz="2400" dirty="0"/>
              <a:t>, and </a:t>
            </a:r>
            <a:r>
              <a:rPr lang="en-US" sz="2400" i="1" dirty="0"/>
              <a:t>quality improvement</a:t>
            </a:r>
            <a:r>
              <a:rPr lang="en-US" sz="2400" dirty="0"/>
              <a:t>. </a:t>
            </a:r>
            <a:endParaRPr lang="en-US" sz="2400" dirty="0" smtClean="0"/>
          </a:p>
          <a:p>
            <a:endParaRPr lang="en-US" sz="2400" dirty="0" smtClean="0"/>
          </a:p>
          <a:p>
            <a:r>
              <a:rPr lang="en-US" sz="2400" dirty="0" smtClean="0"/>
              <a:t>Quality </a:t>
            </a:r>
            <a:r>
              <a:rPr lang="en-US" sz="2400" dirty="0"/>
              <a:t>management is focused both on the product being manufactured and the process by which it is </a:t>
            </a:r>
            <a:r>
              <a:rPr lang="en-US" sz="2400" dirty="0" smtClean="0"/>
              <a:t>manufactured.</a:t>
            </a:r>
          </a:p>
          <a:p>
            <a:endParaRPr lang="en-US" sz="2400" dirty="0" smtClean="0"/>
          </a:p>
          <a:p>
            <a:r>
              <a:rPr lang="en-US" sz="2400" dirty="0" smtClean="0"/>
              <a:t>Quality </a:t>
            </a:r>
            <a:r>
              <a:rPr lang="en-US" sz="2400" dirty="0"/>
              <a:t>management employs quality assurance and control of both processes and products to achieve consistent quality.</a:t>
            </a:r>
          </a:p>
        </p:txBody>
      </p:sp>
      <p:sp>
        <p:nvSpPr>
          <p:cNvPr id="7"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management </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459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685800" y="1219200"/>
            <a:ext cx="7829550" cy="838199"/>
          </a:xfrm>
          <a:noFill/>
          <a:ln>
            <a:noFill/>
          </a:ln>
        </p:spPr>
        <p:style>
          <a:lnRef idx="1">
            <a:schemeClr val="accent5"/>
          </a:lnRef>
          <a:fillRef idx="2">
            <a:schemeClr val="accent5"/>
          </a:fillRef>
          <a:effectRef idx="1">
            <a:schemeClr val="accent5"/>
          </a:effectRef>
          <a:fontRef idx="minor">
            <a:schemeClr val="dk1"/>
          </a:fontRef>
        </p:style>
        <p:txBody>
          <a:bodyPr>
            <a:noAutofit/>
          </a:bodyPr>
          <a:lstStyle/>
          <a:p>
            <a:r>
              <a:rPr lang="en-US" sz="2400" dirty="0"/>
              <a:t>A </a:t>
            </a:r>
            <a:r>
              <a:rPr lang="en-US" sz="2400" b="1" i="1" dirty="0"/>
              <a:t>quality management system (QMS) </a:t>
            </a:r>
            <a:r>
              <a:rPr lang="en-US" sz="2400" dirty="0"/>
              <a:t>is a collection of processes needed to implement quality management</a:t>
            </a:r>
            <a:r>
              <a:rPr lang="en-US" sz="2400" dirty="0" smtClean="0"/>
              <a:t>.</a:t>
            </a:r>
          </a:p>
        </p:txBody>
      </p:sp>
      <p:sp>
        <p:nvSpPr>
          <p:cNvPr id="7" name="Rectangle 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Management System (QMS) </a:t>
            </a:r>
          </a:p>
        </p:txBody>
      </p:sp>
      <p:sp>
        <p:nvSpPr>
          <p:cNvPr id="10" name="Rectangle 9"/>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4"/>
          <p:cNvSpPr txBox="1">
            <a:spLocks/>
          </p:cNvSpPr>
          <p:nvPr/>
        </p:nvSpPr>
        <p:spPr>
          <a:xfrm>
            <a:off x="838199" y="2270708"/>
            <a:ext cx="7677151" cy="3704260"/>
          </a:xfrm>
          <a:prstGeom prst="rect">
            <a:avLst/>
          </a:prstGeom>
        </p:spPr>
        <p:txBody>
          <a:bodyPr vert="horz" lIns="91440" tIns="45720" rIns="91440" bIns="45720" numCol="2" rtlCol="0">
            <a:noAutofit/>
          </a:bodyPr>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buNone/>
            </a:pPr>
            <a:r>
              <a:rPr lang="en-US" sz="2400" b="1" dirty="0" smtClean="0"/>
              <a:t>Elements of a QMS: </a:t>
            </a:r>
          </a:p>
          <a:p>
            <a:pPr marL="0" indent="0">
              <a:buNone/>
            </a:pPr>
            <a:r>
              <a:rPr lang="en-US" sz="2400" dirty="0" smtClean="0"/>
              <a:t>1. Quality policy</a:t>
            </a:r>
          </a:p>
          <a:p>
            <a:pPr marL="0" indent="0">
              <a:buNone/>
            </a:pPr>
            <a:r>
              <a:rPr lang="en-US" sz="2400" dirty="0" smtClean="0"/>
              <a:t>2. Quality objectives</a:t>
            </a:r>
          </a:p>
          <a:p>
            <a:pPr marL="0" indent="0">
              <a:buNone/>
            </a:pPr>
            <a:r>
              <a:rPr lang="en-US" sz="2400" dirty="0" smtClean="0"/>
              <a:t>3. Quality manual </a:t>
            </a:r>
          </a:p>
          <a:p>
            <a:pPr marL="0" indent="0">
              <a:buNone/>
            </a:pPr>
            <a:r>
              <a:rPr lang="en-US" sz="2400" dirty="0" smtClean="0"/>
              <a:t>4. Organizational structure and responsibilities</a:t>
            </a:r>
          </a:p>
          <a:p>
            <a:pPr marL="0" indent="0">
              <a:buNone/>
            </a:pPr>
            <a:r>
              <a:rPr lang="en-US" sz="2400" dirty="0" smtClean="0"/>
              <a:t>5. Data management</a:t>
            </a:r>
          </a:p>
          <a:p>
            <a:pPr marL="0" indent="0">
              <a:buNone/>
            </a:pPr>
            <a:r>
              <a:rPr lang="en-US" sz="2400" dirty="0" smtClean="0"/>
              <a:t>6. Processes, including purchasing </a:t>
            </a:r>
          </a:p>
          <a:p>
            <a:pPr marL="0" indent="0">
              <a:buNone/>
            </a:pPr>
            <a:endParaRPr lang="en-US" sz="2400" dirty="0" smtClean="0"/>
          </a:p>
          <a:p>
            <a:pPr marL="0" indent="0">
              <a:buNone/>
            </a:pPr>
            <a:r>
              <a:rPr lang="en-US" sz="2400" dirty="0" smtClean="0"/>
              <a:t>7. Product quality leading to customer satisfaction</a:t>
            </a:r>
          </a:p>
          <a:p>
            <a:pPr marL="0" indent="0">
              <a:buNone/>
            </a:pPr>
            <a:r>
              <a:rPr lang="en-US" sz="2400" dirty="0" smtClean="0"/>
              <a:t>8. Continuous improvement including corrective and preventive action</a:t>
            </a:r>
          </a:p>
          <a:p>
            <a:pPr marL="0" indent="0">
              <a:buNone/>
            </a:pPr>
            <a:r>
              <a:rPr lang="en-US" sz="2400" dirty="0" smtClean="0"/>
              <a:t>9. Quality instruments</a:t>
            </a:r>
          </a:p>
          <a:p>
            <a:pPr marL="0" indent="0">
              <a:buNone/>
            </a:pPr>
            <a:endParaRPr lang="en-US" sz="2400" dirty="0" smtClean="0"/>
          </a:p>
        </p:txBody>
      </p:sp>
    </p:spTree>
    <p:extLst>
      <p:ext uri="{BB962C8B-B14F-4D97-AF65-F5344CB8AC3E}">
        <p14:creationId xmlns:p14="http://schemas.microsoft.com/office/powerpoint/2010/main" val="1441466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6414254"/>
            <a:ext cx="9144000" cy="4589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0" y="6414254"/>
            <a:ext cx="9144000" cy="369332"/>
          </a:xfrm>
          <a:prstGeom prst="rect">
            <a:avLst/>
          </a:prstGeom>
          <a:solidFill>
            <a:srgbClr val="00519B"/>
          </a:solidFill>
        </p:spPr>
        <p:txBody>
          <a:bodyPr wrap="square">
            <a:spAutoFit/>
          </a:bodyPr>
          <a:lstStyle/>
          <a:p>
            <a:r>
              <a:rPr lang="en-US" sz="1800" b="1" dirty="0">
                <a:solidFill>
                  <a:schemeClr val="bg1"/>
                </a:solidFill>
                <a:latin typeface="Cambria" charset="0"/>
                <a:ea typeface="Cambria" charset="0"/>
                <a:cs typeface="Cambria" charset="0"/>
              </a:rPr>
              <a:t>MODULE 2.2 Concepts and definitions</a:t>
            </a: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9599" y="6342514"/>
            <a:ext cx="1009357" cy="530726"/>
          </a:xfrm>
          <a:prstGeom prst="rect">
            <a:avLst/>
          </a:prstGeom>
        </p:spPr>
      </p:pic>
      <p:sp>
        <p:nvSpPr>
          <p:cNvPr id="5" name="Content Placeholder 4"/>
          <p:cNvSpPr>
            <a:spLocks noGrp="1"/>
          </p:cNvSpPr>
          <p:nvPr>
            <p:ph idx="1"/>
          </p:nvPr>
        </p:nvSpPr>
        <p:spPr>
          <a:xfrm>
            <a:off x="628650" y="925233"/>
            <a:ext cx="7981950" cy="5327628"/>
          </a:xfrm>
        </p:spPr>
        <p:txBody>
          <a:bodyPr>
            <a:noAutofit/>
          </a:bodyPr>
          <a:lstStyle/>
          <a:p>
            <a:r>
              <a:rPr lang="en-US" sz="2400" b="1" dirty="0"/>
              <a:t>Quality assurance</a:t>
            </a:r>
            <a:r>
              <a:rPr lang="en-US" sz="2400" dirty="0"/>
              <a:t> (QA) </a:t>
            </a:r>
            <a:r>
              <a:rPr lang="en-US" sz="2400" dirty="0" smtClean="0"/>
              <a:t>is </a:t>
            </a:r>
            <a:r>
              <a:rPr lang="en-US" sz="2400" dirty="0"/>
              <a:t>the systematic measurement, comparison with a standard, monitoring of processes, and an associated feedback loop designed to prevent errors.  </a:t>
            </a:r>
          </a:p>
          <a:p>
            <a:endParaRPr lang="en-US" sz="2400" dirty="0"/>
          </a:p>
          <a:p>
            <a:r>
              <a:rPr lang="en-US" sz="2400" b="1" dirty="0"/>
              <a:t>QA has two main principles: </a:t>
            </a:r>
          </a:p>
        </p:txBody>
      </p:sp>
      <p:sp>
        <p:nvSpPr>
          <p:cNvPr id="7" name="Title 2"/>
          <p:cNvSpPr>
            <a:spLocks noGrp="1"/>
          </p:cNvSpPr>
          <p:nvPr>
            <p:ph type="title"/>
          </p:nvPr>
        </p:nvSpPr>
        <p:spPr>
          <a:xfrm>
            <a:off x="0" y="289215"/>
            <a:ext cx="9144000" cy="535531"/>
          </a:xfrm>
          <a:noFill/>
          <a:ln>
            <a:noFill/>
          </a:ln>
        </p:spPr>
        <p:txBody>
          <a:bodyPr wrap="square">
            <a:spAutoFit/>
          </a:bodyPr>
          <a:lstStyle/>
          <a:p>
            <a:pPr defTabSz="1218987"/>
            <a:r>
              <a:rPr lang="en-US" sz="3200" b="1" dirty="0">
                <a:solidFill>
                  <a:srgbClr val="00519B"/>
                </a:solidFill>
                <a:latin typeface="Cambria" charset="0"/>
                <a:ea typeface="Cambria" charset="0"/>
                <a:cs typeface="Cambria" charset="0"/>
              </a:rPr>
              <a:t>	Quality A</a:t>
            </a:r>
            <a:r>
              <a:rPr lang="en-US" sz="3200" b="1" dirty="0" smtClean="0">
                <a:solidFill>
                  <a:srgbClr val="00519B"/>
                </a:solidFill>
                <a:latin typeface="Cambria" charset="0"/>
                <a:ea typeface="Cambria" charset="0"/>
                <a:cs typeface="Cambria" charset="0"/>
              </a:rPr>
              <a:t>ssurance</a:t>
            </a:r>
            <a:endParaRPr lang="en-US" sz="3200" b="1" dirty="0">
              <a:solidFill>
                <a:srgbClr val="00519B"/>
              </a:solidFill>
              <a:latin typeface="Cambria" charset="0"/>
              <a:ea typeface="Cambria" charset="0"/>
              <a:cs typeface="Cambria" charset="0"/>
            </a:endParaRPr>
          </a:p>
        </p:txBody>
      </p:sp>
      <p:sp>
        <p:nvSpPr>
          <p:cNvPr id="8" name="Rectangle 7"/>
          <p:cNvSpPr/>
          <p:nvPr/>
        </p:nvSpPr>
        <p:spPr>
          <a:xfrm>
            <a:off x="0" y="807774"/>
            <a:ext cx="9144000"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 name="Diagram 1"/>
          <p:cNvGraphicFramePr/>
          <p:nvPr>
            <p:extLst>
              <p:ext uri="{D42A27DB-BD31-4B8C-83A1-F6EECF244321}">
                <p14:modId xmlns:p14="http://schemas.microsoft.com/office/powerpoint/2010/main" val="1721444322"/>
              </p:ext>
            </p:extLst>
          </p:nvPr>
        </p:nvGraphicFramePr>
        <p:xfrm>
          <a:off x="1010920" y="3230879"/>
          <a:ext cx="7162800" cy="29000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59446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34B7CA8-998B-4F57-AEE2-A1ADF5E9D3A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10881</Words>
  <Application>Microsoft Office PowerPoint</Application>
  <PresentationFormat>Letter Paper (8.5x11 in)</PresentationFormat>
  <Paragraphs>502</Paragraphs>
  <Slides>40</Slides>
  <Notes>40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Arial</vt:lpstr>
      <vt:lpstr>Calibri</vt:lpstr>
      <vt:lpstr>Calibri Light</vt:lpstr>
      <vt:lpstr>Cambria</vt:lpstr>
      <vt:lpstr>Century Gothic</vt:lpstr>
      <vt:lpstr>ＭＳ ゴシック</vt:lpstr>
      <vt:lpstr>Times New Roman</vt:lpstr>
      <vt:lpstr>Office Theme</vt:lpstr>
      <vt:lpstr>PowerPoint Presentation</vt:lpstr>
      <vt:lpstr>PowerPoint Presentation</vt:lpstr>
      <vt:lpstr> Introduction</vt:lpstr>
      <vt:lpstr> Introduction</vt:lpstr>
      <vt:lpstr> Introduction</vt:lpstr>
      <vt:lpstr> Quality</vt:lpstr>
      <vt:lpstr> Quality management </vt:lpstr>
      <vt:lpstr> Quality Management System (QMS) </vt:lpstr>
      <vt:lpstr> Quality Assurance</vt:lpstr>
      <vt:lpstr> Quality control</vt:lpstr>
      <vt:lpstr> Quality control</vt:lpstr>
      <vt:lpstr>The origins of quality and quality control</vt:lpstr>
      <vt:lpstr>The origins of quality and quality control</vt:lpstr>
      <vt:lpstr>Quality and the Industrial Revolution</vt:lpstr>
      <vt:lpstr>Quality and the Industrial Revolution</vt:lpstr>
      <vt:lpstr> The Role of Japan</vt:lpstr>
      <vt:lpstr> Quality Standards</vt:lpstr>
      <vt:lpstr> ISO 9000 - 8 principles</vt:lpstr>
      <vt:lpstr>Quality Control program for Manufactured Construction </vt:lpstr>
      <vt:lpstr>Quality Control program for Manufactured Construction </vt:lpstr>
      <vt:lpstr>PowerPoint Presentation</vt:lpstr>
      <vt:lpstr> IPIAs and DAPIAs</vt:lpstr>
      <vt:lpstr> On-site inspection</vt:lpstr>
      <vt:lpstr> Quality Control</vt:lpstr>
      <vt:lpstr> Plant Policy</vt:lpstr>
      <vt:lpstr> Procedures for a Receiving Inspection </vt:lpstr>
      <vt:lpstr> General Inspections</vt:lpstr>
      <vt:lpstr> Inspection Checklists </vt:lpstr>
      <vt:lpstr> Inspection Procedures</vt:lpstr>
      <vt:lpstr> Defect Control </vt:lpstr>
      <vt:lpstr> Quality Control Defect Control </vt:lpstr>
      <vt:lpstr> Layers of Inspection</vt:lpstr>
      <vt:lpstr> Design Review</vt:lpstr>
      <vt:lpstr>  Defects and Possible Product Recalls</vt:lpstr>
      <vt:lpstr> Accuracy and precision </vt:lpstr>
      <vt:lpstr>Guidelines for Investigation and Reporting of QSIs</vt:lpstr>
      <vt:lpstr>Quality Assurance Manuals and IPIA Roles </vt:lpstr>
      <vt:lpstr>Quality Assurance Manuals and IPIA Roles </vt:lpstr>
      <vt:lpstr> The Role of the IBTS </vt:lpstr>
      <vt:lpstr> The Role of the IBTS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2015-02-11T15:01:25Z</dcterms:created>
  <dcterms:modified xsi:type="dcterms:W3CDTF">2015-11-16T14:10:30Z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TC034605079991</vt:lpwstr>
  </property>
</Properties>
</file>