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8" d="100"/>
          <a:sy n="128" d="100"/>
        </p:scale>
        <p:origin x="456" y="-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4445" y="0"/>
            <a:ext cx="1747524" cy="22920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1009650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898" y="4511784"/>
            <a:ext cx="10096501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2/8/22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20000"/>
                    <a:lumOff val="80000"/>
                  </a:schemeClr>
                </a:solidFill>
              </a:defRPr>
            </a:lvl1pPr>
          </a:lstStyle>
          <a:p>
            <a:fld id="{0FF54DE5-C571-48E8-A5BC-B369434E2F4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3708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3396996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Picture Placeholder 2" descr="An empty placeholder to add an image. Click on the placeholder and select the image that you wish to add."/>
          <p:cNvSpPr>
            <a:spLocks noGrp="1"/>
          </p:cNvSpPr>
          <p:nvPr>
            <p:ph type="pic" idx="1"/>
          </p:nvPr>
        </p:nvSpPr>
        <p:spPr>
          <a:xfrm>
            <a:off x="4654671" y="1600199"/>
            <a:ext cx="6430912" cy="4572001"/>
          </a:xfrm>
        </p:spPr>
        <p:txBody>
          <a:bodyPr tIns="118872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2/8/22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586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2/8/22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382736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72600" y="365125"/>
            <a:ext cx="17145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04900" y="365125"/>
            <a:ext cx="8098896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2/8/22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  <p:grpSp>
        <p:nvGrpSpPr>
          <p:cNvPr id="7" name="Group 6"/>
          <p:cNvGrpSpPr/>
          <p:nvPr/>
        </p:nvGrpSpPr>
        <p:grpSpPr>
          <a:xfrm rot="5400000">
            <a:off x="6514047" y="3228843"/>
            <a:ext cx="5632704" cy="84403"/>
            <a:chOff x="1073150" y="1219201"/>
            <a:chExt cx="10058400" cy="63125"/>
          </a:xfrm>
        </p:grpSpPr>
        <p:cxnSp>
          <p:nvCxnSpPr>
            <p:cNvPr id="8" name="Straight Connector 7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904496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2/8/22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596555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04900" y="2292094"/>
            <a:ext cx="5734050" cy="2219691"/>
          </a:xfrm>
        </p:spPr>
        <p:txBody>
          <a:bodyPr anchor="ctr">
            <a:normAutofit/>
          </a:bodyPr>
          <a:lstStyle>
            <a:lvl1pPr algn="l">
              <a:defRPr sz="4400" cap="all" baseline="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4900" y="4511784"/>
            <a:ext cx="5734050" cy="955565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/>
          </a:p>
        </p:txBody>
      </p:sp>
      <p:sp>
        <p:nvSpPr>
          <p:cNvPr id="11" name="Picture Placeholder 10" descr="An empty placeholder to add an image. Click on the placeholder and select the image that you wish to add."/>
          <p:cNvSpPr>
            <a:spLocks noGrp="1"/>
          </p:cNvSpPr>
          <p:nvPr>
            <p:ph type="pic" sz="quarter" idx="13"/>
          </p:nvPr>
        </p:nvSpPr>
        <p:spPr>
          <a:xfrm>
            <a:off x="6981063" y="1310656"/>
            <a:ext cx="5210937" cy="4208604"/>
          </a:xfrm>
          <a:solidFill>
            <a:schemeClr val="tx1">
              <a:lumMod val="20000"/>
              <a:lumOff val="80000"/>
            </a:schemeClr>
          </a:solidFill>
        </p:spPr>
        <p:txBody>
          <a:bodyPr tIns="1005840"/>
          <a:lstStyle>
            <a:lvl1pPr marL="0" indent="0" algn="ctr">
              <a:buNone/>
              <a:defRPr/>
            </a:lvl1pPr>
          </a:lstStyle>
          <a:p>
            <a:r>
              <a:rPr lang="en-US"/>
              <a:t>Click icon to add picture</a:t>
            </a:r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4" name="Group 13"/>
          <p:cNvGrpSpPr/>
          <p:nvPr/>
        </p:nvGrpSpPr>
        <p:grpSpPr>
          <a:xfrm>
            <a:off x="0" y="1143000"/>
            <a:ext cx="12192000" cy="63125"/>
            <a:chOff x="507492" y="1501519"/>
            <a:chExt cx="8129016" cy="63125"/>
          </a:xfrm>
        </p:grpSpPr>
        <p:cxnSp>
          <p:nvCxnSpPr>
            <p:cNvPr id="15" name="Straight Connector 14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25880" y="0"/>
            <a:ext cx="1747524" cy="2292094"/>
          </a:xfrm>
          <a:prstGeom prst="rect">
            <a:avLst/>
          </a:prstGeom>
        </p:spPr>
      </p:pic>
      <p:grpSp>
        <p:nvGrpSpPr>
          <p:cNvPr id="13" name="Group 12"/>
          <p:cNvGrpSpPr/>
          <p:nvPr/>
        </p:nvGrpSpPr>
        <p:grpSpPr>
          <a:xfrm rot="10800000">
            <a:off x="0" y="5645510"/>
            <a:ext cx="12192000" cy="63125"/>
            <a:chOff x="507492" y="1501519"/>
            <a:chExt cx="8129016" cy="63125"/>
          </a:xfrm>
        </p:grpSpPr>
        <p:cxnSp>
          <p:nvCxnSpPr>
            <p:cNvPr id="17" name="Straight Connector 16"/>
            <p:cNvCxnSpPr/>
            <p:nvPr/>
          </p:nvCxnSpPr>
          <p:spPr>
            <a:xfrm>
              <a:off x="507492" y="1564644"/>
              <a:ext cx="8129016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507492" y="1501519"/>
              <a:ext cx="8129016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Rectangle 6"/>
          <p:cNvSpPr/>
          <p:nvPr/>
        </p:nvSpPr>
        <p:spPr>
          <a:xfrm>
            <a:off x="0" y="5778124"/>
            <a:ext cx="12192000" cy="107987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102527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2514600"/>
            <a:ext cx="12192000" cy="3194035"/>
            <a:chOff x="647402" y="2514600"/>
            <a:chExt cx="10838688" cy="3194035"/>
          </a:xfrm>
        </p:grpSpPr>
        <p:grpSp>
          <p:nvGrpSpPr>
            <p:cNvPr id="9" name="Group 8"/>
            <p:cNvGrpSpPr/>
            <p:nvPr/>
          </p:nvGrpSpPr>
          <p:grpSpPr>
            <a:xfrm>
              <a:off x="647402" y="2514600"/>
              <a:ext cx="10838688" cy="63125"/>
              <a:chOff x="507492" y="1501519"/>
              <a:chExt cx="8129016" cy="63125"/>
            </a:xfrm>
          </p:grpSpPr>
          <p:cxnSp>
            <p:nvCxnSpPr>
              <p:cNvPr id="14" name="Straight Connector 13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Rectangle 9"/>
            <p:cNvSpPr/>
            <p:nvPr/>
          </p:nvSpPr>
          <p:spPr>
            <a:xfrm>
              <a:off x="647402" y="2640850"/>
              <a:ext cx="10838688" cy="2941536"/>
            </a:xfrm>
            <a:prstGeom prst="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grpSp>
          <p:nvGrpSpPr>
            <p:cNvPr id="11" name="Group 10"/>
            <p:cNvGrpSpPr/>
            <p:nvPr/>
          </p:nvGrpSpPr>
          <p:grpSpPr>
            <a:xfrm rot="10800000">
              <a:off x="647402" y="5645510"/>
              <a:ext cx="10838688" cy="63125"/>
              <a:chOff x="507492" y="1501519"/>
              <a:chExt cx="8129016" cy="63125"/>
            </a:xfrm>
          </p:grpSpPr>
          <p:cxnSp>
            <p:nvCxnSpPr>
              <p:cNvPr id="12" name="Straight Connector 11"/>
              <p:cNvCxnSpPr/>
              <p:nvPr/>
            </p:nvCxnSpPr>
            <p:spPr>
              <a:xfrm>
                <a:off x="507492" y="1564644"/>
                <a:ext cx="8129016" cy="0"/>
              </a:xfrm>
              <a:prstGeom prst="line">
                <a:avLst/>
              </a:prstGeom>
              <a:ln w="381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07492" y="1501519"/>
                <a:ext cx="8129016" cy="0"/>
              </a:xfrm>
              <a:prstGeom prst="line">
                <a:avLst/>
              </a:prstGeom>
              <a:ln w="12700" cap="flat">
                <a:solidFill>
                  <a:schemeClr val="tx1"/>
                </a:soli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7" name="Picture 6"/>
          <p:cNvPicPr>
            <a:picLocks noChangeAspect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880" y="0"/>
            <a:ext cx="1783188" cy="2971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04899" y="2971806"/>
            <a:ext cx="10071099" cy="1684150"/>
          </a:xfrm>
        </p:spPr>
        <p:txBody>
          <a:bodyPr anchor="ctr">
            <a:normAutofit/>
          </a:bodyPr>
          <a:lstStyle>
            <a:lvl1pPr>
              <a:defRPr sz="4400" cap="all" baseline="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899" y="4655956"/>
            <a:ext cx="10071099" cy="509750"/>
          </a:xfrm>
        </p:spPr>
        <p:txBody>
          <a:bodyPr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2/8/22</a:t>
            </a:fld>
            <a:endParaRPr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8638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49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600200"/>
            <a:ext cx="4914900" cy="4571999"/>
          </a:xfrm>
        </p:spPr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2/8/22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89455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4900" y="2424112"/>
            <a:ext cx="4919472" cy="37480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66110" y="1600200"/>
            <a:ext cx="4919472" cy="823912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66110" y="2424112"/>
            <a:ext cx="4919472" cy="37480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2/8/22</a:t>
            </a:fld>
            <a:endParaRPr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0818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2/8/22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56297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2/8/22</a:t>
            </a:fld>
            <a:endParaRPr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04840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04900" y="1600200"/>
            <a:ext cx="4384548" cy="45720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41848" y="1600199"/>
            <a:ext cx="5445252" cy="457200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6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B9795-92DC-40DC-A1CA-9A4B349D7824}" type="datetimeFigureOut">
              <a:rPr lang="en-US"/>
              <a:t>2/8/22</a:t>
            </a:fld>
            <a:endParaRPr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F54DE5-C571-48E8-A5BC-B369434E2F44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49183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04900" y="76200"/>
            <a:ext cx="9980682" cy="1096962"/>
          </a:xfrm>
          <a:prstGeom prst="rect">
            <a:avLst/>
          </a:prstGeom>
        </p:spPr>
        <p:txBody>
          <a:bodyPr vert="horz" lIns="0" tIns="45720" rIns="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4900" y="1600200"/>
            <a:ext cx="9982200" cy="457200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04899" y="6356351"/>
            <a:ext cx="1829559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l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402B9795-92DC-40DC-A1CA-9A4B349D7824}" type="datetimeFigureOut">
              <a:rPr lang="en-US" smtClean="0"/>
              <a:pPr/>
              <a:t>2/8/22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34459" y="6356350"/>
            <a:ext cx="6323082" cy="365126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ctr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256782" y="6356351"/>
            <a:ext cx="1828800" cy="365125"/>
          </a:xfrm>
          <a:prstGeom prst="rect">
            <a:avLst/>
          </a:prstGeom>
        </p:spPr>
        <p:txBody>
          <a:bodyPr vert="horz" lIns="0" tIns="45720" rIns="0" bIns="45720" rtlCol="0" anchor="ctr"/>
          <a:lstStyle>
            <a:lvl1pPr algn="r">
              <a:defRPr sz="1200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fld id="{0FF54DE5-C571-48E8-A5BC-B369434E2F44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15" name="Group 14"/>
          <p:cNvGrpSpPr/>
          <p:nvPr/>
        </p:nvGrpSpPr>
        <p:grpSpPr>
          <a:xfrm>
            <a:off x="1103376" y="1219201"/>
            <a:ext cx="9985248" cy="84403"/>
            <a:chOff x="1073150" y="1219201"/>
            <a:chExt cx="10058400" cy="63125"/>
          </a:xfrm>
        </p:grpSpPr>
        <p:cxnSp>
          <p:nvCxnSpPr>
            <p:cNvPr id="13" name="Straight Connector 12"/>
            <p:cNvCxnSpPr/>
            <p:nvPr/>
          </p:nvCxnSpPr>
          <p:spPr>
            <a:xfrm rot="10800000">
              <a:off x="1073150" y="1219201"/>
              <a:ext cx="10058400" cy="0"/>
            </a:xfrm>
            <a:prstGeom prst="line">
              <a:avLst/>
            </a:prstGeom>
            <a:ln w="381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1073150" y="1282326"/>
              <a:ext cx="10058400" cy="0"/>
            </a:xfrm>
            <a:prstGeom prst="line">
              <a:avLst/>
            </a:prstGeom>
            <a:ln w="12700" cap="flat">
              <a:solidFill>
                <a:schemeClr val="tx1"/>
              </a:solidFill>
              <a:miter lim="800000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83364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Font typeface="Wingdings" panose="05000000000000000000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6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Wingdings" panose="05000000000000000000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96">
          <p15:clr>
            <a:srgbClr val="F26B43"/>
          </p15:clr>
        </p15:guide>
        <p15:guide id="2" pos="6984">
          <p15:clr>
            <a:srgbClr val="F26B43"/>
          </p15:clr>
        </p15:guide>
        <p15:guide id="3" orient="horz" pos="1008">
          <p15:clr>
            <a:srgbClr val="F26B43"/>
          </p15:clr>
        </p15:guide>
        <p15:guide id="4" orient="horz" pos="388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nam12.safelinks.protection.outlook.com/?url=https%3A%2F%2Fwww.wdt.edu%2F&amp;data=04%7C01%7CMaria.Fieth%40csulb.edu%7C994d640d02cc43242b5a08d9eb26701d%7Cd175679bacd34644be82af041982977a%7C0%7C0%7C637799372594343383%7CUnknown%7CTWFpbGZsb3d8eyJWIjoiMC4wLjAwMDAiLCJQIjoiV2luMzIiLCJBTiI6Ik1haWwiLCJXVCI6Mn0%3D%7C2000&amp;sdata=eRV79AHtJLe2lUxtF88I8mgB2HdxAusUCHE%2F3%2BMB25A%3D&amp;reserved=0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Relationship Id="rId5" Type="http://schemas.openxmlformats.org/officeDocument/2006/relationships/hyperlink" Target="https://nam12.safelinks.protection.outlook.com/?url=https%3A%2F%2Fsupport.skillscommons.org%2Fconnect%2Fimpact-communities%2Fie2et%2F&amp;data=04%7C01%7CMaria.Fieth%40csulb.edu%7C994d640d02cc43242b5a08d9eb26701d%7Cd175679bacd34644be82af041982977a%7C0%7C0%7C637799372594343383%7CUnknown%7CTWFpbGZsb3d8eyJWIjoiMC4wLjAwMDAiLCJQIjoiV2luMzIiLCJBTiI6Ik1haWwiLCJXVCI6Mn0%3D%7C2000&amp;sdata=Grqyly2s%2FQpPWNG7Wu%2BcO%2BgCy7RPMt8XWUO8xy7%2BYQ8%3D&amp;reserved=0" TargetMode="External"/><Relationship Id="rId4" Type="http://schemas.openxmlformats.org/officeDocument/2006/relationships/hyperlink" Target="https://nam12.safelinks.protection.outlook.com/?url=http%3A%2F%2Fcreativecommons.org%2Flicenses%2Fby%2F4.0&amp;data=04%7C01%7CMaria.Fieth%40csulb.edu%7C994d640d02cc43242b5a08d9eb26701d%7Cd175679bacd34644be82af041982977a%7C0%7C0%7C637799372594343383%7CUnknown%7CTWFpbGZsb3d8eyJWIjoiMC4wLjAwMDAiLCJQIjoiV2luMzIiLCJBTiI6Ik1haWwiLCJXVCI6Mn0%3D%7C2000&amp;sdata=u6b%2Bz626X4I9l63AenInt%2BSwZ7KhCYDwfpnw2IE%2FIZE%3D&amp;reserved=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ED211 Module 3:  Connecting Learning Objectives to Competencies and Grades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The four topics discussed in Module 3 are listed on the right.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Select the one topic you struggle with the most or have the least experience with.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Post a question about this topic to the class.  The goal here is to create a conversation that will help generate ideas to assist you with your students.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Refer to personal experiences and concepts covered in the assessment to prepare your questions and responses.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Respond </a:t>
            </a:r>
            <a:r>
              <a:rPr lang="en-US"/>
              <a:t>to at least </a:t>
            </a:r>
            <a:r>
              <a:rPr lang="en-US" dirty="0"/>
              <a:t>one other post within the thread.</a:t>
            </a: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07359" y="1606731"/>
            <a:ext cx="5479742" cy="4530319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9F13232D-ABF4-0745-BEE3-DC53C9ABE451}"/>
              </a:ext>
            </a:extLst>
          </p:cNvPr>
          <p:cNvSpPr txBox="1"/>
          <p:nvPr/>
        </p:nvSpPr>
        <p:spPr>
          <a:xfrm>
            <a:off x="1791597" y="6304746"/>
            <a:ext cx="860728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ED 211 Methods of Lesson Planning and Instruction" by Donna Hanks, </a:t>
            </a:r>
            <a:r>
              <a:rPr lang="en-US" sz="1000" u="sng" dirty="0">
                <a:hlinkClick r:id="rId3" tooltip="Original URL: https://www.wdt.edu/. Click or tap if you trust this link."/>
              </a:rPr>
              <a:t>Western Dakota Technical College</a:t>
            </a:r>
            <a:r>
              <a:rPr lang="en-US" sz="1000" dirty="0"/>
              <a:t> is licensed under </a:t>
            </a:r>
            <a:r>
              <a:rPr lang="en-US" sz="1000" u="sng" dirty="0">
                <a:hlinkClick r:id="rId4" tooltip="Original URL: http://creativecommons.org/licenses/by/4.0. Click or tap if you trust this link."/>
              </a:rPr>
              <a:t>CC BY 4.0</a:t>
            </a:r>
            <a:r>
              <a:rPr lang="en-US" sz="1000" dirty="0"/>
              <a:t> / A derivative from the </a:t>
            </a:r>
            <a:r>
              <a:rPr lang="en-US" sz="1000" u="sng" dirty="0">
                <a:hlinkClick r:id="rId5" tooltip="Original URL: https://support.skillscommons.org/connect/impact-communities/ie2et/. Click or tap if you trust this link."/>
              </a:rPr>
              <a:t>original work</a:t>
            </a:r>
            <a:r>
              <a:rPr lang="en-US" sz="1000" dirty="0"/>
              <a:t> </a:t>
            </a:r>
          </a:p>
          <a:p>
            <a:r>
              <a:rPr lang="en-US" dirty="0"/>
              <a:t> 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93985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Academic Literature 16x9">
  <a:themeElements>
    <a:clrScheme name="Academic Literature">
      <a:dk1>
        <a:srgbClr val="514843"/>
      </a:dk1>
      <a:lt1>
        <a:srgbClr val="FFFFFF"/>
      </a:lt1>
      <a:dk2>
        <a:srgbClr val="000000"/>
      </a:dk2>
      <a:lt2>
        <a:srgbClr val="FFFFF3"/>
      </a:lt2>
      <a:accent1>
        <a:srgbClr val="514843"/>
      </a:accent1>
      <a:accent2>
        <a:srgbClr val="6D7D66"/>
      </a:accent2>
      <a:accent3>
        <a:srgbClr val="525A6A"/>
      </a:accent3>
      <a:accent4>
        <a:srgbClr val="827266"/>
      </a:accent4>
      <a:accent5>
        <a:srgbClr val="AE9A7E"/>
      </a:accent5>
      <a:accent6>
        <a:srgbClr val="A8A39E"/>
      </a:accent6>
      <a:hlink>
        <a:srgbClr val="59704F"/>
      </a:hlink>
      <a:folHlink>
        <a:srgbClr val="A8A39E"/>
      </a:folHlink>
    </a:clrScheme>
    <a:fontScheme name="Plantagenet Cherokee-Euphemia">
      <a:majorFont>
        <a:latin typeface="Plantagenet Cherokee"/>
        <a:ea typeface=""/>
        <a:cs typeface=""/>
      </a:majorFont>
      <a:minorFont>
        <a:latin typeface="Euphemia"/>
        <a:ea typeface=""/>
        <a:cs typeface=""/>
      </a:minorFont>
    </a:fontScheme>
    <a:fmtScheme name="AcademicLiterature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300000"/>
              </a:schemeClr>
            </a:gs>
            <a:gs pos="100000">
              <a:schemeClr val="phClr">
                <a:tint val="68000"/>
                <a:satMod val="300000"/>
              </a:schemeClr>
            </a:gs>
          </a:gsLst>
          <a:path path="rect">
            <a:fillToRect l="50000" t="50000" r="50000" b="50000"/>
          </a:path>
        </a:gradFill>
        <a:gradFill rotWithShape="1">
          <a:gsLst>
            <a:gs pos="0">
              <a:schemeClr val="phClr">
                <a:shade val="100000"/>
                <a:satMod val="137000"/>
              </a:schemeClr>
            </a:gs>
            <a:gs pos="71000">
              <a:schemeClr val="phClr">
                <a:shade val="98000"/>
                <a:satMod val="137000"/>
              </a:schemeClr>
            </a:gs>
            <a:gs pos="100000">
              <a:schemeClr val="phClr">
                <a:shade val="75000"/>
                <a:satMod val="137000"/>
              </a:schemeClr>
            </a:gs>
          </a:gsLst>
          <a:path path="rect">
            <a:fillToRect l="50000" t="50000" r="50000" b="50000"/>
          </a:path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20000" t="20000" r="20000" b="2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90000"/>
                <a:alpha val="80000"/>
                <a:satMod val="200000"/>
              </a:schemeClr>
            </a:gs>
          </a:gsLst>
          <a:path path="rect">
            <a:fillToRect l="5000" t="5000" r="5000" b="5000"/>
          </a:path>
        </a:gradFill>
      </a:bgFillStyleLst>
    </a:fmtScheme>
  </a:themeElements>
  <a:objectDefaults>
    <a:lnDef>
      <a:spPr>
        <a:ln>
          <a:solidFill>
            <a:schemeClr val="accent1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F03431380.potx" id="{B573BD99-E105-4D2A-964B-B901A176567A}" vid="{B1D363B9-18DE-4874-9E2B-FD69B5C6548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129</Words>
  <Application>Microsoft Macintosh PowerPoint</Application>
  <PresentationFormat>Widescreen</PresentationFormat>
  <Paragraphs>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Euphemia</vt:lpstr>
      <vt:lpstr>Plantagenet Cherokee</vt:lpstr>
      <vt:lpstr>Wingdings</vt:lpstr>
      <vt:lpstr>Academic Literature 16x9</vt:lpstr>
      <vt:lpstr>ED211 Module 3:  Connecting Learning Objectives to Competencies and Grades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Module 3:  Connecting Learning Objectives to Competencies and Grades</dc:title>
  <dc:creator>Hanks, Donna</dc:creator>
  <cp:lastModifiedBy>maria fieth</cp:lastModifiedBy>
  <cp:revision>3</cp:revision>
  <dcterms:created xsi:type="dcterms:W3CDTF">2019-02-11T22:29:29Z</dcterms:created>
  <dcterms:modified xsi:type="dcterms:W3CDTF">2022-02-08T21:15:51Z</dcterms:modified>
</cp:coreProperties>
</file>