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Override1.xml" ContentType="application/vnd.openxmlformats-officedocument.themeOverrid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1" r:id="rId1"/>
    <p:sldMasterId id="2147483834" r:id="rId2"/>
  </p:sldMasterIdLst>
  <p:notesMasterIdLst>
    <p:notesMasterId r:id="rId66"/>
  </p:notesMasterIdLst>
  <p:sldIdLst>
    <p:sldId id="256" r:id="rId3"/>
    <p:sldId id="362" r:id="rId4"/>
    <p:sldId id="257" r:id="rId5"/>
    <p:sldId id="258" r:id="rId6"/>
    <p:sldId id="363" r:id="rId7"/>
    <p:sldId id="364" r:id="rId8"/>
    <p:sldId id="269" r:id="rId9"/>
    <p:sldId id="272" r:id="rId10"/>
    <p:sldId id="261" r:id="rId11"/>
    <p:sldId id="365" r:id="rId12"/>
    <p:sldId id="366" r:id="rId13"/>
    <p:sldId id="346" r:id="rId14"/>
    <p:sldId id="273" r:id="rId15"/>
    <p:sldId id="276" r:id="rId16"/>
    <p:sldId id="348" r:id="rId17"/>
    <p:sldId id="280" r:id="rId18"/>
    <p:sldId id="281" r:id="rId19"/>
    <p:sldId id="282" r:id="rId20"/>
    <p:sldId id="283" r:id="rId21"/>
    <p:sldId id="284" r:id="rId22"/>
    <p:sldId id="285" r:id="rId23"/>
    <p:sldId id="286" r:id="rId24"/>
    <p:sldId id="287" r:id="rId25"/>
    <p:sldId id="290" r:id="rId26"/>
    <p:sldId id="292" r:id="rId27"/>
    <p:sldId id="294" r:id="rId28"/>
    <p:sldId id="296" r:id="rId29"/>
    <p:sldId id="370" r:id="rId30"/>
    <p:sldId id="300" r:id="rId31"/>
    <p:sldId id="302" r:id="rId32"/>
    <p:sldId id="304" r:id="rId33"/>
    <p:sldId id="306" r:id="rId34"/>
    <p:sldId id="308" r:id="rId35"/>
    <p:sldId id="310" r:id="rId36"/>
    <p:sldId id="312" r:id="rId37"/>
    <p:sldId id="372" r:id="rId38"/>
    <p:sldId id="371" r:id="rId39"/>
    <p:sldId id="332" r:id="rId40"/>
    <p:sldId id="334" r:id="rId41"/>
    <p:sldId id="335" r:id="rId42"/>
    <p:sldId id="337" r:id="rId43"/>
    <p:sldId id="338" r:id="rId44"/>
    <p:sldId id="339" r:id="rId45"/>
    <p:sldId id="271" r:id="rId46"/>
    <p:sldId id="270" r:id="rId47"/>
    <p:sldId id="264" r:id="rId48"/>
    <p:sldId id="265" r:id="rId49"/>
    <p:sldId id="350" r:id="rId50"/>
    <p:sldId id="351" r:id="rId51"/>
    <p:sldId id="349" r:id="rId52"/>
    <p:sldId id="266" r:id="rId53"/>
    <p:sldId id="352" r:id="rId54"/>
    <p:sldId id="353" r:id="rId55"/>
    <p:sldId id="354" r:id="rId56"/>
    <p:sldId id="355" r:id="rId57"/>
    <p:sldId id="356" r:id="rId58"/>
    <p:sldId id="357" r:id="rId59"/>
    <p:sldId id="358" r:id="rId60"/>
    <p:sldId id="359" r:id="rId61"/>
    <p:sldId id="367" r:id="rId62"/>
    <p:sldId id="368" r:id="rId63"/>
    <p:sldId id="369" r:id="rId64"/>
    <p:sldId id="373" r:id="rId65"/>
  </p:sldIdLst>
  <p:sldSz cx="9144000" cy="6858000" type="screen4x3"/>
  <p:notesSz cx="7077075" cy="9363075"/>
  <p:defaultTextStyle>
    <a:defPPr>
      <a:defRPr lang="en-US"/>
    </a:defPPr>
    <a:lvl1pPr algn="r" rtl="0" fontAlgn="base">
      <a:spcBef>
        <a:spcPct val="0"/>
      </a:spcBef>
      <a:spcAft>
        <a:spcPct val="0"/>
      </a:spcAft>
      <a:defRPr kern="1200">
        <a:solidFill>
          <a:schemeClr val="tx1"/>
        </a:solidFill>
        <a:latin typeface="Arial" charset="0"/>
        <a:ea typeface="+mn-ea"/>
        <a:cs typeface="Times New Roman" pitchFamily="18" charset="0"/>
      </a:defRPr>
    </a:lvl1pPr>
    <a:lvl2pPr marL="457200" algn="r" rtl="0" fontAlgn="base">
      <a:spcBef>
        <a:spcPct val="0"/>
      </a:spcBef>
      <a:spcAft>
        <a:spcPct val="0"/>
      </a:spcAft>
      <a:defRPr kern="1200">
        <a:solidFill>
          <a:schemeClr val="tx1"/>
        </a:solidFill>
        <a:latin typeface="Arial" charset="0"/>
        <a:ea typeface="+mn-ea"/>
        <a:cs typeface="Times New Roman" pitchFamily="18" charset="0"/>
      </a:defRPr>
    </a:lvl2pPr>
    <a:lvl3pPr marL="914400" algn="r" rtl="0" fontAlgn="base">
      <a:spcBef>
        <a:spcPct val="0"/>
      </a:spcBef>
      <a:spcAft>
        <a:spcPct val="0"/>
      </a:spcAft>
      <a:defRPr kern="1200">
        <a:solidFill>
          <a:schemeClr val="tx1"/>
        </a:solidFill>
        <a:latin typeface="Arial" charset="0"/>
        <a:ea typeface="+mn-ea"/>
        <a:cs typeface="Times New Roman" pitchFamily="18" charset="0"/>
      </a:defRPr>
    </a:lvl3pPr>
    <a:lvl4pPr marL="1371600" algn="r" rtl="0" fontAlgn="base">
      <a:spcBef>
        <a:spcPct val="0"/>
      </a:spcBef>
      <a:spcAft>
        <a:spcPct val="0"/>
      </a:spcAft>
      <a:defRPr kern="1200">
        <a:solidFill>
          <a:schemeClr val="tx1"/>
        </a:solidFill>
        <a:latin typeface="Arial" charset="0"/>
        <a:ea typeface="+mn-ea"/>
        <a:cs typeface="Times New Roman" pitchFamily="18" charset="0"/>
      </a:defRPr>
    </a:lvl4pPr>
    <a:lvl5pPr marL="1828800" algn="r" rtl="0" fontAlgn="base">
      <a:spcBef>
        <a:spcPct val="0"/>
      </a:spcBef>
      <a:spcAft>
        <a:spcPct val="0"/>
      </a:spcAft>
      <a:defRPr kern="1200">
        <a:solidFill>
          <a:schemeClr val="tx1"/>
        </a:solidFill>
        <a:latin typeface="Arial" charset="0"/>
        <a:ea typeface="+mn-ea"/>
        <a:cs typeface="Times New Roman" pitchFamily="18" charset="0"/>
      </a:defRPr>
    </a:lvl5pPr>
    <a:lvl6pPr marL="2286000" algn="l" defTabSz="914400" rtl="0" eaLnBrk="1" latinLnBrk="0" hangingPunct="1">
      <a:defRPr kern="1200">
        <a:solidFill>
          <a:schemeClr val="tx1"/>
        </a:solidFill>
        <a:latin typeface="Arial" charset="0"/>
        <a:ea typeface="+mn-ea"/>
        <a:cs typeface="Times New Roman" pitchFamily="18" charset="0"/>
      </a:defRPr>
    </a:lvl6pPr>
    <a:lvl7pPr marL="2743200" algn="l" defTabSz="914400" rtl="0" eaLnBrk="1" latinLnBrk="0" hangingPunct="1">
      <a:defRPr kern="1200">
        <a:solidFill>
          <a:schemeClr val="tx1"/>
        </a:solidFill>
        <a:latin typeface="Arial" charset="0"/>
        <a:ea typeface="+mn-ea"/>
        <a:cs typeface="Times New Roman" pitchFamily="18" charset="0"/>
      </a:defRPr>
    </a:lvl7pPr>
    <a:lvl8pPr marL="3200400" algn="l" defTabSz="914400" rtl="0" eaLnBrk="1" latinLnBrk="0" hangingPunct="1">
      <a:defRPr kern="1200">
        <a:solidFill>
          <a:schemeClr val="tx1"/>
        </a:solidFill>
        <a:latin typeface="Arial" charset="0"/>
        <a:ea typeface="+mn-ea"/>
        <a:cs typeface="Times New Roman" pitchFamily="18" charset="0"/>
      </a:defRPr>
    </a:lvl8pPr>
    <a:lvl9pPr marL="3657600" algn="l" defTabSz="914400" rtl="0" eaLnBrk="1" latinLnBrk="0" hangingPunct="1">
      <a:defRPr kern="1200">
        <a:solidFill>
          <a:schemeClr val="tx1"/>
        </a:solidFill>
        <a:latin typeface="Arial" charset="0"/>
        <a:ea typeface="+mn-ea"/>
        <a:cs typeface="Times New Roman" pitchFamily="18" charset="0"/>
      </a:defRPr>
    </a:lvl9pPr>
  </p:defaultTextStyle>
  <p:extLst>
    <p:ext uri="{EFAFB233-063F-42B5-8137-9DF3F51BA10A}">
      <p15:sldGuideLst xmlns:p15="http://schemas.microsoft.com/office/powerpoint/2012/main">
        <p15:guide id="1" orient="horz" pos="1056">
          <p15:clr>
            <a:srgbClr val="A4A3A4"/>
          </p15:clr>
        </p15:guide>
        <p15:guide id="2" orient="horz" pos="288">
          <p15:clr>
            <a:srgbClr val="A4A3A4"/>
          </p15:clr>
        </p15:guide>
        <p15:guide id="3" orient="horz" pos="960">
          <p15:clr>
            <a:srgbClr val="A4A3A4"/>
          </p15:clr>
        </p15:guide>
        <p15:guide id="4" orient="horz" pos="4032">
          <p15:clr>
            <a:srgbClr val="A4A3A4"/>
          </p15:clr>
        </p15:guide>
        <p15:guide id="5" pos="5184">
          <p15:clr>
            <a:srgbClr val="A4A3A4"/>
          </p15:clr>
        </p15:guide>
        <p15:guide id="6" pos="57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0000FF"/>
    <a:srgbClr val="3333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623" autoAdjust="0"/>
    <p:restoredTop sz="68712" autoAdjust="0"/>
  </p:normalViewPr>
  <p:slideViewPr>
    <p:cSldViewPr>
      <p:cViewPr varScale="1">
        <p:scale>
          <a:sx n="62" d="100"/>
          <a:sy n="62" d="100"/>
        </p:scale>
        <p:origin x="1455" y="42"/>
      </p:cViewPr>
      <p:guideLst>
        <p:guide orient="horz" pos="1056"/>
        <p:guide orient="horz" pos="288"/>
        <p:guide orient="horz" pos="960"/>
        <p:guide orient="horz" pos="4032"/>
        <p:guide pos="5184"/>
        <p:guide pos="576"/>
      </p:guideLst>
    </p:cSldViewPr>
  </p:slideViewPr>
  <p:outlineViewPr>
    <p:cViewPr>
      <p:scale>
        <a:sx n="33" d="100"/>
        <a:sy n="33" d="100"/>
      </p:scale>
      <p:origin x="0" y="0"/>
    </p:cViewPr>
  </p:outlineViewPr>
  <p:notesTextViewPr>
    <p:cViewPr>
      <p:scale>
        <a:sx n="75" d="100"/>
        <a:sy n="75"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slide" Target="slides/slide59.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theme" Target="theme/theme1.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presProps" Target="presProp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3066733" cy="468154"/>
          </a:xfrm>
          <a:prstGeom prst="rect">
            <a:avLst/>
          </a:prstGeom>
          <a:noFill/>
          <a:ln w="9525">
            <a:noFill/>
            <a:miter lim="800000"/>
            <a:headEnd/>
            <a:tailEnd/>
          </a:ln>
          <a:effectLst/>
        </p:spPr>
        <p:txBody>
          <a:bodyPr vert="horz" wrap="square" lIns="93936" tIns="46968" rIns="93936" bIns="46968" numCol="1" anchor="t" anchorCtr="0" compatLnSpc="1">
            <a:prstTxWarp prst="textNoShape">
              <a:avLst/>
            </a:prstTxWarp>
          </a:bodyPr>
          <a:lstStyle>
            <a:lvl1pPr algn="l">
              <a:defRPr sz="1200">
                <a:latin typeface="Times New Roman" pitchFamily="18" charset="0"/>
              </a:defRPr>
            </a:lvl1pPr>
          </a:lstStyle>
          <a:p>
            <a:pPr>
              <a:defRPr/>
            </a:pPr>
            <a:endParaRPr lang="en-US" dirty="0"/>
          </a:p>
        </p:txBody>
      </p:sp>
      <p:sp>
        <p:nvSpPr>
          <p:cNvPr id="3075" name="Rectangle 3"/>
          <p:cNvSpPr>
            <a:spLocks noGrp="1" noChangeArrowheads="1"/>
          </p:cNvSpPr>
          <p:nvPr>
            <p:ph type="dt" idx="1"/>
          </p:nvPr>
        </p:nvSpPr>
        <p:spPr bwMode="auto">
          <a:xfrm>
            <a:off x="4010342" y="0"/>
            <a:ext cx="3066733" cy="468154"/>
          </a:xfrm>
          <a:prstGeom prst="rect">
            <a:avLst/>
          </a:prstGeom>
          <a:noFill/>
          <a:ln w="9525">
            <a:noFill/>
            <a:miter lim="800000"/>
            <a:headEnd/>
            <a:tailEnd/>
          </a:ln>
          <a:effectLst/>
        </p:spPr>
        <p:txBody>
          <a:bodyPr vert="horz" wrap="square" lIns="93936" tIns="46968" rIns="93936" bIns="46968" numCol="1" anchor="t" anchorCtr="0" compatLnSpc="1">
            <a:prstTxWarp prst="textNoShape">
              <a:avLst/>
            </a:prstTxWarp>
          </a:bodyPr>
          <a:lstStyle>
            <a:lvl1pPr>
              <a:defRPr sz="1200">
                <a:latin typeface="Times New Roman" pitchFamily="18" charset="0"/>
              </a:defRPr>
            </a:lvl1pPr>
          </a:lstStyle>
          <a:p>
            <a:pPr>
              <a:defRPr/>
            </a:pPr>
            <a:endParaRPr lang="en-US" dirty="0"/>
          </a:p>
        </p:txBody>
      </p:sp>
      <p:sp>
        <p:nvSpPr>
          <p:cNvPr id="25604" name="Rectangle 4"/>
          <p:cNvSpPr>
            <a:spLocks noGrp="1" noRot="1" noChangeAspect="1" noChangeArrowheads="1" noTextEdit="1"/>
          </p:cNvSpPr>
          <p:nvPr>
            <p:ph type="sldImg" idx="2"/>
          </p:nvPr>
        </p:nvSpPr>
        <p:spPr bwMode="auto">
          <a:xfrm>
            <a:off x="1196975" y="701675"/>
            <a:ext cx="4683125" cy="3511550"/>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943610" y="4447461"/>
            <a:ext cx="5189855" cy="4213384"/>
          </a:xfrm>
          <a:prstGeom prst="rect">
            <a:avLst/>
          </a:prstGeom>
          <a:noFill/>
          <a:ln w="9525">
            <a:noFill/>
            <a:miter lim="800000"/>
            <a:headEnd/>
            <a:tailEnd/>
          </a:ln>
          <a:effectLst/>
        </p:spPr>
        <p:txBody>
          <a:bodyPr vert="horz" wrap="square" lIns="93936" tIns="46968" rIns="93936" bIns="4696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078" name="Rectangle 6"/>
          <p:cNvSpPr>
            <a:spLocks noGrp="1" noChangeArrowheads="1"/>
          </p:cNvSpPr>
          <p:nvPr>
            <p:ph type="ftr" sz="quarter" idx="4"/>
          </p:nvPr>
        </p:nvSpPr>
        <p:spPr bwMode="auto">
          <a:xfrm>
            <a:off x="0" y="8894921"/>
            <a:ext cx="3066733" cy="468154"/>
          </a:xfrm>
          <a:prstGeom prst="rect">
            <a:avLst/>
          </a:prstGeom>
          <a:noFill/>
          <a:ln w="9525">
            <a:noFill/>
            <a:miter lim="800000"/>
            <a:headEnd/>
            <a:tailEnd/>
          </a:ln>
          <a:effectLst/>
        </p:spPr>
        <p:txBody>
          <a:bodyPr vert="horz" wrap="square" lIns="93936" tIns="46968" rIns="93936" bIns="46968" numCol="1" anchor="b" anchorCtr="0" compatLnSpc="1">
            <a:prstTxWarp prst="textNoShape">
              <a:avLst/>
            </a:prstTxWarp>
          </a:bodyPr>
          <a:lstStyle>
            <a:lvl1pPr algn="l">
              <a:defRPr sz="1200">
                <a:latin typeface="Times New Roman" pitchFamily="18" charset="0"/>
              </a:defRPr>
            </a:lvl1pPr>
          </a:lstStyle>
          <a:p>
            <a:pPr>
              <a:defRPr/>
            </a:pPr>
            <a:endParaRPr lang="en-US" dirty="0"/>
          </a:p>
        </p:txBody>
      </p:sp>
      <p:sp>
        <p:nvSpPr>
          <p:cNvPr id="3079" name="Rectangle 7"/>
          <p:cNvSpPr>
            <a:spLocks noGrp="1" noChangeArrowheads="1"/>
          </p:cNvSpPr>
          <p:nvPr>
            <p:ph type="sldNum" sz="quarter" idx="5"/>
          </p:nvPr>
        </p:nvSpPr>
        <p:spPr bwMode="auto">
          <a:xfrm>
            <a:off x="4010342" y="8894921"/>
            <a:ext cx="3066733" cy="468154"/>
          </a:xfrm>
          <a:prstGeom prst="rect">
            <a:avLst/>
          </a:prstGeom>
          <a:noFill/>
          <a:ln w="9525">
            <a:noFill/>
            <a:miter lim="800000"/>
            <a:headEnd/>
            <a:tailEnd/>
          </a:ln>
          <a:effectLst/>
        </p:spPr>
        <p:txBody>
          <a:bodyPr vert="horz" wrap="square" lIns="93936" tIns="46968" rIns="93936" bIns="46968" numCol="1" anchor="b" anchorCtr="0" compatLnSpc="1">
            <a:prstTxWarp prst="textNoShape">
              <a:avLst/>
            </a:prstTxWarp>
          </a:bodyPr>
          <a:lstStyle>
            <a:lvl1pPr>
              <a:defRPr sz="1200">
                <a:latin typeface="Times New Roman" pitchFamily="18" charset="0"/>
              </a:defRPr>
            </a:lvl1pPr>
          </a:lstStyle>
          <a:p>
            <a:pPr>
              <a:defRPr/>
            </a:pPr>
            <a:fld id="{CA208745-C5E1-4769-9407-F14F089BDD75}" type="slidenum">
              <a:rPr lang="en-US"/>
              <a:pPr>
                <a:defRPr/>
              </a:pPr>
              <a:t>‹#›</a:t>
            </a:fld>
            <a:endParaRPr lang="en-US" dirty="0"/>
          </a:p>
        </p:txBody>
      </p:sp>
    </p:spTree>
    <p:extLst>
      <p:ext uri="{BB962C8B-B14F-4D97-AF65-F5344CB8AC3E}">
        <p14:creationId xmlns:p14="http://schemas.microsoft.com/office/powerpoint/2010/main" val="124728094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Times New Roman" pitchFamily="18" charset="0"/>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Times New Roman" pitchFamily="18" charset="0"/>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Times New Roman" pitchFamily="18" charset="0"/>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Times New Roman" pitchFamily="18" charset="0"/>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Times New Roman" pitchFamily="18"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3" Type="http://schemas.openxmlformats.org/officeDocument/2006/relationships/hyperlink" Target="http://www.ehow.com/facts_5515834_kayexalate-side-effects.html#ixzz1aytVPsBx" TargetMode="External"/><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4BEBFD50-C8AC-4514-ADBF-6306F9A30C1A}" type="slidenum">
              <a:rPr lang="en-US" smtClean="0"/>
              <a:pPr/>
              <a:t>1</a:t>
            </a:fld>
            <a:endParaRPr lang="en-US" dirty="0" smtClean="0"/>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p:spPr>
        <p:txBody>
          <a:bodyPr/>
          <a:lstStyle/>
          <a:p>
            <a:pPr eaLnBrk="1" hangingPunct="1"/>
            <a:r>
              <a:rPr lang="en-US" dirty="0" smtClean="0"/>
              <a:t>967</a:t>
            </a:r>
          </a:p>
          <a:p>
            <a:pPr eaLnBrk="1" hangingPunct="1"/>
            <a:r>
              <a:rPr lang="en-US" dirty="0" smtClean="0"/>
              <a:t>Fluid, electrolyte, and acid-base balances within the body are necessary to maintain health and function in all body systems. </a:t>
            </a:r>
          </a:p>
          <a:p>
            <a:pPr eaLnBrk="1" hangingPunct="1"/>
            <a:endParaRPr lang="en-US" dirty="0" smtClean="0"/>
          </a:p>
          <a:p>
            <a:pPr eaLnBrk="1" hangingPunct="1"/>
            <a:r>
              <a:rPr lang="en-US" dirty="0" smtClean="0"/>
              <a:t>Intake and output of water and electrolytes, distribution of fluids &amp; electrolytes</a:t>
            </a:r>
            <a:r>
              <a:rPr lang="en-US" baseline="0" dirty="0" smtClean="0"/>
              <a:t> </a:t>
            </a:r>
            <a:r>
              <a:rPr lang="en-US" dirty="0" smtClean="0"/>
              <a:t>in the body, and regulation of renal and pulmonary function contribute to homeostasis. </a:t>
            </a:r>
          </a:p>
          <a:p>
            <a:pPr eaLnBrk="1" hangingPunct="1"/>
            <a:endParaRPr lang="en-US" dirty="0" smtClean="0"/>
          </a:p>
          <a:p>
            <a:pPr eaLnBrk="1" hangingPunct="1"/>
            <a:r>
              <a:rPr lang="en-US" dirty="0" smtClean="0"/>
              <a:t>Monitoring of  F &amp; E imbalances must occur.  </a:t>
            </a:r>
          </a:p>
          <a:p>
            <a:pPr eaLnBrk="1" hangingPunct="1"/>
            <a:endParaRPr lang="en-US" dirty="0" smtClean="0"/>
          </a:p>
          <a:p>
            <a:pPr eaLnBrk="1" hangingPunct="1"/>
            <a:r>
              <a:rPr lang="en-US" dirty="0" smtClean="0"/>
              <a:t>These imbalances can result from many factors including illnesses, altered fluid intake, or prolonged episodes of vomiting or diarrhea. </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6A8903C-D052-46D5-832C-F91769FDB45D}" type="slidenum">
              <a:rPr lang="en-US"/>
              <a:pPr/>
              <a:t>10</a:t>
            </a:fld>
            <a:endParaRPr lang="en-US" dirty="0"/>
          </a:p>
        </p:txBody>
      </p:sp>
      <p:sp>
        <p:nvSpPr>
          <p:cNvPr id="23554" name="Rectangle 2"/>
          <p:cNvSpPr>
            <a:spLocks noGrp="1" noRot="1" noChangeAspect="1" noChangeArrowheads="1" noTextEdit="1"/>
          </p:cNvSpPr>
          <p:nvPr>
            <p:ph type="sldImg"/>
          </p:nvPr>
        </p:nvSpPr>
        <p:spPr>
          <a:ln/>
        </p:spPr>
      </p:sp>
      <p:sp>
        <p:nvSpPr>
          <p:cNvPr id="23555" name="Rectangle 3"/>
          <p:cNvSpPr>
            <a:spLocks noGrp="1" noChangeArrowheads="1"/>
          </p:cNvSpPr>
          <p:nvPr>
            <p:ph type="body" idx="1"/>
          </p:nvPr>
        </p:nvSpPr>
        <p:spPr/>
        <p:txBody>
          <a:bodyPr/>
          <a:lstStyle/>
          <a:p>
            <a:r>
              <a:rPr lang="en-US" dirty="0" smtClean="0"/>
              <a:t>971</a:t>
            </a:r>
          </a:p>
          <a:p>
            <a:r>
              <a:rPr lang="en-US" dirty="0" smtClean="0"/>
              <a:t>Cells require a balance between acids and bases for optimal function.</a:t>
            </a:r>
          </a:p>
          <a:p>
            <a:pPr defTabSz="939363"/>
            <a:r>
              <a:rPr lang="en-US" dirty="0" smtClean="0"/>
              <a:t>Acid-base balance occurs by matching the rate of hydrogen ion production with hydrogen ion loss.</a:t>
            </a:r>
          </a:p>
          <a:p>
            <a:endParaRPr lang="en-US" baseline="0" dirty="0" smtClean="0"/>
          </a:p>
          <a:p>
            <a:r>
              <a:rPr lang="en-US" b="1" baseline="0" dirty="0" smtClean="0"/>
              <a:t>Buffer: substance or a group of substances that can absorb OR release H+ to correct an acid-base imbalance. </a:t>
            </a:r>
          </a:p>
          <a:p>
            <a:r>
              <a:rPr lang="en-US" b="1" baseline="0" dirty="0" smtClean="0"/>
              <a:t>Buffering systems neutralize acids &amp; bases.</a:t>
            </a:r>
          </a:p>
          <a:p>
            <a:r>
              <a:rPr lang="en-US" b="1" baseline="0" dirty="0" smtClean="0"/>
              <a:t>  </a:t>
            </a:r>
            <a:r>
              <a:rPr lang="en-US" sz="1800" b="1" dirty="0"/>
              <a:t>Buffers can either release a hydrogen ion into a fluid or bind a hydrogen ion from a fluid. It acts as it needs to based on existing acid-base balance. </a:t>
            </a:r>
          </a:p>
          <a:p>
            <a:pPr lvl="1"/>
            <a:r>
              <a:rPr lang="en-US" sz="1400" b="1" dirty="0"/>
              <a:t>Buffers dissolved in water can react in two ways: either as an acid (releasing a hydrogen ion) or as a base (binding a hydrogen ion). </a:t>
            </a:r>
          </a:p>
          <a:p>
            <a:pPr marL="627872" lvl="2" indent="-290289">
              <a:spcBef>
                <a:spcPts val="616"/>
              </a:spcBef>
              <a:buSzPct val="80000"/>
              <a:buFont typeface="Wingdings 2" pitchFamily="18" charset="2"/>
              <a:buChar char=""/>
            </a:pPr>
            <a:r>
              <a:rPr lang="en-US" sz="1400" b="1" dirty="0"/>
              <a:t>Buffers are important in keeping body  fluid pH in the normal range</a:t>
            </a:r>
          </a:p>
          <a:p>
            <a:endParaRPr lang="en-US" dirty="0" smtClean="0"/>
          </a:p>
          <a:p>
            <a:endParaRPr lang="en-US" dirty="0" smtClean="0"/>
          </a:p>
          <a:p>
            <a:r>
              <a:rPr lang="en-US" dirty="0" smtClean="0"/>
              <a:t>Arterial pH is an indirect measurement of the H+ ion concentration. It is also a reflection of the balance between carbon dioxide (CO2) regulated by lungs </a:t>
            </a:r>
            <a:r>
              <a:rPr lang="en-US" baseline="0" dirty="0" smtClean="0"/>
              <a:t> &amp; bicarbonate (HCO3) which is regulated by the kidneys.</a:t>
            </a:r>
          </a:p>
          <a:p>
            <a:endParaRPr lang="en-US" baseline="0" dirty="0" smtClean="0"/>
          </a:p>
          <a:p>
            <a:r>
              <a:rPr lang="en-US" baseline="0" dirty="0" smtClean="0"/>
              <a:t>Normal range is necessary to maintain cell membrane integrity &amp; speed of cellular actions.</a:t>
            </a:r>
          </a:p>
          <a:p>
            <a:endParaRPr lang="en-US" baseline="0" dirty="0" smtClean="0"/>
          </a:p>
          <a:p>
            <a:r>
              <a:rPr lang="en-US" baseline="0" dirty="0" smtClean="0"/>
              <a:t>Three General Types of Acid-Base Regulators: listed above.</a:t>
            </a:r>
          </a:p>
          <a:p>
            <a:endParaRPr lang="en-US" baseline="0" dirty="0" smtClean="0"/>
          </a:p>
          <a:p>
            <a:r>
              <a:rPr lang="en-US" baseline="0" dirty="0" smtClean="0"/>
              <a:t>Chemical Regulation</a:t>
            </a:r>
            <a:endParaRPr lang="en-US" dirty="0" smtClean="0"/>
          </a:p>
          <a:p>
            <a:endParaRPr lang="en-US" dirty="0" smtClean="0"/>
          </a:p>
          <a:p>
            <a:r>
              <a:rPr lang="en-US" dirty="0" smtClean="0"/>
              <a:t>The </a:t>
            </a:r>
            <a:r>
              <a:rPr lang="en-US" dirty="0"/>
              <a:t>chemical regulation of the carbonic acid and bicarbonate buffer system adjusts within seconds to changes in the pH of the ECF. </a:t>
            </a:r>
            <a:endParaRPr lang="en-US" dirty="0" smtClean="0"/>
          </a:p>
          <a:p>
            <a:r>
              <a:rPr lang="en-US" dirty="0" smtClean="0"/>
              <a:t>   CO2 + H2O</a:t>
            </a:r>
            <a:r>
              <a:rPr lang="en-US" baseline="0" dirty="0" smtClean="0"/>
              <a:t>  converts to H2CO3 (carbonic acid) which can change to H+ +HCO3 (bicarbonate)</a:t>
            </a:r>
          </a:p>
          <a:p>
            <a:r>
              <a:rPr lang="en-US" baseline="0" dirty="0" smtClean="0"/>
              <a:t>Carbon dioxide + water + carbonic acid which can convert to hydrogen + bicarbonate.</a:t>
            </a:r>
          </a:p>
          <a:p>
            <a:endParaRPr lang="en-US" dirty="0" smtClean="0"/>
          </a:p>
          <a:p>
            <a:r>
              <a:rPr lang="en-US" strike="sngStrike" dirty="0" smtClean="0"/>
              <a:t>When </a:t>
            </a:r>
            <a:r>
              <a:rPr lang="en-US" strike="sngStrike" dirty="0"/>
              <a:t>carbon dioxide increases, the number of hydrogen ions </a:t>
            </a:r>
            <a:r>
              <a:rPr lang="en-US" strike="sngStrike" dirty="0" smtClean="0"/>
              <a:t>increases</a:t>
            </a:r>
            <a:r>
              <a:rPr lang="en-US" strike="sngStrike" baseline="0" dirty="0" smtClean="0"/>
              <a:t> &amp; </a:t>
            </a:r>
            <a:r>
              <a:rPr lang="en-US" strike="sngStrike" dirty="0" smtClean="0"/>
              <a:t> </a:t>
            </a:r>
            <a:r>
              <a:rPr lang="en-US" strike="sngStrike" dirty="0"/>
              <a:t>when hydrogen ions are produced, more carbon dioxide is produced. </a:t>
            </a:r>
            <a:endParaRPr lang="en-US" strike="sngStrike" dirty="0" smtClean="0"/>
          </a:p>
          <a:p>
            <a:endParaRPr lang="en-US" dirty="0" smtClean="0"/>
          </a:p>
          <a:p>
            <a:r>
              <a:rPr lang="en-US" dirty="0" smtClean="0"/>
              <a:t>As </a:t>
            </a:r>
            <a:r>
              <a:rPr lang="en-US" dirty="0"/>
              <a:t>the ECF </a:t>
            </a:r>
            <a:r>
              <a:rPr lang="en-US" dirty="0" smtClean="0"/>
              <a:t>receives</a:t>
            </a:r>
            <a:r>
              <a:rPr lang="en-US" baseline="0" dirty="0" smtClean="0"/>
              <a:t> more CO2 it </a:t>
            </a:r>
            <a:r>
              <a:rPr lang="en-US" dirty="0" smtClean="0"/>
              <a:t>becomes </a:t>
            </a:r>
            <a:r>
              <a:rPr lang="en-US" dirty="0"/>
              <a:t>more acidic, the pH </a:t>
            </a:r>
            <a:r>
              <a:rPr lang="en-US" dirty="0" smtClean="0"/>
              <a:t>decreases&gt; acidosis</a:t>
            </a:r>
            <a:r>
              <a:rPr lang="en-US" dirty="0"/>
              <a:t>. </a:t>
            </a:r>
            <a:endParaRPr lang="en-US" dirty="0" smtClean="0"/>
          </a:p>
          <a:p>
            <a:r>
              <a:rPr lang="en-US" dirty="0" smtClean="0"/>
              <a:t>As </a:t>
            </a:r>
            <a:r>
              <a:rPr lang="en-US" dirty="0"/>
              <a:t>the ECF receives more base, the pH rises, producing alkalosis</a:t>
            </a:r>
            <a:r>
              <a:rPr lang="en-US" dirty="0" smtClean="0"/>
              <a:t>.</a:t>
            </a:r>
          </a:p>
          <a:p>
            <a:r>
              <a:rPr lang="en-US" dirty="0" smtClean="0"/>
              <a:t> </a:t>
            </a:r>
          </a:p>
          <a:p>
            <a:r>
              <a:rPr lang="en-US" b="1" dirty="0" smtClean="0"/>
              <a:t>The </a:t>
            </a:r>
            <a:r>
              <a:rPr lang="en-US" b="1" dirty="0"/>
              <a:t>lungs are the body’s primary control of the excretion of carbon dioxide resulting from metabolism. </a:t>
            </a:r>
            <a:endParaRPr lang="en-US" b="1" dirty="0" smtClean="0"/>
          </a:p>
          <a:p>
            <a:r>
              <a:rPr lang="en-US" b="1" dirty="0" smtClean="0"/>
              <a:t>The </a:t>
            </a:r>
            <a:r>
              <a:rPr lang="en-US" b="1" dirty="0"/>
              <a:t>kidneys control excretion of hydrogen and bicarbonate ions. </a:t>
            </a:r>
            <a:endParaRPr lang="en-US" b="1" dirty="0" smtClean="0"/>
          </a:p>
          <a:p>
            <a:endParaRPr lang="en-US" dirty="0" smtClean="0"/>
          </a:p>
          <a:p>
            <a:r>
              <a:rPr lang="en-US" dirty="0" smtClean="0"/>
              <a:t>BIOLOGICAL REGULATION: 971</a:t>
            </a:r>
          </a:p>
          <a:p>
            <a:r>
              <a:rPr lang="en-US" dirty="0" smtClean="0"/>
              <a:t>Occurs</a:t>
            </a:r>
            <a:r>
              <a:rPr lang="en-US" baseline="0" dirty="0" smtClean="0"/>
              <a:t> when H= ions are absorbed or released by cells</a:t>
            </a:r>
          </a:p>
          <a:p>
            <a:r>
              <a:rPr lang="en-US" dirty="0" smtClean="0"/>
              <a:t>Biological </a:t>
            </a:r>
            <a:r>
              <a:rPr lang="en-US" dirty="0"/>
              <a:t>reactions occur </a:t>
            </a:r>
            <a:r>
              <a:rPr lang="en-US" dirty="0" smtClean="0"/>
              <a:t>immediately after </a:t>
            </a:r>
            <a:r>
              <a:rPr lang="en-US" dirty="0"/>
              <a:t>chemical reactions. </a:t>
            </a:r>
          </a:p>
          <a:p>
            <a:endParaRPr lang="en-US" dirty="0" smtClean="0"/>
          </a:p>
          <a:p>
            <a:r>
              <a:rPr lang="en-US" dirty="0" smtClean="0"/>
              <a:t>H+ is a positively charged ion so it must be exchanged with another</a:t>
            </a:r>
            <a:r>
              <a:rPr lang="en-US" baseline="0" dirty="0" smtClean="0"/>
              <a:t> positively charged ion. (usually K+). More in 194.</a:t>
            </a:r>
          </a:p>
          <a:p>
            <a:endParaRPr lang="en-US" dirty="0" smtClean="0"/>
          </a:p>
          <a:p>
            <a:r>
              <a:rPr lang="en-US" dirty="0" smtClean="0"/>
              <a:t>Physiological:</a:t>
            </a:r>
          </a:p>
          <a:p>
            <a:r>
              <a:rPr lang="en-US" dirty="0" smtClean="0"/>
              <a:t>Two </a:t>
            </a:r>
            <a:r>
              <a:rPr lang="en-US" dirty="0"/>
              <a:t>physiological buffers in the body are the lungs and kidneys. </a:t>
            </a:r>
            <a:r>
              <a:rPr lang="en-US" dirty="0" smtClean="0"/>
              <a:t>If lungs or kidneys are diseased</a:t>
            </a:r>
            <a:r>
              <a:rPr lang="en-US" baseline="0" dirty="0" smtClean="0"/>
              <a:t> then no longer effective at balance. </a:t>
            </a:r>
            <a:endParaRPr lang="en-US" dirty="0" smtClean="0"/>
          </a:p>
          <a:p>
            <a:endParaRPr lang="en-US" dirty="0" smtClean="0"/>
          </a:p>
          <a:p>
            <a:r>
              <a:rPr lang="en-US" dirty="0" smtClean="0"/>
              <a:t>The </a:t>
            </a:r>
            <a:r>
              <a:rPr lang="en-US" dirty="0"/>
              <a:t>lungs adapt to acid-base imbalances to return the pH to normal before biological buffers kick in. </a:t>
            </a:r>
            <a:endParaRPr lang="en-US" dirty="0" smtClean="0"/>
          </a:p>
          <a:p>
            <a:r>
              <a:rPr lang="en-US" dirty="0" smtClean="0"/>
              <a:t>Increased CO2 stimulates respirations to blow off the co2</a:t>
            </a:r>
          </a:p>
          <a:p>
            <a:r>
              <a:rPr lang="en-US" dirty="0" smtClean="0"/>
              <a:t>Lungs react by altering the rate &amp; depth of respirations.</a:t>
            </a:r>
          </a:p>
          <a:p>
            <a:r>
              <a:rPr lang="en-US" dirty="0" smtClean="0"/>
              <a:t>Ex:</a:t>
            </a:r>
          </a:p>
          <a:p>
            <a:r>
              <a:rPr lang="en-US" dirty="0" smtClean="0"/>
              <a:t>With </a:t>
            </a:r>
            <a:r>
              <a:rPr lang="en-US" dirty="0"/>
              <a:t>metabolic acidosis, respirations increase, causing an increase of exhaled carbon dioxide, which will decrease the acid level. </a:t>
            </a:r>
            <a:endParaRPr lang="en-US" dirty="0" smtClean="0"/>
          </a:p>
          <a:p>
            <a:r>
              <a:rPr lang="en-US" dirty="0" smtClean="0"/>
              <a:t>With </a:t>
            </a:r>
            <a:r>
              <a:rPr lang="en-US" dirty="0"/>
              <a:t>metabolic alkalosis the lungs retain carbon dioxide by decreasing respirations, also increasing the acid levels.</a:t>
            </a:r>
          </a:p>
          <a:p>
            <a:endParaRPr lang="en-US" dirty="0" smtClean="0"/>
          </a:p>
          <a:p>
            <a:r>
              <a:rPr lang="en-US" dirty="0" smtClean="0"/>
              <a:t>The </a:t>
            </a:r>
            <a:r>
              <a:rPr lang="en-US" dirty="0"/>
              <a:t>kidneys take a few hours to several days to regulate acid-base imbalances. When the kidneys </a:t>
            </a:r>
            <a:r>
              <a:rPr lang="en-US" dirty="0" smtClean="0"/>
              <a:t>respond </a:t>
            </a:r>
            <a:r>
              <a:rPr lang="en-US" dirty="0"/>
              <a:t>to acid-base imbalances, they increase or decrease bicarbonate production</a:t>
            </a:r>
            <a:r>
              <a:rPr lang="en-US" dirty="0" smtClean="0"/>
              <a:t>. Kidneys reabsorb bicarb in cases of acidosis</a:t>
            </a:r>
            <a:r>
              <a:rPr lang="en-US" baseline="0" dirty="0" smtClean="0"/>
              <a:t> and excrete bicarb in cases of </a:t>
            </a:r>
            <a:r>
              <a:rPr lang="en-US" dirty="0" smtClean="0"/>
              <a:t> alkolosis.</a:t>
            </a:r>
          </a:p>
          <a:p>
            <a:endParaRPr lang="en-US" dirty="0" smtClean="0"/>
          </a:p>
          <a:p>
            <a:r>
              <a:rPr lang="en-US" dirty="0" smtClean="0"/>
              <a:t>(Kidneys use</a:t>
            </a:r>
            <a:r>
              <a:rPr lang="en-US" baseline="0" dirty="0" smtClean="0"/>
              <a:t> phosphate ion to excrete H+ ions OR convert certain amino acids to ammonia and excrete in urine.)</a:t>
            </a:r>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BFBF858-3EC0-4D51-968C-8502EA5D4945}" type="slidenum">
              <a:rPr lang="en-US"/>
              <a:pPr/>
              <a:t>11</a:t>
            </a:fld>
            <a:endParaRPr lang="en-US" dirty="0"/>
          </a:p>
        </p:txBody>
      </p:sp>
      <p:sp>
        <p:nvSpPr>
          <p:cNvPr id="26626" name="Rectangle 2"/>
          <p:cNvSpPr>
            <a:spLocks noGrp="1" noRot="1" noChangeAspect="1" noChangeArrowheads="1" noTextEdit="1"/>
          </p:cNvSpPr>
          <p:nvPr>
            <p:ph type="sldImg"/>
          </p:nvPr>
        </p:nvSpPr>
        <p:spPr>
          <a:ln/>
        </p:spPr>
      </p:sp>
      <p:sp>
        <p:nvSpPr>
          <p:cNvPr id="26627" name="Rectangle 3"/>
          <p:cNvSpPr>
            <a:spLocks noGrp="1" noChangeArrowheads="1"/>
          </p:cNvSpPr>
          <p:nvPr>
            <p:ph type="body" idx="1"/>
          </p:nvPr>
        </p:nvSpPr>
        <p:spPr/>
        <p:txBody>
          <a:bodyPr/>
          <a:lstStyle/>
          <a:p>
            <a:r>
              <a:rPr lang="en-US" dirty="0" smtClean="0"/>
              <a:t>972</a:t>
            </a:r>
          </a:p>
          <a:p>
            <a:r>
              <a:rPr lang="en-US" dirty="0" smtClean="0"/>
              <a:t>Please </a:t>
            </a:r>
            <a:r>
              <a:rPr lang="en-US" dirty="0"/>
              <a:t>refer to table </a:t>
            </a:r>
            <a:r>
              <a:rPr lang="en-US" dirty="0" smtClean="0"/>
              <a:t>41-3 (973) </a:t>
            </a:r>
            <a:r>
              <a:rPr lang="en-US" dirty="0"/>
              <a:t>for complete review of electrolyte disturbances.</a:t>
            </a:r>
          </a:p>
          <a:p>
            <a:r>
              <a:rPr lang="en-US" dirty="0"/>
              <a:t>Fluid disturbances occur in illness and injury or when a client is taking medications that cause them. </a:t>
            </a:r>
            <a:endParaRPr lang="en-US" dirty="0" smtClean="0"/>
          </a:p>
          <a:p>
            <a:endParaRPr lang="en-US" dirty="0" smtClean="0"/>
          </a:p>
          <a:p>
            <a:r>
              <a:rPr lang="en-US" dirty="0" smtClean="0"/>
              <a:t>974</a:t>
            </a:r>
          </a:p>
          <a:p>
            <a:r>
              <a:rPr lang="en-US" dirty="0" smtClean="0"/>
              <a:t>Isotonic </a:t>
            </a:r>
            <a:r>
              <a:rPr lang="en-US" dirty="0"/>
              <a:t>deficit and excess exist when water and electrolytes are gained or lost in equal proportions but </a:t>
            </a:r>
            <a:r>
              <a:rPr lang="en-US" u="sng" dirty="0"/>
              <a:t>osmolality remains unchanged</a:t>
            </a:r>
            <a:r>
              <a:rPr lang="en-US" dirty="0"/>
              <a:t>. </a:t>
            </a:r>
            <a:endParaRPr lang="en-US" dirty="0" smtClean="0"/>
          </a:p>
          <a:p>
            <a:r>
              <a:rPr lang="en-US" dirty="0" smtClean="0"/>
              <a:t>Osmolar </a:t>
            </a:r>
            <a:r>
              <a:rPr lang="en-US" dirty="0"/>
              <a:t>imbalances are losses or excesses of water that </a:t>
            </a:r>
            <a:r>
              <a:rPr lang="en-US" u="sng" dirty="0"/>
              <a:t>affect the concentration (osmolality) of the serum.</a:t>
            </a:r>
          </a:p>
          <a:p>
            <a:endParaRPr lang="en-US" dirty="0" smtClean="0"/>
          </a:p>
          <a:p>
            <a:r>
              <a:rPr lang="en-US" dirty="0" smtClean="0"/>
              <a:t>975: covered in 194</a:t>
            </a:r>
          </a:p>
          <a:p>
            <a:r>
              <a:rPr lang="en-US" dirty="0" smtClean="0"/>
              <a:t>Normal </a:t>
            </a:r>
            <a:r>
              <a:rPr lang="en-US" dirty="0"/>
              <a:t>values for acid-base:</a:t>
            </a:r>
          </a:p>
          <a:p>
            <a:r>
              <a:rPr lang="en-US" dirty="0"/>
              <a:t>pH: 7.35 to 7.45</a:t>
            </a:r>
          </a:p>
          <a:p>
            <a:r>
              <a:rPr lang="en-US" dirty="0"/>
              <a:t>PaCO</a:t>
            </a:r>
            <a:r>
              <a:rPr lang="en-US" baseline="-25000" dirty="0"/>
              <a:t>2</a:t>
            </a:r>
            <a:r>
              <a:rPr lang="en-US" dirty="0"/>
              <a:t>: 35 to 45 mm Hg</a:t>
            </a:r>
          </a:p>
          <a:p>
            <a:r>
              <a:rPr lang="en-US" dirty="0"/>
              <a:t>PaO</a:t>
            </a:r>
            <a:r>
              <a:rPr lang="en-US" baseline="-25000" dirty="0"/>
              <a:t>2</a:t>
            </a:r>
            <a:r>
              <a:rPr lang="en-US" dirty="0"/>
              <a:t>: should be higher than 60 mm Hg, normal 80 to 100 mm Hg</a:t>
            </a:r>
          </a:p>
          <a:p>
            <a:r>
              <a:rPr lang="en-US" dirty="0"/>
              <a:t>O</a:t>
            </a:r>
            <a:r>
              <a:rPr lang="en-US" baseline="-25000" dirty="0"/>
              <a:t>2</a:t>
            </a:r>
            <a:r>
              <a:rPr lang="en-US" dirty="0"/>
              <a:t> Saturation: 95% to 99%</a:t>
            </a:r>
          </a:p>
          <a:p>
            <a:r>
              <a:rPr lang="en-US" dirty="0"/>
              <a:t>Base Excess: + or – 2 mEq</a:t>
            </a:r>
          </a:p>
          <a:p>
            <a:endParaRPr lang="en-US" dirty="0" smtClean="0"/>
          </a:p>
          <a:p>
            <a:r>
              <a:rPr lang="en-US" dirty="0" smtClean="0"/>
              <a:t>Bicarbonate</a:t>
            </a:r>
            <a:r>
              <a:rPr lang="en-US" dirty="0"/>
              <a:t>: 22 to 26 </a:t>
            </a:r>
            <a:r>
              <a:rPr lang="en-US" dirty="0" smtClean="0"/>
              <a:t>mEq/L</a:t>
            </a:r>
          </a:p>
          <a:p>
            <a:endParaRPr lang="en-US" dirty="0" smtClean="0"/>
          </a:p>
          <a:p>
            <a:r>
              <a:rPr lang="en-US" b="1" dirty="0"/>
              <a:t>Whenever CO2 level changes, the pH level changes in the OPPOSITE direction (respiratory)</a:t>
            </a:r>
          </a:p>
          <a:p>
            <a:r>
              <a:rPr lang="en-US" b="1" dirty="0"/>
              <a:t>Whenever HCO3 level changes, the pH level changes in the SAME direction (Metabolic)</a:t>
            </a:r>
          </a:p>
          <a:p>
            <a:endParaRPr lang="en-US" dirty="0"/>
          </a:p>
          <a:p>
            <a:r>
              <a:rPr lang="en-US" dirty="0"/>
              <a:t>Respiratory Acidosis: </a:t>
            </a:r>
            <a:r>
              <a:rPr lang="en-US" dirty="0">
                <a:sym typeface="Symbol" pitchFamily="98" charset="2"/>
              </a:rPr>
              <a:t> PaCO</a:t>
            </a:r>
            <a:r>
              <a:rPr lang="en-US" sz="900" baseline="-25000" dirty="0">
                <a:sym typeface="Symbol" pitchFamily="98" charset="2"/>
              </a:rPr>
              <a:t>2</a:t>
            </a:r>
            <a:r>
              <a:rPr lang="en-US" sz="900" dirty="0">
                <a:sym typeface="Symbol" pitchFamily="98" charset="2"/>
              </a:rPr>
              <a:t>, </a:t>
            </a:r>
            <a:r>
              <a:rPr lang="en-US" dirty="0">
                <a:sym typeface="Symbol" pitchFamily="98" charset="2"/>
              </a:rPr>
              <a:t>excess of carbonic acid and  pH (&lt; 7.35). </a:t>
            </a:r>
          </a:p>
          <a:p>
            <a:r>
              <a:rPr lang="en-US" dirty="0">
                <a:sym typeface="Symbol" pitchFamily="98" charset="2"/>
              </a:rPr>
              <a:t>Respiratory Alkalosis:  in PaCO</a:t>
            </a:r>
            <a:r>
              <a:rPr lang="en-US" sz="900" baseline="-25000" dirty="0">
                <a:sym typeface="Symbol" pitchFamily="98" charset="2"/>
              </a:rPr>
              <a:t>2</a:t>
            </a:r>
            <a:r>
              <a:rPr lang="en-US" sz="900" dirty="0">
                <a:sym typeface="Symbol" pitchFamily="98" charset="2"/>
              </a:rPr>
              <a:t> </a:t>
            </a:r>
            <a:r>
              <a:rPr lang="en-US" dirty="0">
                <a:sym typeface="Symbol" pitchFamily="98" charset="2"/>
              </a:rPr>
              <a:t>and  in pH (&gt; 7.45).</a:t>
            </a:r>
          </a:p>
          <a:p>
            <a:r>
              <a:rPr lang="en-US" dirty="0">
                <a:sym typeface="Symbol" pitchFamily="98" charset="2"/>
              </a:rPr>
              <a:t>Metabolic Acidosis: results with a high id content and loss of sodium bicarbonate. </a:t>
            </a:r>
          </a:p>
          <a:p>
            <a:r>
              <a:rPr lang="en-US" dirty="0">
                <a:sym typeface="Symbol" pitchFamily="98" charset="2"/>
              </a:rPr>
              <a:t>Metabolic Alkalosis results from the loss of acid from the body or increase in levels of bicarbonate. Most common causes are vomiting and gastric suctioning. </a:t>
            </a:r>
          </a:p>
          <a:p>
            <a:r>
              <a:rPr lang="en-US" dirty="0">
                <a:sym typeface="Symbol" pitchFamily="98" charset="2"/>
              </a:rPr>
              <a:t>See Table 41-5 for further examples and explanations. </a:t>
            </a:r>
          </a:p>
          <a:p>
            <a:endParaRPr lang="en-US" dirty="0">
              <a:sym typeface="Symbol" pitchFamily="98" charset="2"/>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K+ maintains</a:t>
            </a:r>
            <a:r>
              <a:rPr lang="en-US" b="1" baseline="0" dirty="0" smtClean="0"/>
              <a:t> ICF osmotic pressure</a:t>
            </a:r>
            <a:endParaRPr lang="en-US" b="1" dirty="0" smtClean="0"/>
          </a:p>
          <a:p>
            <a:r>
              <a:rPr lang="en-US" b="1" dirty="0" smtClean="0"/>
              <a:t>  Na+ Maintains ECF osmotic pressure</a:t>
            </a:r>
          </a:p>
          <a:p>
            <a:r>
              <a:rPr lang="en-US" b="1" baseline="0" dirty="0" smtClean="0"/>
              <a:t>  NOTE:  when there is either a ECF or ICF change in concentration, remember that fluid shifts from the area of LESSER concentration to area of GREATER concentration.</a:t>
            </a:r>
          </a:p>
          <a:p>
            <a:endParaRPr lang="en-US" dirty="0"/>
          </a:p>
        </p:txBody>
      </p:sp>
      <p:sp>
        <p:nvSpPr>
          <p:cNvPr id="4" name="Slide Number Placeholder 3"/>
          <p:cNvSpPr>
            <a:spLocks noGrp="1"/>
          </p:cNvSpPr>
          <p:nvPr>
            <p:ph type="sldNum" sz="quarter" idx="10"/>
          </p:nvPr>
        </p:nvSpPr>
        <p:spPr/>
        <p:txBody>
          <a:bodyPr/>
          <a:lstStyle/>
          <a:p>
            <a:pPr>
              <a:defRPr/>
            </a:pPr>
            <a:fld id="{CA208745-C5E1-4769-9407-F14F089BDD75}" type="slidenum">
              <a:rPr lang="en-US" smtClean="0"/>
              <a:pPr>
                <a:defRPr/>
              </a:pPr>
              <a:t>12</a:t>
            </a:fld>
            <a:endParaRPr lang="en-US" dirty="0"/>
          </a:p>
        </p:txBody>
      </p:sp>
    </p:spTree>
    <p:extLst>
      <p:ext uri="{BB962C8B-B14F-4D97-AF65-F5344CB8AC3E}">
        <p14:creationId xmlns:p14="http://schemas.microsoft.com/office/powerpoint/2010/main" val="29498777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7500" lnSpcReduction="20000"/>
          </a:bodyPr>
          <a:lstStyle/>
          <a:p>
            <a:pPr eaLnBrk="1" hangingPunct="1"/>
            <a:r>
              <a:rPr lang="en-US" dirty="0" smtClean="0"/>
              <a:t>972</a:t>
            </a:r>
          </a:p>
          <a:p>
            <a:pPr eaLnBrk="1" hangingPunct="1"/>
            <a:r>
              <a:rPr lang="en-US" dirty="0" smtClean="0"/>
              <a:t>Low Na concentration of Na in the blood. Occurs due to net sodium</a:t>
            </a:r>
            <a:r>
              <a:rPr lang="en-US" baseline="0" dirty="0" smtClean="0"/>
              <a:t> loss OR net water loss</a:t>
            </a:r>
          </a:p>
          <a:p>
            <a:pPr eaLnBrk="1" hangingPunct="1"/>
            <a:endParaRPr lang="en-US" baseline="0" dirty="0" smtClean="0"/>
          </a:p>
          <a:p>
            <a:pPr eaLnBrk="1" hangingPunct="1"/>
            <a:r>
              <a:rPr lang="en-US" baseline="0" dirty="0" smtClean="0"/>
              <a:t>Increased ECF volume:</a:t>
            </a:r>
            <a:endParaRPr lang="en-US" dirty="0" smtClean="0"/>
          </a:p>
          <a:p>
            <a:pPr eaLnBrk="1" hangingPunct="1"/>
            <a:r>
              <a:rPr lang="en-US" dirty="0" smtClean="0"/>
              <a:t>Blood vessels have too much water and not enough sodium., fluid flows by osmosis from extracellular to intracellular. This causes cerebral edema and hypovolemia. </a:t>
            </a:r>
          </a:p>
          <a:p>
            <a:pPr marL="0" marR="0" indent="0" algn="l" defTabSz="914400" rtl="0" eaLnBrk="1" fontAlgn="base" latinLnBrk="0" hangingPunct="1">
              <a:lnSpc>
                <a:spcPct val="100000"/>
              </a:lnSpc>
              <a:spcBef>
                <a:spcPct val="30000"/>
              </a:spcBef>
              <a:spcAft>
                <a:spcPct val="0"/>
              </a:spcAft>
              <a:buClrTx/>
              <a:buSzTx/>
              <a:buFontTx/>
              <a:buNone/>
              <a:tabLst/>
              <a:defRPr/>
            </a:pPr>
            <a:endParaRPr lang="en-US" dirty="0" smtClean="0"/>
          </a:p>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Main causes: GI losses (vomiting, diarrhea, NG suction), kidney disease/failure, excessive perspiration, prolonged or overuse of diuretics, NPO,</a:t>
            </a:r>
            <a:r>
              <a:rPr lang="en-US" baseline="0" dirty="0" smtClean="0"/>
              <a:t> &amp; SIADH</a:t>
            </a:r>
            <a:endParaRPr lang="en-US" dirty="0" smtClean="0"/>
          </a:p>
          <a:p>
            <a:pPr eaLnBrk="1" hangingPunct="1"/>
            <a:endParaRPr lang="en-US" dirty="0" smtClean="0"/>
          </a:p>
          <a:p>
            <a:pPr eaLnBrk="1" hangingPunct="1"/>
            <a:endParaRPr lang="en-US" dirty="0" smtClean="0"/>
          </a:p>
          <a:p>
            <a:pPr eaLnBrk="1" hangingPunct="1"/>
            <a:r>
              <a:rPr lang="en-US" dirty="0" smtClean="0"/>
              <a:t>SIADH-Syndrome of inappropriate antidiuretic hormone: Causes excessive release of ADH.  This, in turn, causes F&amp;E imbalance. Why? Sodium excretion and water retention.</a:t>
            </a:r>
          </a:p>
          <a:p>
            <a:pPr eaLnBrk="1" hangingPunct="1"/>
            <a:r>
              <a:rPr lang="en-US" dirty="0" smtClean="0"/>
              <a:t>What causes it? Cancer, CNS disorders (stroke, trauma), COPD, severe asthma, medications.  How do we treat SIADH? Treat the underlying causes</a:t>
            </a:r>
          </a:p>
          <a:p>
            <a:pPr eaLnBrk="1" hangingPunct="1"/>
            <a:endParaRPr lang="en-US" dirty="0" smtClean="0"/>
          </a:p>
          <a:p>
            <a:pPr eaLnBrk="1" hangingPunct="1"/>
            <a:r>
              <a:rPr lang="en-US" dirty="0" smtClean="0"/>
              <a:t>s/s:</a:t>
            </a:r>
          </a:p>
          <a:p>
            <a:pPr defTabSz="939363">
              <a:defRPr/>
            </a:pPr>
            <a:r>
              <a:rPr lang="en-US" dirty="0" smtClean="0"/>
              <a:t>IF the person has low ECF volume and hyponatremia: dry skin and mm. Orthostatic hypotension, poor skin tugor and Tachycardia</a:t>
            </a:r>
          </a:p>
          <a:p>
            <a:pPr eaLnBrk="1" hangingPunct="1"/>
            <a:endParaRPr lang="en-US" dirty="0" smtClean="0"/>
          </a:p>
          <a:p>
            <a:pPr eaLnBrk="1" hangingPunct="1"/>
            <a:r>
              <a:rPr lang="en-US" dirty="0" smtClean="0"/>
              <a:t>If a person has high ECF volume and hyponatremia, they get HTN, rapid and bounding pulse and weight gain</a:t>
            </a:r>
          </a:p>
          <a:p>
            <a:pPr eaLnBrk="1" hangingPunct="1"/>
            <a:endParaRPr lang="en-US" dirty="0" smtClean="0"/>
          </a:p>
          <a:p>
            <a:pPr eaLnBrk="1" hangingPunct="1"/>
            <a:r>
              <a:rPr lang="en-US" dirty="0" smtClean="0"/>
              <a:t>INTERVENTIONS</a:t>
            </a:r>
          </a:p>
          <a:p>
            <a:pPr algn="l" eaLnBrk="1" hangingPunct="1">
              <a:lnSpc>
                <a:spcPct val="80000"/>
              </a:lnSpc>
            </a:pPr>
            <a:r>
              <a:rPr lang="en-US" dirty="0" smtClean="0"/>
              <a:t>VS, ECG</a:t>
            </a:r>
          </a:p>
          <a:p>
            <a:pPr algn="l" eaLnBrk="1" hangingPunct="1">
              <a:lnSpc>
                <a:spcPct val="80000"/>
              </a:lnSpc>
            </a:pPr>
            <a:r>
              <a:rPr lang="en-US" dirty="0" smtClean="0"/>
              <a:t>Monitor LOC</a:t>
            </a:r>
          </a:p>
          <a:p>
            <a:pPr algn="l" eaLnBrk="1" hangingPunct="1">
              <a:lnSpc>
                <a:spcPct val="80000"/>
              </a:lnSpc>
            </a:pPr>
            <a:r>
              <a:rPr lang="en-US" dirty="0" smtClean="0"/>
              <a:t>Strict I &amp; O</a:t>
            </a:r>
          </a:p>
          <a:p>
            <a:pPr algn="l" eaLnBrk="1" hangingPunct="1">
              <a:lnSpc>
                <a:spcPct val="80000"/>
              </a:lnSpc>
            </a:pPr>
            <a:r>
              <a:rPr lang="en-US" dirty="0" smtClean="0"/>
              <a:t>Daily Weight</a:t>
            </a:r>
          </a:p>
          <a:p>
            <a:pPr algn="l" eaLnBrk="1" hangingPunct="1">
              <a:lnSpc>
                <a:spcPct val="80000"/>
              </a:lnSpc>
            </a:pPr>
            <a:r>
              <a:rPr lang="en-US" dirty="0" smtClean="0"/>
              <a:t>Assess for dehydration</a:t>
            </a:r>
          </a:p>
          <a:p>
            <a:pPr algn="l" eaLnBrk="1" hangingPunct="1">
              <a:lnSpc>
                <a:spcPct val="80000"/>
              </a:lnSpc>
            </a:pPr>
            <a:r>
              <a:rPr lang="en-US" dirty="0" smtClean="0"/>
              <a:t>Serum Sodium levels and Serum Chloride levels</a:t>
            </a:r>
          </a:p>
          <a:p>
            <a:pPr algn="l" eaLnBrk="1" hangingPunct="1">
              <a:lnSpc>
                <a:spcPct val="80000"/>
              </a:lnSpc>
            </a:pPr>
            <a:r>
              <a:rPr lang="en-US" dirty="0" smtClean="0"/>
              <a:t>Specific gravity</a:t>
            </a:r>
          </a:p>
          <a:p>
            <a:pPr algn="l" eaLnBrk="1" hangingPunct="1">
              <a:lnSpc>
                <a:spcPct val="80000"/>
              </a:lnSpc>
            </a:pPr>
            <a:r>
              <a:rPr lang="en-US" dirty="0" smtClean="0"/>
              <a:t>Serum Osmolality</a:t>
            </a:r>
          </a:p>
          <a:p>
            <a:pPr algn="l" eaLnBrk="1" hangingPunct="1">
              <a:lnSpc>
                <a:spcPct val="80000"/>
              </a:lnSpc>
            </a:pPr>
            <a:r>
              <a:rPr lang="en-US" dirty="0" smtClean="0"/>
              <a:t>Restrict fluids</a:t>
            </a:r>
          </a:p>
          <a:p>
            <a:pPr algn="l" eaLnBrk="1" hangingPunct="1">
              <a:lnSpc>
                <a:spcPct val="80000"/>
              </a:lnSpc>
            </a:pPr>
            <a:r>
              <a:rPr lang="en-US" dirty="0" smtClean="0"/>
              <a:t>Oral sodium supplements</a:t>
            </a:r>
          </a:p>
          <a:p>
            <a:pPr algn="l" eaLnBrk="1" hangingPunct="1">
              <a:lnSpc>
                <a:spcPct val="80000"/>
              </a:lnSpc>
            </a:pPr>
            <a:r>
              <a:rPr lang="en-US" dirty="0" smtClean="0"/>
              <a:t>Seizure precaution for severe depletion</a:t>
            </a:r>
          </a:p>
          <a:p>
            <a:pPr algn="l" eaLnBrk="1" hangingPunct="1">
              <a:lnSpc>
                <a:spcPct val="80000"/>
              </a:lnSpc>
            </a:pPr>
            <a:r>
              <a:rPr lang="en-US" dirty="0" smtClean="0"/>
              <a:t>IV line in place</a:t>
            </a:r>
          </a:p>
          <a:p>
            <a:pPr marL="0" marR="0" indent="0" algn="l" defTabSz="914400" rtl="0" eaLnBrk="1" fontAlgn="base" latinLnBrk="0" hangingPunct="1">
              <a:lnSpc>
                <a:spcPct val="100000"/>
              </a:lnSpc>
              <a:spcBef>
                <a:spcPct val="30000"/>
              </a:spcBef>
              <a:spcAft>
                <a:spcPct val="0"/>
              </a:spcAft>
              <a:buClrTx/>
              <a:buSzTx/>
              <a:buFontTx/>
              <a:buNone/>
              <a:tabLst/>
              <a:defRPr/>
            </a:pPr>
            <a:r>
              <a:rPr lang="en-US" b="1" u="sng" dirty="0" smtClean="0"/>
              <a:t>Restrict fluids, check BP frequently, cautious IV replacement</a:t>
            </a:r>
          </a:p>
          <a:p>
            <a:pPr eaLnBrk="1" hangingPunct="1"/>
            <a:endParaRPr lang="en-US" dirty="0" smtClean="0"/>
          </a:p>
          <a:p>
            <a:pPr eaLnBrk="1" hangingPunct="1"/>
            <a:r>
              <a:rPr lang="en-US" dirty="0" smtClean="0"/>
              <a:t>Nrsg Dx:  Hypervolemic: Increased ECF fluid volume.</a:t>
            </a:r>
            <a:r>
              <a:rPr lang="en-US" baseline="0" dirty="0" smtClean="0"/>
              <a:t>  </a:t>
            </a:r>
            <a:r>
              <a:rPr lang="en-US" dirty="0" smtClean="0"/>
              <a:t>restrict fluid and don’t give Na_. </a:t>
            </a:r>
          </a:p>
          <a:p>
            <a:pPr eaLnBrk="1" hangingPunct="1"/>
            <a:r>
              <a:rPr lang="en-US" dirty="0" smtClean="0"/>
              <a:t>Hypovolemic:</a:t>
            </a:r>
            <a:r>
              <a:rPr lang="en-US" baseline="0" dirty="0" smtClean="0"/>
              <a:t> decreased fluid volume</a:t>
            </a:r>
          </a:p>
          <a:p>
            <a:pPr eaLnBrk="1" hangingPunct="1"/>
            <a:r>
              <a:rPr lang="en-US" baseline="0" dirty="0" smtClean="0"/>
              <a:t>Evolemic or isovolemic: ECF volume= ICF volume</a:t>
            </a:r>
            <a:endParaRPr lang="en-US" dirty="0" smtClean="0"/>
          </a:p>
          <a:p>
            <a:endParaRPr lang="en-US" dirty="0" smtClean="0"/>
          </a:p>
          <a:p>
            <a:pPr eaLnBrk="1" hangingPunct="1"/>
            <a:endParaRPr lang="en-US" dirty="0"/>
          </a:p>
        </p:txBody>
      </p:sp>
      <p:sp>
        <p:nvSpPr>
          <p:cNvPr id="4" name="Slide Number Placeholder 3"/>
          <p:cNvSpPr>
            <a:spLocks noGrp="1"/>
          </p:cNvSpPr>
          <p:nvPr>
            <p:ph type="sldNum" sz="quarter" idx="10"/>
          </p:nvPr>
        </p:nvSpPr>
        <p:spPr/>
        <p:txBody>
          <a:bodyPr/>
          <a:lstStyle/>
          <a:p>
            <a:pPr>
              <a:defRPr/>
            </a:pPr>
            <a:fld id="{CA208745-C5E1-4769-9407-F14F089BDD75}" type="slidenum">
              <a:rPr lang="en-US" smtClean="0"/>
              <a:pPr>
                <a:defRPr/>
              </a:pPr>
              <a:t>13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7500" lnSpcReduction="20000"/>
          </a:bodyPr>
          <a:lstStyle/>
          <a:p>
            <a:pPr eaLnBrk="1" hangingPunct="1"/>
            <a:r>
              <a:rPr lang="en-US" dirty="0" smtClean="0"/>
              <a:t>972</a:t>
            </a:r>
          </a:p>
          <a:p>
            <a:pPr eaLnBrk="1" hangingPunct="1"/>
            <a:r>
              <a:rPr lang="en-US" dirty="0" smtClean="0"/>
              <a:t>Excess Na concentration in ECF. Caused by excess water loss or sodium excess.</a:t>
            </a:r>
          </a:p>
          <a:p>
            <a:pPr eaLnBrk="1" hangingPunct="1"/>
            <a:r>
              <a:rPr lang="en-US" dirty="0" smtClean="0"/>
              <a:t>Only infants who can’t get a drink by themselves, elders or debilitated and mentally deficient folks usually have this problem! Rare hypothalamic tumors can cause-very very rare.</a:t>
            </a:r>
          </a:p>
          <a:p>
            <a:pPr eaLnBrk="1" hangingPunct="1"/>
            <a:endParaRPr lang="en-US" dirty="0" smtClean="0"/>
          </a:p>
          <a:p>
            <a:pPr eaLnBrk="1" hangingPunct="1"/>
            <a:r>
              <a:rPr lang="en-US" dirty="0" smtClean="0"/>
              <a:t>Causes:  excessive salt intake, water deprivation, excessive sodium intake, Kayexalate (below), IV solutions, near drowning in salt water, high adrenocortical hormones from Cushing’s and hyperaldosteronism.</a:t>
            </a:r>
          </a:p>
          <a:p>
            <a:pPr eaLnBrk="1" hangingPunct="1"/>
            <a:endParaRPr lang="en-US" dirty="0" smtClean="0"/>
          </a:p>
          <a:p>
            <a:pPr eaLnBrk="1" hangingPunct="1"/>
            <a:r>
              <a:rPr lang="en-US" dirty="0" smtClean="0"/>
              <a:t>1 cause</a:t>
            </a:r>
            <a:r>
              <a:rPr lang="en-US" baseline="0" dirty="0" smtClean="0"/>
              <a:t> of: </a:t>
            </a:r>
            <a:r>
              <a:rPr lang="en-US" dirty="0" smtClean="0"/>
              <a:t>Kayexalate: (</a:t>
            </a:r>
            <a:r>
              <a:rPr lang="en-US" dirty="0"/>
              <a:t>Sodium polystyrene sulfonate) is used to treat increased amounts of potassium in the body. Sodium polystyrene sulfonate comes as a powder and suspension to take by mouth. It may also be used as a rectal enema. It is usually taken one to four times a day. The powder should be mixed with water or syrup as directed by </a:t>
            </a:r>
            <a:endParaRPr lang="en-US" dirty="0" smtClean="0"/>
          </a:p>
          <a:p>
            <a:pPr eaLnBrk="1" hangingPunct="1"/>
            <a:r>
              <a:rPr lang="en-US" dirty="0" smtClean="0"/>
              <a:t>   High saline content IV fluids: </a:t>
            </a:r>
          </a:p>
          <a:p>
            <a:pPr eaLnBrk="1" hangingPunct="1"/>
            <a:endParaRPr lang="en-US" dirty="0" smtClean="0"/>
          </a:p>
          <a:p>
            <a:pPr eaLnBrk="1" hangingPunct="1"/>
            <a:r>
              <a:rPr lang="en-US" dirty="0" smtClean="0"/>
              <a:t>S/S</a:t>
            </a:r>
          </a:p>
          <a:p>
            <a:pPr algn="l" eaLnBrk="1" hangingPunct="1">
              <a:lnSpc>
                <a:spcPct val="90000"/>
              </a:lnSpc>
            </a:pPr>
            <a:r>
              <a:rPr lang="en-US" dirty="0" smtClean="0"/>
              <a:t>Thirst</a:t>
            </a:r>
          </a:p>
          <a:p>
            <a:pPr algn="l" eaLnBrk="1" hangingPunct="1">
              <a:lnSpc>
                <a:spcPct val="90000"/>
              </a:lnSpc>
            </a:pPr>
            <a:r>
              <a:rPr lang="en-US" dirty="0" smtClean="0"/>
              <a:t>Neurological:  restless, agitated, weakness, lethargy, confusion, stupor, seizures and coma</a:t>
            </a:r>
          </a:p>
          <a:p>
            <a:pPr algn="l" eaLnBrk="1" hangingPunct="1">
              <a:lnSpc>
                <a:spcPct val="90000"/>
              </a:lnSpc>
            </a:pPr>
            <a:r>
              <a:rPr lang="en-US" dirty="0" smtClean="0"/>
              <a:t>Twitching</a:t>
            </a:r>
          </a:p>
          <a:p>
            <a:pPr algn="l" eaLnBrk="1" hangingPunct="1">
              <a:lnSpc>
                <a:spcPct val="90000"/>
              </a:lnSpc>
            </a:pPr>
            <a:r>
              <a:rPr lang="en-US" dirty="0" smtClean="0"/>
              <a:t>Low grade fever</a:t>
            </a:r>
          </a:p>
          <a:p>
            <a:pPr algn="l" eaLnBrk="1" hangingPunct="1">
              <a:lnSpc>
                <a:spcPct val="90000"/>
              </a:lnSpc>
            </a:pPr>
            <a:r>
              <a:rPr lang="en-US" dirty="0" smtClean="0"/>
              <a:t>Flushed skin</a:t>
            </a:r>
          </a:p>
          <a:p>
            <a:pPr algn="l" eaLnBrk="1" hangingPunct="1">
              <a:lnSpc>
                <a:spcPct val="90000"/>
              </a:lnSpc>
            </a:pPr>
            <a:r>
              <a:rPr lang="en-US" dirty="0" smtClean="0"/>
              <a:t>SOB</a:t>
            </a:r>
          </a:p>
          <a:p>
            <a:pPr algn="l" eaLnBrk="1" hangingPunct="1">
              <a:lnSpc>
                <a:spcPct val="90000"/>
              </a:lnSpc>
            </a:pPr>
            <a:r>
              <a:rPr lang="en-US" dirty="0" smtClean="0"/>
              <a:t>HTN</a:t>
            </a:r>
          </a:p>
          <a:p>
            <a:pPr eaLnBrk="1" hangingPunct="1"/>
            <a:endParaRPr lang="en-US" dirty="0" smtClean="0"/>
          </a:p>
          <a:p>
            <a:pPr eaLnBrk="1" hangingPunct="1"/>
            <a:r>
              <a:rPr lang="en-US" dirty="0" smtClean="0"/>
              <a:t>Memory Jogger:</a:t>
            </a:r>
          </a:p>
          <a:p>
            <a:pPr eaLnBrk="1" hangingPunct="1"/>
            <a:r>
              <a:rPr lang="en-US" dirty="0" smtClean="0"/>
              <a:t>S	skin flushed</a:t>
            </a:r>
          </a:p>
          <a:p>
            <a:pPr eaLnBrk="1" hangingPunct="1"/>
            <a:r>
              <a:rPr lang="en-US" dirty="0" smtClean="0"/>
              <a:t>A	agitation</a:t>
            </a:r>
          </a:p>
          <a:p>
            <a:pPr eaLnBrk="1" hangingPunct="1"/>
            <a:r>
              <a:rPr lang="en-US" dirty="0" smtClean="0"/>
              <a:t>L	Low-grade fever</a:t>
            </a:r>
          </a:p>
          <a:p>
            <a:pPr eaLnBrk="1" hangingPunct="1"/>
            <a:r>
              <a:rPr lang="en-US" dirty="0" smtClean="0"/>
              <a:t>T	Thirst</a:t>
            </a:r>
          </a:p>
          <a:p>
            <a:pPr eaLnBrk="1" hangingPunct="1"/>
            <a:endParaRPr lang="en-US" dirty="0" smtClean="0"/>
          </a:p>
          <a:p>
            <a:pPr algn="l" eaLnBrk="1" hangingPunct="1">
              <a:lnSpc>
                <a:spcPct val="90000"/>
              </a:lnSpc>
            </a:pPr>
            <a:r>
              <a:rPr lang="en-US" dirty="0" smtClean="0"/>
              <a:t>Treat the underlying cause</a:t>
            </a:r>
          </a:p>
          <a:p>
            <a:pPr algn="l" eaLnBrk="1" hangingPunct="1">
              <a:lnSpc>
                <a:spcPct val="90000"/>
              </a:lnSpc>
            </a:pPr>
            <a:r>
              <a:rPr lang="en-US" dirty="0" smtClean="0"/>
              <a:t>Fluids under close supervision to prevent overload to brain cells. Give slowly to prevent cerebral edema</a:t>
            </a:r>
            <a:r>
              <a:rPr lang="en-US" baseline="0" dirty="0" smtClean="0"/>
              <a:t> as cells are dehydrated.</a:t>
            </a:r>
            <a:endParaRPr lang="en-US" dirty="0" smtClean="0"/>
          </a:p>
          <a:p>
            <a:pPr algn="l" eaLnBrk="1" hangingPunct="1">
              <a:lnSpc>
                <a:spcPct val="90000"/>
              </a:lnSpc>
            </a:pPr>
            <a:r>
              <a:rPr lang="en-US" dirty="0" smtClean="0"/>
              <a:t>VS</a:t>
            </a:r>
          </a:p>
          <a:p>
            <a:pPr algn="l" eaLnBrk="1" hangingPunct="1">
              <a:lnSpc>
                <a:spcPct val="90000"/>
              </a:lnSpc>
            </a:pPr>
            <a:r>
              <a:rPr lang="en-US" dirty="0" smtClean="0"/>
              <a:t>LOC/Neuro checks</a:t>
            </a:r>
          </a:p>
          <a:p>
            <a:pPr algn="l" eaLnBrk="1" hangingPunct="1">
              <a:lnSpc>
                <a:spcPct val="90000"/>
              </a:lnSpc>
            </a:pPr>
            <a:r>
              <a:rPr lang="en-US" dirty="0" smtClean="0"/>
              <a:t>Strict I &amp; O</a:t>
            </a:r>
          </a:p>
          <a:p>
            <a:pPr algn="l" eaLnBrk="1" hangingPunct="1">
              <a:lnSpc>
                <a:spcPct val="90000"/>
              </a:lnSpc>
            </a:pPr>
            <a:r>
              <a:rPr lang="en-US" dirty="0" smtClean="0"/>
              <a:t>Daily Weight</a:t>
            </a:r>
          </a:p>
          <a:p>
            <a:pPr algn="l" eaLnBrk="1" hangingPunct="1">
              <a:lnSpc>
                <a:spcPct val="90000"/>
              </a:lnSpc>
            </a:pPr>
            <a:r>
              <a:rPr lang="en-US" dirty="0" smtClean="0"/>
              <a:t>Serum sodium levels</a:t>
            </a:r>
          </a:p>
          <a:p>
            <a:pPr algn="l" eaLnBrk="1" hangingPunct="1">
              <a:lnSpc>
                <a:spcPct val="90000"/>
              </a:lnSpc>
            </a:pPr>
            <a:r>
              <a:rPr lang="en-US" dirty="0" smtClean="0"/>
              <a:t>Lubrication for dry mouth and eyes</a:t>
            </a:r>
          </a:p>
          <a:p>
            <a:pPr algn="l" eaLnBrk="1" hangingPunct="1">
              <a:lnSpc>
                <a:spcPct val="90000"/>
              </a:lnSpc>
            </a:pPr>
            <a:r>
              <a:rPr lang="en-US" dirty="0" smtClean="0"/>
              <a:t>Safety  for agitation</a:t>
            </a:r>
          </a:p>
          <a:p>
            <a:pPr eaLnBrk="1" hangingPunct="1"/>
            <a:endParaRPr lang="en-US" dirty="0" smtClean="0"/>
          </a:p>
          <a:p>
            <a:pPr eaLnBrk="1" hangingPunct="1"/>
            <a:r>
              <a:rPr lang="en-US" dirty="0" smtClean="0"/>
              <a:t>Nrsg Dx:</a:t>
            </a:r>
          </a:p>
          <a:p>
            <a:pPr eaLnBrk="1" hangingPunct="1"/>
            <a:r>
              <a:rPr lang="en-US" dirty="0" smtClean="0"/>
              <a:t>Excessive fluid volume r/t excess sodium intakes</a:t>
            </a:r>
          </a:p>
          <a:p>
            <a:pPr eaLnBrk="1" hangingPunct="1"/>
            <a:r>
              <a:rPr lang="en-US" dirty="0" smtClean="0"/>
              <a:t>Impaired</a:t>
            </a:r>
            <a:r>
              <a:rPr lang="en-US" baseline="0" dirty="0" smtClean="0"/>
              <a:t> memory r/t F&amp;E imbalance</a:t>
            </a:r>
          </a:p>
          <a:p>
            <a:pPr eaLnBrk="1" hangingPunct="1"/>
            <a:r>
              <a:rPr lang="en-US" baseline="0" dirty="0" smtClean="0"/>
              <a:t>Risk for falls r/t skeletal muscle wearkness</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CA208745-C5E1-4769-9407-F14F089BDD75}" type="slidenum">
              <a:rPr lang="en-US" smtClean="0"/>
              <a:pPr>
                <a:defRPr/>
              </a:pPr>
              <a:t>14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K+ maintains</a:t>
            </a:r>
            <a:r>
              <a:rPr lang="en-US" b="1" baseline="0" dirty="0" smtClean="0"/>
              <a:t> ICF osmotic pressure</a:t>
            </a:r>
            <a:endParaRPr lang="en-US" b="1" dirty="0" smtClean="0"/>
          </a:p>
          <a:p>
            <a:r>
              <a:rPr lang="en-US" b="1" dirty="0" smtClean="0"/>
              <a:t>  Na+ Maintains ECF osmotic pressure</a:t>
            </a:r>
          </a:p>
          <a:p>
            <a:r>
              <a:rPr lang="en-US" b="1" baseline="0" dirty="0" smtClean="0"/>
              <a:t>  NOTE:  when there is either a ECF or ICF change in concentration, remember that fluid shifts from the area of LESSER concentration to area of GREATER concentration.</a:t>
            </a:r>
          </a:p>
          <a:p>
            <a:endParaRPr lang="en-US" dirty="0"/>
          </a:p>
        </p:txBody>
      </p:sp>
      <p:sp>
        <p:nvSpPr>
          <p:cNvPr id="4" name="Slide Number Placeholder 3"/>
          <p:cNvSpPr>
            <a:spLocks noGrp="1"/>
          </p:cNvSpPr>
          <p:nvPr>
            <p:ph type="sldNum" sz="quarter" idx="10"/>
          </p:nvPr>
        </p:nvSpPr>
        <p:spPr/>
        <p:txBody>
          <a:bodyPr/>
          <a:lstStyle/>
          <a:p>
            <a:pPr>
              <a:defRPr/>
            </a:pPr>
            <a:fld id="{CA208745-C5E1-4769-9407-F14F089BDD75}" type="slidenum">
              <a:rPr lang="en-US" smtClean="0"/>
              <a:pPr>
                <a:defRPr/>
              </a:pPr>
              <a:t>15</a:t>
            </a:fld>
            <a:endParaRPr lang="en-US" dirty="0"/>
          </a:p>
        </p:txBody>
      </p:sp>
    </p:spTree>
    <p:extLst>
      <p:ext uri="{BB962C8B-B14F-4D97-AF65-F5344CB8AC3E}">
        <p14:creationId xmlns:p14="http://schemas.microsoft.com/office/powerpoint/2010/main" val="72310207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Key role in cardiac</a:t>
            </a:r>
            <a:r>
              <a:rPr lang="en-US" baseline="0" dirty="0" smtClean="0"/>
              <a:t> muscle funtion.</a:t>
            </a:r>
            <a:endParaRPr lang="en-US" dirty="0"/>
          </a:p>
        </p:txBody>
      </p:sp>
      <p:sp>
        <p:nvSpPr>
          <p:cNvPr id="4" name="Slide Number Placeholder 3"/>
          <p:cNvSpPr>
            <a:spLocks noGrp="1"/>
          </p:cNvSpPr>
          <p:nvPr>
            <p:ph type="sldNum" sz="quarter" idx="10"/>
          </p:nvPr>
        </p:nvSpPr>
        <p:spPr/>
        <p:txBody>
          <a:bodyPr/>
          <a:lstStyle/>
          <a:p>
            <a:pPr>
              <a:defRPr/>
            </a:pPr>
            <a:fld id="{CA208745-C5E1-4769-9407-F14F089BDD75}" type="slidenum">
              <a:rPr lang="en-US" smtClean="0"/>
              <a:pPr>
                <a:defRPr/>
              </a:pPr>
              <a:t>16</a:t>
            </a:fld>
            <a:endParaRPr lang="en-US" dirty="0"/>
          </a:p>
        </p:txBody>
      </p:sp>
    </p:spTree>
    <p:extLst>
      <p:ext uri="{BB962C8B-B14F-4D97-AF65-F5344CB8AC3E}">
        <p14:creationId xmlns:p14="http://schemas.microsoft.com/office/powerpoint/2010/main" val="143297906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972</a:t>
            </a:r>
          </a:p>
          <a:p>
            <a:endParaRPr lang="en-US" dirty="0" smtClean="0"/>
          </a:p>
          <a:p>
            <a:r>
              <a:rPr lang="en-US" dirty="0" smtClean="0"/>
              <a:t>1 of most common electrolyte imbalances. </a:t>
            </a:r>
          </a:p>
          <a:p>
            <a:endParaRPr lang="en-US" dirty="0" smtClean="0"/>
          </a:p>
          <a:p>
            <a:r>
              <a:rPr lang="en-US" dirty="0" smtClean="0"/>
              <a:t>Causes: GI tract problems ( diarrhea,</a:t>
            </a:r>
            <a:r>
              <a:rPr lang="en-US" baseline="0" dirty="0" smtClean="0"/>
              <a:t> vomiting, or other GI losses), use of potassium wasting diruetics (</a:t>
            </a:r>
            <a:r>
              <a:rPr lang="en-US" dirty="0" smtClean="0"/>
              <a:t> Thiazides,</a:t>
            </a:r>
            <a:r>
              <a:rPr lang="en-US" baseline="0" dirty="0" smtClean="0"/>
              <a:t> Lasix), polyuria, extreme sweating</a:t>
            </a:r>
            <a:endParaRPr lang="en-US" dirty="0"/>
          </a:p>
        </p:txBody>
      </p:sp>
      <p:sp>
        <p:nvSpPr>
          <p:cNvPr id="4" name="Slide Number Placeholder 3"/>
          <p:cNvSpPr>
            <a:spLocks noGrp="1"/>
          </p:cNvSpPr>
          <p:nvPr>
            <p:ph type="sldNum" sz="quarter" idx="10"/>
          </p:nvPr>
        </p:nvSpPr>
        <p:spPr/>
        <p:txBody>
          <a:bodyPr/>
          <a:lstStyle/>
          <a:p>
            <a:pPr>
              <a:defRPr/>
            </a:pPr>
            <a:fld id="{CA208745-C5E1-4769-9407-F14F089BDD75}" type="slidenum">
              <a:rPr lang="en-US" smtClean="0"/>
              <a:pPr>
                <a:defRPr/>
              </a:pPr>
              <a:t>17</a:t>
            </a:fld>
            <a:endParaRPr lang="en-US" dirty="0"/>
          </a:p>
        </p:txBody>
      </p:sp>
    </p:spTree>
    <p:extLst>
      <p:ext uri="{BB962C8B-B14F-4D97-AF65-F5344CB8AC3E}">
        <p14:creationId xmlns:p14="http://schemas.microsoft.com/office/powerpoint/2010/main" val="110958543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thiazide </a:t>
            </a:r>
            <a:r>
              <a:rPr lang="en-US" b="1" dirty="0"/>
              <a:t>diuretics</a:t>
            </a:r>
            <a:r>
              <a:rPr lang="en-US" dirty="0"/>
              <a:t> or furosemide (Lasix)</a:t>
            </a:r>
          </a:p>
        </p:txBody>
      </p:sp>
      <p:sp>
        <p:nvSpPr>
          <p:cNvPr id="4" name="Slide Number Placeholder 3"/>
          <p:cNvSpPr>
            <a:spLocks noGrp="1"/>
          </p:cNvSpPr>
          <p:nvPr>
            <p:ph type="sldNum" sz="quarter" idx="10"/>
          </p:nvPr>
        </p:nvSpPr>
        <p:spPr/>
        <p:txBody>
          <a:bodyPr/>
          <a:lstStyle/>
          <a:p>
            <a:pPr>
              <a:defRPr/>
            </a:pPr>
            <a:fld id="{CA208745-C5E1-4769-9407-F14F089BDD75}" type="slidenum">
              <a:rPr lang="en-US" smtClean="0"/>
              <a:pPr>
                <a:defRPr/>
              </a:pPr>
              <a:t>18</a:t>
            </a:fld>
            <a:endParaRPr lang="en-US" dirty="0"/>
          </a:p>
        </p:txBody>
      </p:sp>
    </p:spTree>
    <p:extLst>
      <p:ext uri="{BB962C8B-B14F-4D97-AF65-F5344CB8AC3E}">
        <p14:creationId xmlns:p14="http://schemas.microsoft.com/office/powerpoint/2010/main" val="21862673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smtClean="0"/>
              <a:t>If skeletal muscle weakness &amp; paralysis occurs– make sure to monitor respiratory rate &amp; status!!!!!</a:t>
            </a:r>
          </a:p>
          <a:p>
            <a:endParaRPr lang="en-US" b="1" u="sng" dirty="0" smtClean="0"/>
          </a:p>
          <a:p>
            <a:r>
              <a:rPr lang="en-US" b="1" u="sng" dirty="0" smtClean="0"/>
              <a:t>See ventricular dysrhythmias esp. with potentiated digoxin effects.</a:t>
            </a:r>
          </a:p>
          <a:p>
            <a:endParaRPr lang="en-US" b="0" u="none" dirty="0" smtClean="0"/>
          </a:p>
          <a:p>
            <a:r>
              <a:rPr lang="en-US" b="0" u="none" dirty="0" smtClean="0"/>
              <a:t>Note similarities between Hypernatremia</a:t>
            </a:r>
            <a:r>
              <a:rPr lang="en-US" b="0" u="none" baseline="0" dirty="0" smtClean="0"/>
              <a:t> &amp; hypokalemia! May also see N/V</a:t>
            </a:r>
            <a:endParaRPr lang="en-US" b="0" u="none" dirty="0" smtClean="0"/>
          </a:p>
          <a:p>
            <a:endParaRPr lang="en-US" b="0" u="none" dirty="0" smtClean="0"/>
          </a:p>
        </p:txBody>
      </p:sp>
      <p:sp>
        <p:nvSpPr>
          <p:cNvPr id="4" name="Slide Number Placeholder 3"/>
          <p:cNvSpPr>
            <a:spLocks noGrp="1"/>
          </p:cNvSpPr>
          <p:nvPr>
            <p:ph type="sldNum" sz="quarter" idx="10"/>
          </p:nvPr>
        </p:nvSpPr>
        <p:spPr/>
        <p:txBody>
          <a:bodyPr/>
          <a:lstStyle/>
          <a:p>
            <a:pPr>
              <a:defRPr/>
            </a:pPr>
            <a:fld id="{CA208745-C5E1-4769-9407-F14F089BDD75}" type="slidenum">
              <a:rPr lang="en-US" smtClean="0"/>
              <a:pPr>
                <a:defRPr/>
              </a:pPr>
              <a:t>19</a:t>
            </a:fld>
            <a:endParaRPr lang="en-US" dirty="0"/>
          </a:p>
        </p:txBody>
      </p:sp>
    </p:spTree>
    <p:extLst>
      <p:ext uri="{BB962C8B-B14F-4D97-AF65-F5344CB8AC3E}">
        <p14:creationId xmlns:p14="http://schemas.microsoft.com/office/powerpoint/2010/main" val="37556025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BFC9B10-57B3-4818-8BC2-750D332E5823}" type="slidenum">
              <a:rPr lang="en-US"/>
              <a:pPr/>
              <a:t>2</a:t>
            </a:fld>
            <a:endParaRPr lang="en-US" dirty="0"/>
          </a:p>
        </p:txBody>
      </p:sp>
      <p:sp>
        <p:nvSpPr>
          <p:cNvPr id="8194" name="Rectangle 2"/>
          <p:cNvSpPr>
            <a:spLocks noGrp="1" noRot="1" noChangeAspect="1" noChangeArrowheads="1" noTextEdit="1"/>
          </p:cNvSpPr>
          <p:nvPr>
            <p:ph type="sldImg"/>
          </p:nvPr>
        </p:nvSpPr>
        <p:spPr>
          <a:ln/>
        </p:spPr>
      </p:sp>
      <p:sp>
        <p:nvSpPr>
          <p:cNvPr id="8195" name="Rectangle 3"/>
          <p:cNvSpPr>
            <a:spLocks noGrp="1" noChangeArrowheads="1"/>
          </p:cNvSpPr>
          <p:nvPr>
            <p:ph type="body" idx="1"/>
          </p:nvPr>
        </p:nvSpPr>
        <p:spPr/>
        <p:txBody>
          <a:bodyPr/>
          <a:lstStyle/>
          <a:p>
            <a:pPr marL="234841" indent="-234841"/>
            <a:r>
              <a:rPr lang="en-US" dirty="0" smtClean="0"/>
              <a:t>967</a:t>
            </a:r>
          </a:p>
          <a:p>
            <a:pPr marL="234841" indent="-234841"/>
            <a:r>
              <a:rPr lang="en-US" dirty="0" smtClean="0"/>
              <a:t>Students </a:t>
            </a:r>
            <a:r>
              <a:rPr lang="en-US" dirty="0"/>
              <a:t>should refer back to their anatomy and physiology text books for a more thorough review.</a:t>
            </a:r>
          </a:p>
          <a:p>
            <a:pPr marL="234841" indent="-234841"/>
            <a:endParaRPr lang="en-US" dirty="0" smtClean="0"/>
          </a:p>
          <a:p>
            <a:pPr marL="234841" indent="-234841"/>
            <a:r>
              <a:rPr lang="en-US" dirty="0" smtClean="0"/>
              <a:t>Body fluids are in 2 distinct compartments</a:t>
            </a:r>
          </a:p>
          <a:p>
            <a:pPr marL="234841" indent="-234841"/>
            <a:r>
              <a:rPr lang="en-US" dirty="0" smtClean="0"/>
              <a:t>ICF: above</a:t>
            </a:r>
          </a:p>
          <a:p>
            <a:pPr marL="234841" indent="-234841"/>
            <a:endParaRPr lang="en-US" dirty="0" smtClean="0"/>
          </a:p>
          <a:p>
            <a:pPr marL="234841" indent="-234841"/>
            <a:r>
              <a:rPr lang="en-US" dirty="0" smtClean="0"/>
              <a:t>In </a:t>
            </a:r>
            <a:r>
              <a:rPr lang="en-US" dirty="0"/>
              <a:t>ECF fluids: </a:t>
            </a:r>
            <a:r>
              <a:rPr lang="en-US" dirty="0" smtClean="0"/>
              <a:t>3 subcompartments: </a:t>
            </a:r>
            <a:endParaRPr lang="en-US" dirty="0"/>
          </a:p>
          <a:p>
            <a:pPr marL="234841" indent="-234841">
              <a:buFontTx/>
              <a:buChar char="•"/>
            </a:pPr>
            <a:r>
              <a:rPr lang="en-US" i="1" dirty="0"/>
              <a:t>Interstitial fluids </a:t>
            </a:r>
            <a:r>
              <a:rPr lang="en-US" dirty="0"/>
              <a:t>are the fluids between the cells and outside the blood vessels. These contain </a:t>
            </a:r>
            <a:r>
              <a:rPr lang="en-US" dirty="0" smtClean="0"/>
              <a:t>lymph.</a:t>
            </a:r>
            <a:endParaRPr lang="en-US" dirty="0"/>
          </a:p>
          <a:p>
            <a:pPr marL="234841" indent="-234841">
              <a:buFontTx/>
              <a:buChar char="•"/>
            </a:pPr>
            <a:r>
              <a:rPr lang="en-US" i="1" dirty="0"/>
              <a:t>Intravascular fluid </a:t>
            </a:r>
            <a:r>
              <a:rPr lang="en-US" dirty="0"/>
              <a:t>is blood plasma found in the vascular system.</a:t>
            </a:r>
          </a:p>
          <a:p>
            <a:pPr marL="234841" indent="-234841">
              <a:buFontTx/>
              <a:buChar char="•"/>
            </a:pPr>
            <a:r>
              <a:rPr lang="en-US" i="1" dirty="0"/>
              <a:t>Transcellular fluid </a:t>
            </a:r>
            <a:r>
              <a:rPr lang="en-US" dirty="0"/>
              <a:t>is separated from other fluids by a cellular barrier and consists of cerebrospinal, pleural, gastrointestinal, intraocular, peritoneal, and synovial fluids. Loss of these fluids can produce fluid and electrolyte imbalances.</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0" u="none" dirty="0" smtClean="0"/>
              <a:t>If diuretic</a:t>
            </a:r>
            <a:r>
              <a:rPr lang="en-US" b="0" u="none" baseline="0" dirty="0" smtClean="0"/>
              <a:t> ordered– should be potassium- sparing:  </a:t>
            </a:r>
            <a:r>
              <a:rPr lang="en-US" sz="1200" b="0" kern="1200" dirty="0" smtClean="0">
                <a:solidFill>
                  <a:schemeClr val="tx1"/>
                </a:solidFill>
                <a:effectLst/>
                <a:latin typeface="Times New Roman" pitchFamily="18" charset="0"/>
                <a:ea typeface="+mn-ea"/>
                <a:cs typeface="Times New Roman" pitchFamily="18" charset="0"/>
              </a:rPr>
              <a:t>Aldactone</a:t>
            </a: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b="0" u="none" kern="1200" dirty="0" smtClean="0">
                <a:solidFill>
                  <a:schemeClr val="tx1"/>
                </a:solidFill>
                <a:effectLst/>
                <a:latin typeface="Times New Roman" pitchFamily="18" charset="0"/>
                <a:ea typeface="+mn-ea"/>
                <a:cs typeface="Times New Roman" pitchFamily="18" charset="0"/>
              </a:rPr>
              <a:t>Fall precautions for</a:t>
            </a:r>
            <a:r>
              <a:rPr lang="en-US" sz="1200" b="0" u="none" kern="1200" baseline="0" dirty="0" smtClean="0">
                <a:solidFill>
                  <a:schemeClr val="tx1"/>
                </a:solidFill>
                <a:effectLst/>
                <a:latin typeface="Times New Roman" pitchFamily="18" charset="0"/>
                <a:ea typeface="+mn-ea"/>
                <a:cs typeface="Times New Roman" pitchFamily="18" charset="0"/>
              </a:rPr>
              <a:t> muscle weakness</a:t>
            </a: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b="0" u="none" kern="1200" baseline="0" dirty="0" smtClean="0">
                <a:solidFill>
                  <a:schemeClr val="tx1"/>
                </a:solidFill>
                <a:effectLst/>
                <a:latin typeface="Times New Roman" pitchFamily="18" charset="0"/>
                <a:ea typeface="+mn-ea"/>
                <a:cs typeface="Times New Roman" pitchFamily="18" charset="0"/>
              </a:rPr>
              <a:t>Keep resuscitation equipment available at bedside.</a:t>
            </a:r>
            <a:endParaRPr lang="en-US" b="0" u="none" dirty="0" smtClean="0"/>
          </a:p>
          <a:p>
            <a:endParaRPr lang="en-US" dirty="0" smtClean="0"/>
          </a:p>
          <a:p>
            <a:r>
              <a:rPr lang="en-US" dirty="0" smtClean="0"/>
              <a:t>Will kill someone if given IV push– causes cardiac arrest.  Give in continuous IV (fluids) on pump.</a:t>
            </a:r>
          </a:p>
          <a:p>
            <a:endParaRPr lang="en-US" dirty="0" smtClean="0"/>
          </a:p>
          <a:p>
            <a:r>
              <a:rPr lang="en-US" dirty="0" smtClean="0"/>
              <a:t>Nrsg Dx:</a:t>
            </a:r>
            <a:r>
              <a:rPr lang="en-US" baseline="0" dirty="0" smtClean="0"/>
              <a:t> Impaired physical mobility r/t skeletal muscle weakness.  Decreased cardiac output r/t dysrhythmia, risk for falls r/t muscle weakness, constipation r/t smooth muscle atony.</a:t>
            </a:r>
            <a:endParaRPr lang="en-US" dirty="0" smtClean="0"/>
          </a:p>
          <a:p>
            <a:endParaRPr lang="en-US" dirty="0" smtClean="0"/>
          </a:p>
          <a:p>
            <a:endParaRPr lang="en-US" dirty="0" smtClean="0"/>
          </a:p>
          <a:p>
            <a:r>
              <a:rPr lang="en-US" dirty="0" smtClean="0"/>
              <a:t>Instructor only: not in book:</a:t>
            </a:r>
          </a:p>
          <a:p>
            <a:endParaRPr lang="en-US" dirty="0" smtClean="0"/>
          </a:p>
          <a:p>
            <a:r>
              <a:rPr lang="en-US" dirty="0" smtClean="0"/>
              <a:t>Orally;</a:t>
            </a:r>
          </a:p>
          <a:p>
            <a:r>
              <a:rPr lang="en-US" dirty="0" smtClean="0"/>
              <a:t>Mix the powder, granule, or liquid form of this medicine with at least 4 ounces (one-half cup) of </a:t>
            </a:r>
            <a:r>
              <a:rPr lang="en-US" i="0" dirty="0" smtClean="0"/>
              <a:t>cold water or fruit juice before taking</a:t>
            </a:r>
            <a:r>
              <a:rPr lang="en-US" dirty="0" smtClean="0"/>
              <a:t>. Drink the mixture slowly, over 5 to 10 minutes in all. To make sure you get the entire dose, add a little more water to the same glass, swirl gently and drink right away.</a:t>
            </a:r>
          </a:p>
          <a:p>
            <a:r>
              <a:rPr lang="en-US" dirty="0" smtClean="0"/>
              <a:t>Do not crush, chew, break, or suck on an extended-release tablet or capsule. Swallow the pill whole. Breaking or crushing the pill may cause too much of the drug to be released at one time. Sucking on a potassium tablet can irritate your mouth or throat.</a:t>
            </a:r>
          </a:p>
          <a:p>
            <a:r>
              <a:rPr lang="en-US" dirty="0" smtClean="0"/>
              <a:t>Take potassium chloride with food or just after a meal.</a:t>
            </a:r>
          </a:p>
          <a:p>
            <a:endParaRPr lang="en-US" dirty="0"/>
          </a:p>
        </p:txBody>
      </p:sp>
      <p:sp>
        <p:nvSpPr>
          <p:cNvPr id="4" name="Slide Number Placeholder 3"/>
          <p:cNvSpPr>
            <a:spLocks noGrp="1"/>
          </p:cNvSpPr>
          <p:nvPr>
            <p:ph type="sldNum" sz="quarter" idx="10"/>
          </p:nvPr>
        </p:nvSpPr>
        <p:spPr/>
        <p:txBody>
          <a:bodyPr/>
          <a:lstStyle/>
          <a:p>
            <a:pPr>
              <a:defRPr/>
            </a:pPr>
            <a:fld id="{CA208745-C5E1-4769-9407-F14F089BDD75}" type="slidenum">
              <a:rPr lang="en-US" smtClean="0"/>
              <a:pPr>
                <a:defRPr/>
              </a:pPr>
              <a:t>20</a:t>
            </a:fld>
            <a:endParaRPr lang="en-US" dirty="0"/>
          </a:p>
        </p:txBody>
      </p:sp>
    </p:spTree>
    <p:extLst>
      <p:ext uri="{BB962C8B-B14F-4D97-AF65-F5344CB8AC3E}">
        <p14:creationId xmlns:p14="http://schemas.microsoft.com/office/powerpoint/2010/main" val="273730463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972</a:t>
            </a:r>
          </a:p>
          <a:p>
            <a:r>
              <a:rPr lang="en-US" dirty="0" smtClean="0"/>
              <a:t>Primary cause is renal failure so K+ is not excreted &amp; </a:t>
            </a:r>
            <a:r>
              <a:rPr lang="en-US" baseline="0" dirty="0" smtClean="0"/>
              <a:t> levels build up in the blood.</a:t>
            </a:r>
          </a:p>
          <a:p>
            <a:r>
              <a:rPr lang="en-US" baseline="0" dirty="0" smtClean="0"/>
              <a:t>The K= shifts out of cells and into the ECF &gt; neuromuscular &amp; cardiac s/s</a:t>
            </a:r>
          </a:p>
          <a:p>
            <a:r>
              <a:rPr lang="en-US" baseline="0" dirty="0" smtClean="0"/>
              <a:t>Most dangerous electrolyte disorder due to marked cardiac conduction abnormalities &gt; dysrhthmias ( peaked T waves &amp; widened QRS complex)  &amp;  bradycardia &gt; eventual cardiac arrest</a:t>
            </a:r>
            <a:endParaRPr lang="en-US" dirty="0"/>
          </a:p>
        </p:txBody>
      </p:sp>
      <p:sp>
        <p:nvSpPr>
          <p:cNvPr id="4" name="Slide Number Placeholder 3"/>
          <p:cNvSpPr>
            <a:spLocks noGrp="1"/>
          </p:cNvSpPr>
          <p:nvPr>
            <p:ph type="sldNum" sz="quarter" idx="10"/>
          </p:nvPr>
        </p:nvSpPr>
        <p:spPr/>
        <p:txBody>
          <a:bodyPr/>
          <a:lstStyle/>
          <a:p>
            <a:pPr>
              <a:defRPr/>
            </a:pPr>
            <a:fld id="{CA208745-C5E1-4769-9407-F14F089BDD75}" type="slidenum">
              <a:rPr lang="en-US" smtClean="0"/>
              <a:pPr>
                <a:defRPr/>
              </a:pPr>
              <a:t>21</a:t>
            </a:fld>
            <a:endParaRPr lang="en-US" dirty="0"/>
          </a:p>
        </p:txBody>
      </p:sp>
    </p:spTree>
    <p:extLst>
      <p:ext uri="{BB962C8B-B14F-4D97-AF65-F5344CB8AC3E}">
        <p14:creationId xmlns:p14="http://schemas.microsoft.com/office/powerpoint/2010/main" val="143775399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Most dangerous electrolyte disorder due to marked cardiac conduction abnormalities &gt; dysrhthmias ( peaked T waves &amp; widened QRS complex)  &amp;  bradycardia &gt; eventual cardiac arrest</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Note similarities between s/s of hyperkalemia &amp; hyponatriemia</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CA208745-C5E1-4769-9407-F14F089BDD75}" type="slidenum">
              <a:rPr lang="en-US" smtClean="0"/>
              <a:pPr>
                <a:defRPr/>
              </a:pPr>
              <a:t>22</a:t>
            </a:fld>
            <a:endParaRPr lang="en-US" dirty="0"/>
          </a:p>
        </p:txBody>
      </p:sp>
    </p:spTree>
    <p:extLst>
      <p:ext uri="{BB962C8B-B14F-4D97-AF65-F5344CB8AC3E}">
        <p14:creationId xmlns:p14="http://schemas.microsoft.com/office/powerpoint/2010/main" val="263273507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9363"/>
            <a:r>
              <a:rPr lang="en-US" dirty="0" smtClean="0"/>
              <a:t>Kayexalate: (</a:t>
            </a:r>
            <a:r>
              <a:rPr lang="en-US" dirty="0"/>
              <a:t>Sodium polystyrene sulfonate) is used to treat increased amounts of potassium in the body. Sodium polystyrene sulfonate comes as a powder and suspension to take by mouth. It may also be used as a rectal enema. It is usually taken one to four times a day. The powder should be mixed with water or syrup as </a:t>
            </a:r>
            <a:r>
              <a:rPr lang="en-US" dirty="0" smtClean="0"/>
              <a:t>directed.</a:t>
            </a:r>
            <a:r>
              <a:rPr lang="en-US" baseline="0" dirty="0" smtClean="0"/>
              <a:t>  May be used with sorbitol (laxative &amp; sugar substitute) new studies are showing incidence of intestinal necrosis when used together.</a:t>
            </a:r>
          </a:p>
          <a:p>
            <a:pPr marL="0" marR="0" indent="0" algn="l" defTabSz="939363" rtl="0" eaLnBrk="0" fontAlgn="base" latinLnBrk="0" hangingPunct="0">
              <a:lnSpc>
                <a:spcPct val="100000"/>
              </a:lnSpc>
              <a:spcBef>
                <a:spcPct val="30000"/>
              </a:spcBef>
              <a:spcAft>
                <a:spcPct val="0"/>
              </a:spcAft>
              <a:buClrTx/>
              <a:buSzTx/>
              <a:buFontTx/>
              <a:buNone/>
              <a:tabLst/>
              <a:defRPr/>
            </a:pPr>
            <a:r>
              <a:rPr lang="en-US" b="1" u="sng" baseline="0" dirty="0" smtClean="0"/>
              <a:t>  </a:t>
            </a:r>
            <a:r>
              <a:rPr lang="en-US" sz="1200" b="1" u="sng" strike="noStrike" kern="1200" dirty="0" smtClean="0">
                <a:solidFill>
                  <a:schemeClr val="tx1"/>
                </a:solidFill>
                <a:effectLst/>
                <a:latin typeface="Times New Roman" pitchFamily="18" charset="0"/>
                <a:ea typeface="+mn-ea"/>
                <a:cs typeface="Times New Roman" pitchFamily="18" charset="0"/>
              </a:rPr>
              <a:t>Don't mix the powder form of kayexalate with orange juice to disguise the taste of this medication because orange juice has a high potassium content.</a:t>
            </a:r>
            <a:br>
              <a:rPr lang="en-US" sz="1200" b="1" u="sng" strike="noStrike" kern="1200" dirty="0" smtClean="0">
                <a:solidFill>
                  <a:schemeClr val="tx1"/>
                </a:solidFill>
                <a:effectLst/>
                <a:latin typeface="Times New Roman" pitchFamily="18" charset="0"/>
                <a:ea typeface="+mn-ea"/>
                <a:cs typeface="Times New Roman" pitchFamily="18" charset="0"/>
              </a:rPr>
            </a:br>
            <a:r>
              <a:rPr lang="en-US" sz="1200" u="none" strike="noStrike" kern="1200" dirty="0" smtClean="0">
                <a:solidFill>
                  <a:schemeClr val="tx1"/>
                </a:solidFill>
                <a:effectLst/>
                <a:latin typeface="Times New Roman" pitchFamily="18" charset="0"/>
                <a:ea typeface="+mn-ea"/>
                <a:cs typeface="Times New Roman" pitchFamily="18" charset="0"/>
              </a:rPr>
              <a:t/>
            </a:r>
            <a:br>
              <a:rPr lang="en-US" sz="1200" u="none" strike="noStrike" kern="1200" dirty="0" smtClean="0">
                <a:solidFill>
                  <a:schemeClr val="tx1"/>
                </a:solidFill>
                <a:effectLst/>
                <a:latin typeface="Times New Roman" pitchFamily="18" charset="0"/>
                <a:ea typeface="+mn-ea"/>
                <a:cs typeface="Times New Roman" pitchFamily="18" charset="0"/>
              </a:rPr>
            </a:br>
            <a:r>
              <a:rPr lang="en-US" sz="1200" u="none" strike="noStrike" kern="1200" dirty="0" smtClean="0">
                <a:solidFill>
                  <a:schemeClr val="tx1"/>
                </a:solidFill>
                <a:effectLst/>
                <a:latin typeface="Times New Roman" pitchFamily="18" charset="0"/>
                <a:ea typeface="+mn-ea"/>
                <a:cs typeface="Times New Roman" pitchFamily="18" charset="0"/>
              </a:rPr>
              <a:t>Read more: </a:t>
            </a:r>
            <a:r>
              <a:rPr lang="en-US" sz="1200" u="none" strike="noStrike" kern="1200" dirty="0" smtClean="0">
                <a:solidFill>
                  <a:schemeClr val="tx1"/>
                </a:solidFill>
                <a:effectLst/>
                <a:latin typeface="Times New Roman" pitchFamily="18" charset="0"/>
                <a:ea typeface="+mn-ea"/>
                <a:cs typeface="Times New Roman" pitchFamily="18" charset="0"/>
                <a:hlinkClick r:id="rId3"/>
              </a:rPr>
              <a:t>Kayexalate Side Effects | eHow.com</a:t>
            </a:r>
            <a:r>
              <a:rPr lang="en-US" sz="1200" u="none" strike="noStrike" kern="1200" dirty="0" smtClean="0">
                <a:solidFill>
                  <a:schemeClr val="tx1"/>
                </a:solidFill>
                <a:effectLst/>
                <a:latin typeface="Times New Roman" pitchFamily="18" charset="0"/>
                <a:ea typeface="+mn-ea"/>
                <a:cs typeface="Times New Roman" pitchFamily="18" charset="0"/>
              </a:rPr>
              <a:t> </a:t>
            </a:r>
            <a:r>
              <a:rPr lang="en-US" sz="1200" u="none" strike="noStrike" kern="1200" dirty="0" smtClean="0">
                <a:solidFill>
                  <a:schemeClr val="tx1"/>
                </a:solidFill>
                <a:effectLst/>
                <a:latin typeface="Times New Roman" pitchFamily="18" charset="0"/>
                <a:ea typeface="+mn-ea"/>
                <a:cs typeface="Times New Roman" pitchFamily="18" charset="0"/>
                <a:hlinkClick r:id="rId3"/>
              </a:rPr>
              <a:t>http://www.ehow.com/facts_5515834_kayexalate-side-effects.html#ixzz1aytVPsBx</a:t>
            </a:r>
            <a:endParaRPr lang="en-US" sz="1200" u="none" strike="noStrike" kern="1200" dirty="0" smtClean="0">
              <a:solidFill>
                <a:schemeClr val="tx1"/>
              </a:solidFill>
              <a:effectLst/>
              <a:latin typeface="Times New Roman" pitchFamily="18" charset="0"/>
              <a:ea typeface="+mn-ea"/>
              <a:cs typeface="Times New Roman" pitchFamily="18" charset="0"/>
            </a:endParaRPr>
          </a:p>
          <a:p>
            <a:pPr defTabSz="939363"/>
            <a:endParaRPr lang="en-US" dirty="0" smtClean="0"/>
          </a:p>
          <a:p>
            <a:pPr defTabSz="939363"/>
            <a:r>
              <a:rPr lang="en-US" dirty="0" smtClean="0"/>
              <a:t>Nrsg DX: </a:t>
            </a:r>
          </a:p>
          <a:p>
            <a:pPr defTabSz="939363"/>
            <a:r>
              <a:rPr lang="en-US" dirty="0" smtClean="0"/>
              <a:t>Impaired physical mobility r/t skeletal muscle weakness</a:t>
            </a:r>
          </a:p>
          <a:p>
            <a:pPr defTabSz="939363"/>
            <a:r>
              <a:rPr lang="en-US" dirty="0" smtClean="0"/>
              <a:t>Risk for falls r/t skeletal muscle weakness</a:t>
            </a:r>
          </a:p>
          <a:p>
            <a:pPr defTabSz="939363"/>
            <a:r>
              <a:rPr lang="en-US" dirty="0" smtClean="0"/>
              <a:t>Decreased</a:t>
            </a:r>
            <a:r>
              <a:rPr lang="en-US" baseline="0" dirty="0" smtClean="0"/>
              <a:t> cardiac output r/t dysrhythmia</a:t>
            </a:r>
          </a:p>
          <a:p>
            <a:pPr defTabSz="939363"/>
            <a:r>
              <a:rPr lang="en-US" baseline="0" dirty="0" smtClean="0"/>
              <a:t>Potential for Cardiac arrest r/t  high K+ &gt; mpaired cardiac muscle</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CA208745-C5E1-4769-9407-F14F089BDD75}" type="slidenum">
              <a:rPr lang="en-US" smtClean="0"/>
              <a:pPr>
                <a:defRPr/>
              </a:pPr>
              <a:t>23</a:t>
            </a:fld>
            <a:endParaRPr lang="en-US" dirty="0"/>
          </a:p>
        </p:txBody>
      </p:sp>
    </p:spTree>
    <p:extLst>
      <p:ext uri="{BB962C8B-B14F-4D97-AF65-F5344CB8AC3E}">
        <p14:creationId xmlns:p14="http://schemas.microsoft.com/office/powerpoint/2010/main" val="224518057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972</a:t>
            </a:r>
            <a:endParaRPr lang="en-US" dirty="0"/>
          </a:p>
        </p:txBody>
      </p:sp>
      <p:sp>
        <p:nvSpPr>
          <p:cNvPr id="4" name="Slide Number Placeholder 3"/>
          <p:cNvSpPr>
            <a:spLocks noGrp="1"/>
          </p:cNvSpPr>
          <p:nvPr>
            <p:ph type="sldNum" sz="quarter" idx="10"/>
          </p:nvPr>
        </p:nvSpPr>
        <p:spPr/>
        <p:txBody>
          <a:bodyPr/>
          <a:lstStyle/>
          <a:p>
            <a:pPr>
              <a:defRPr/>
            </a:pPr>
            <a:fld id="{CA208745-C5E1-4769-9407-F14F089BDD75}" type="slidenum">
              <a:rPr lang="en-US" smtClean="0"/>
              <a:pPr>
                <a:defRPr/>
              </a:pPr>
              <a:t>24</a:t>
            </a:fld>
            <a:endParaRPr lang="en-US" dirty="0"/>
          </a:p>
        </p:txBody>
      </p:sp>
    </p:spTree>
    <p:extLst>
      <p:ext uri="{BB962C8B-B14F-4D97-AF65-F5344CB8AC3E}">
        <p14:creationId xmlns:p14="http://schemas.microsoft.com/office/powerpoint/2010/main" val="155393414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A208745-C5E1-4769-9407-F14F089BDD75}" type="slidenum">
              <a:rPr lang="en-US" smtClean="0"/>
              <a:pPr>
                <a:defRPr/>
              </a:pPr>
              <a:t>25</a:t>
            </a:fld>
            <a:endParaRPr lang="en-US" dirty="0"/>
          </a:p>
        </p:txBody>
      </p:sp>
    </p:spTree>
    <p:extLst>
      <p:ext uri="{BB962C8B-B14F-4D97-AF65-F5344CB8AC3E}">
        <p14:creationId xmlns:p14="http://schemas.microsoft.com/office/powerpoint/2010/main" val="182273349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eaLnBrk="1" hangingPunct="1"/>
            <a:r>
              <a:rPr lang="en-US" sz="2400" dirty="0" smtClean="0"/>
              <a:t>Parathyroid hormone (PTH) </a:t>
            </a:r>
          </a:p>
          <a:p>
            <a:pPr lvl="1" eaLnBrk="1" hangingPunct="1"/>
            <a:r>
              <a:rPr lang="en-US" sz="2400" dirty="0" smtClean="0"/>
              <a:t>Calcitonin</a:t>
            </a:r>
          </a:p>
          <a:p>
            <a:endParaRPr lang="en-US" dirty="0" smtClean="0"/>
          </a:p>
          <a:p>
            <a:r>
              <a:rPr lang="en-US" dirty="0" smtClean="0"/>
              <a:t>Discussed on next slide</a:t>
            </a:r>
            <a:endParaRPr lang="en-US" dirty="0"/>
          </a:p>
        </p:txBody>
      </p:sp>
      <p:sp>
        <p:nvSpPr>
          <p:cNvPr id="4" name="Slide Number Placeholder 3"/>
          <p:cNvSpPr>
            <a:spLocks noGrp="1"/>
          </p:cNvSpPr>
          <p:nvPr>
            <p:ph type="sldNum" sz="quarter" idx="10"/>
          </p:nvPr>
        </p:nvSpPr>
        <p:spPr/>
        <p:txBody>
          <a:bodyPr/>
          <a:lstStyle/>
          <a:p>
            <a:pPr>
              <a:defRPr/>
            </a:pPr>
            <a:fld id="{CA208745-C5E1-4769-9407-F14F089BDD75}" type="slidenum">
              <a:rPr lang="en-US" smtClean="0"/>
              <a:pPr>
                <a:defRPr/>
              </a:pPr>
              <a:t>26</a:t>
            </a:fld>
            <a:endParaRPr lang="en-US" dirty="0"/>
          </a:p>
        </p:txBody>
      </p:sp>
    </p:spTree>
    <p:extLst>
      <p:ext uri="{BB962C8B-B14F-4D97-AF65-F5344CB8AC3E}">
        <p14:creationId xmlns:p14="http://schemas.microsoft.com/office/powerpoint/2010/main" val="37742800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Chvostek's</a:t>
            </a:r>
            <a:r>
              <a:rPr lang="en-US" dirty="0" smtClean="0"/>
              <a:t> sign is neither sensitive nor specific for </a:t>
            </a:r>
            <a:r>
              <a:rPr lang="en-US" dirty="0" err="1" smtClean="0"/>
              <a:t>hypocalcemia</a:t>
            </a:r>
            <a:r>
              <a:rPr lang="en-US" dirty="0" smtClean="0"/>
              <a:t>, since it is absent in about one third of patients with </a:t>
            </a:r>
            <a:r>
              <a:rPr lang="en-US" dirty="0" err="1" smtClean="0"/>
              <a:t>hypocalcemia</a:t>
            </a:r>
            <a:r>
              <a:rPr lang="en-US" dirty="0" smtClean="0"/>
              <a:t> and is present in approximately 10% of persons with normal calcium levels. </a:t>
            </a:r>
          </a:p>
          <a:p>
            <a:endParaRPr lang="en-US" dirty="0" smtClean="0"/>
          </a:p>
          <a:p>
            <a:r>
              <a:rPr lang="en-US" dirty="0" smtClean="0"/>
              <a:t>Trousseau's sign, however, is more sensitive and specific; it is present in 94% of patients with </a:t>
            </a:r>
            <a:r>
              <a:rPr lang="en-US" dirty="0" err="1" smtClean="0"/>
              <a:t>hypocalcemia</a:t>
            </a:r>
            <a:r>
              <a:rPr lang="en-US" dirty="0" smtClean="0"/>
              <a:t> and in only 1% of persons with normal calcium levels. </a:t>
            </a:r>
          </a:p>
          <a:p>
            <a:endParaRPr lang="en-US" dirty="0" smtClean="0"/>
          </a:p>
          <a:p>
            <a:r>
              <a:rPr lang="en-US" dirty="0" smtClean="0"/>
              <a:t>Our patient's symptoms resolved with intravenous administration of calcium </a:t>
            </a:r>
            <a:r>
              <a:rPr lang="en-US" dirty="0" err="1" smtClean="0"/>
              <a:t>gluconate</a:t>
            </a:r>
            <a:r>
              <a:rPr lang="en-US" dirty="0" smtClean="0"/>
              <a:t>, and he was discharged with instructions to begin oral calcium supplementation and to maintain close follow-up with his endocrinologist.</a:t>
            </a:r>
            <a:endParaRPr lang="en-US" dirty="0"/>
          </a:p>
        </p:txBody>
      </p:sp>
      <p:sp>
        <p:nvSpPr>
          <p:cNvPr id="4" name="Slide Number Placeholder 3"/>
          <p:cNvSpPr>
            <a:spLocks noGrp="1"/>
          </p:cNvSpPr>
          <p:nvPr>
            <p:ph type="sldNum" sz="quarter" idx="10"/>
          </p:nvPr>
        </p:nvSpPr>
        <p:spPr/>
        <p:txBody>
          <a:bodyPr/>
          <a:lstStyle/>
          <a:p>
            <a:pPr>
              <a:defRPr/>
            </a:pPr>
            <a:fld id="{CA208745-C5E1-4769-9407-F14F089BDD75}" type="slidenum">
              <a:rPr lang="en-US" smtClean="0"/>
              <a:pPr>
                <a:defRPr/>
              </a:pPr>
              <a:t>30</a:t>
            </a:fld>
            <a:endParaRPr lang="en-US" dirty="0"/>
          </a:p>
        </p:txBody>
      </p:sp>
    </p:spTree>
    <p:extLst>
      <p:ext uri="{BB962C8B-B14F-4D97-AF65-F5344CB8AC3E}">
        <p14:creationId xmlns:p14="http://schemas.microsoft.com/office/powerpoint/2010/main" val="208270725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1" kern="1200" dirty="0" smtClean="0">
                <a:solidFill>
                  <a:schemeClr val="tx1"/>
                </a:solidFill>
                <a:effectLst/>
                <a:latin typeface="Times New Roman" pitchFamily="18" charset="0"/>
                <a:ea typeface="+mn-ea"/>
                <a:cs typeface="Times New Roman" pitchFamily="18" charset="0"/>
              </a:rPr>
              <a:t>Paresthesia</a:t>
            </a:r>
            <a:r>
              <a:rPr lang="en-US" sz="1200" b="0" kern="1200" dirty="0" smtClean="0">
                <a:solidFill>
                  <a:schemeClr val="tx1"/>
                </a:solidFill>
                <a:effectLst/>
                <a:latin typeface="Times New Roman" pitchFamily="18" charset="0"/>
                <a:ea typeface="+mn-ea"/>
                <a:cs typeface="Times New Roman" pitchFamily="18" charset="0"/>
              </a:rPr>
              <a:t> spelled "paraesthesia" in British English, is a sensation of tingling, pricking, or numbness of a person's skin with no apparent long-term physical </a:t>
            </a:r>
            <a:r>
              <a:rPr lang="en-US" sz="1200" b="1" kern="1200" dirty="0" smtClean="0">
                <a:solidFill>
                  <a:schemeClr val="tx1"/>
                </a:solidFill>
                <a:effectLst/>
                <a:latin typeface="Times New Roman" pitchFamily="18" charset="0"/>
                <a:ea typeface="+mn-ea"/>
                <a:cs typeface="Times New Roman" pitchFamily="18" charset="0"/>
              </a:rPr>
              <a:t>...</a:t>
            </a:r>
            <a:r>
              <a:rPr lang="en-US" sz="1200" b="0" kern="1200" dirty="0" smtClean="0">
                <a:solidFill>
                  <a:schemeClr val="tx1"/>
                </a:solidFill>
                <a:effectLst/>
                <a:latin typeface="Times New Roman" pitchFamily="18" charset="0"/>
                <a:ea typeface="+mn-ea"/>
                <a:cs typeface="Times New Roman" pitchFamily="18" charset="0"/>
              </a:rPr>
              <a:t/>
            </a:r>
            <a:br>
              <a:rPr lang="en-US" sz="1200" b="0" kern="1200" dirty="0" smtClean="0">
                <a:solidFill>
                  <a:schemeClr val="tx1"/>
                </a:solidFill>
                <a:effectLst/>
                <a:latin typeface="Times New Roman" pitchFamily="18" charset="0"/>
                <a:ea typeface="+mn-ea"/>
                <a:cs typeface="Times New Roman" pitchFamily="18" charset="0"/>
              </a:rPr>
            </a:br>
            <a:endParaRPr lang="en-US" sz="1200" b="0" kern="1200" dirty="0" smtClean="0">
              <a:solidFill>
                <a:schemeClr val="tx1"/>
              </a:solidFill>
              <a:effectLst/>
              <a:latin typeface="Times New Roman" pitchFamily="18" charset="0"/>
              <a:ea typeface="+mn-ea"/>
              <a:cs typeface="Times New Roman" pitchFamily="18" charset="0"/>
            </a:endParaRPr>
          </a:p>
          <a:p>
            <a:endParaRPr lang="en-US" dirty="0"/>
          </a:p>
        </p:txBody>
      </p:sp>
      <p:sp>
        <p:nvSpPr>
          <p:cNvPr id="4" name="Slide Number Placeholder 3"/>
          <p:cNvSpPr>
            <a:spLocks noGrp="1"/>
          </p:cNvSpPr>
          <p:nvPr>
            <p:ph type="sldNum" sz="quarter" idx="10"/>
          </p:nvPr>
        </p:nvSpPr>
        <p:spPr/>
        <p:txBody>
          <a:bodyPr/>
          <a:lstStyle/>
          <a:p>
            <a:pPr>
              <a:defRPr/>
            </a:pPr>
            <a:fld id="{CA208745-C5E1-4769-9407-F14F089BDD75}" type="slidenum">
              <a:rPr lang="en-US" smtClean="0"/>
              <a:pPr>
                <a:defRPr/>
              </a:pPr>
              <a:t>31</a:t>
            </a:fld>
            <a:endParaRPr lang="en-US" dirty="0"/>
          </a:p>
        </p:txBody>
      </p:sp>
    </p:spTree>
    <p:extLst>
      <p:ext uri="{BB962C8B-B14F-4D97-AF65-F5344CB8AC3E}">
        <p14:creationId xmlns:p14="http://schemas.microsoft.com/office/powerpoint/2010/main" val="66641956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Seizure precautions:</a:t>
            </a:r>
          </a:p>
          <a:p>
            <a:r>
              <a:rPr lang="en-US" dirty="0" smtClean="0"/>
              <a:t>Thus, when seizure precautions are warranted by any of the above risk factors the care plan must include the following:</a:t>
            </a:r>
          </a:p>
          <a:p>
            <a:r>
              <a:rPr lang="en-US" dirty="0" smtClean="0"/>
              <a:t>1.</a:t>
            </a:r>
            <a:r>
              <a:rPr lang="en-US" b="0" u="sng" dirty="0" smtClean="0"/>
              <a:t> Make certain that the patient has the following equipment: a. Nasal cannula and tubing; b. Oxygen flow meter; c. Suction gauge; d. Suction canister; e. Suction tubing to connect to canister;</a:t>
            </a:r>
          </a:p>
          <a:p>
            <a:r>
              <a:rPr lang="en-US" dirty="0" smtClean="0"/>
              <a:t>2. Assign patient to room in close proximity to the nurses station;</a:t>
            </a:r>
          </a:p>
          <a:p>
            <a:r>
              <a:rPr lang="en-US" dirty="0" smtClean="0"/>
              <a:t>3. Maintain continuous observation via video monitor;</a:t>
            </a:r>
          </a:p>
          <a:p>
            <a:r>
              <a:rPr lang="en-US" dirty="0" smtClean="0"/>
              <a:t>4. Maintain assembled suction equipment in room;5. Maintain assembled oxygen equipment at bedside;</a:t>
            </a:r>
          </a:p>
          <a:p>
            <a:r>
              <a:rPr lang="en-US" dirty="0" smtClean="0"/>
              <a:t>6. Pad side rails of bed;</a:t>
            </a:r>
          </a:p>
          <a:p>
            <a:r>
              <a:rPr lang="en-US" dirty="0" smtClean="0"/>
              <a:t>7. Keep bed in low position with all side rails up at all times;</a:t>
            </a:r>
          </a:p>
          <a:p>
            <a:r>
              <a:rPr lang="en-US" dirty="0" smtClean="0"/>
              <a:t>8. Keep unnecessary equipment out of patients room;</a:t>
            </a:r>
          </a:p>
          <a:p>
            <a:r>
              <a:rPr lang="en-US" dirty="0" smtClean="0"/>
              <a:t>9. Instruct patient not to get out of bed without assistance;</a:t>
            </a:r>
          </a:p>
          <a:p>
            <a:r>
              <a:rPr lang="en-US" dirty="0" smtClean="0"/>
              <a:t>10. Assure that call bell is always within patients reach. Make sure that the family knows where it is and how to use it;</a:t>
            </a:r>
          </a:p>
          <a:p>
            <a:r>
              <a:rPr lang="en-US" dirty="0" smtClean="0"/>
              <a:t>11. Avoid use of restraints;</a:t>
            </a:r>
          </a:p>
          <a:p>
            <a:r>
              <a:rPr lang="en-US" dirty="0" smtClean="0"/>
              <a:t>12. Obtain one-to-one sitter if patient is unable to follow instructions to maintain safety;</a:t>
            </a:r>
          </a:p>
          <a:p>
            <a:r>
              <a:rPr lang="en-US" dirty="0" smtClean="0"/>
              <a:t>13. Check vital signs every fifteen minutes and maintain airway patency during the post ichtal phase (period of time immediately following the seizure, during which the patient remains comatose or stuperous).</a:t>
            </a:r>
          </a:p>
          <a:p>
            <a:endParaRPr lang="en-US" dirty="0"/>
          </a:p>
        </p:txBody>
      </p:sp>
      <p:sp>
        <p:nvSpPr>
          <p:cNvPr id="4" name="Slide Number Placeholder 3"/>
          <p:cNvSpPr>
            <a:spLocks noGrp="1"/>
          </p:cNvSpPr>
          <p:nvPr>
            <p:ph type="sldNum" sz="quarter" idx="10"/>
          </p:nvPr>
        </p:nvSpPr>
        <p:spPr/>
        <p:txBody>
          <a:bodyPr/>
          <a:lstStyle/>
          <a:p>
            <a:pPr>
              <a:defRPr/>
            </a:pPr>
            <a:fld id="{CA208745-C5E1-4769-9407-F14F089BDD75}" type="slidenum">
              <a:rPr lang="en-US" smtClean="0"/>
              <a:pPr>
                <a:defRPr/>
              </a:pPr>
              <a:t>32</a:t>
            </a:fld>
            <a:endParaRPr lang="en-US" dirty="0"/>
          </a:p>
        </p:txBody>
      </p:sp>
    </p:spTree>
    <p:extLst>
      <p:ext uri="{BB962C8B-B14F-4D97-AF65-F5344CB8AC3E}">
        <p14:creationId xmlns:p14="http://schemas.microsoft.com/office/powerpoint/2010/main" val="7654068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fld id="{9745A5F4-86FF-4D57-ABAB-848C4371F674}" type="slidenum">
              <a:rPr lang="en-US" smtClean="0"/>
              <a:pPr/>
              <a:t>3</a:t>
            </a:fld>
            <a:endParaRPr lang="en-US" dirty="0" smtClean="0"/>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ln/>
        </p:spPr>
        <p:txBody>
          <a:bodyPr/>
          <a:lstStyle/>
          <a:p>
            <a:pPr>
              <a:defRPr/>
            </a:pPr>
            <a:r>
              <a:rPr lang="en-US" dirty="0" smtClean="0"/>
              <a:t>Below Not in text</a:t>
            </a:r>
          </a:p>
          <a:p>
            <a:pPr>
              <a:defRPr/>
            </a:pPr>
            <a:r>
              <a:rPr lang="en-US" b="1" u="sng" dirty="0" smtClean="0">
                <a:solidFill>
                  <a:srgbClr val="00B050"/>
                </a:solidFill>
              </a:rPr>
              <a:t>Variations can occur depending on such factors as a person’s age, lean body mass &amp; gender.</a:t>
            </a:r>
          </a:p>
          <a:p>
            <a:pPr>
              <a:defRPr/>
            </a:pPr>
            <a:endParaRPr lang="en-US" dirty="0" smtClean="0">
              <a:solidFill>
                <a:srgbClr val="00B050"/>
              </a:solidFill>
            </a:endParaRPr>
          </a:p>
          <a:p>
            <a:pPr defTabSz="939363">
              <a:defRPr/>
            </a:pPr>
            <a:r>
              <a:rPr lang="en-US" dirty="0" smtClean="0"/>
              <a:t>Fat cells contain little water, whereas lean tissue is rich in water</a:t>
            </a:r>
          </a:p>
          <a:p>
            <a:pPr>
              <a:defRPr/>
            </a:pPr>
            <a:endParaRPr lang="en-US" dirty="0" smtClean="0"/>
          </a:p>
          <a:p>
            <a:pPr>
              <a:defRPr/>
            </a:pPr>
            <a:r>
              <a:rPr lang="en-US" dirty="0" smtClean="0"/>
              <a:t>1. Fat decreased H2O – lean tissue: increased H2)</a:t>
            </a:r>
          </a:p>
          <a:p>
            <a:pPr>
              <a:defRPr/>
            </a:pPr>
            <a:endParaRPr lang="en-US" dirty="0" smtClean="0"/>
          </a:p>
          <a:p>
            <a:pPr>
              <a:defRPr/>
            </a:pPr>
            <a:r>
              <a:rPr lang="en-US" dirty="0" smtClean="0"/>
              <a:t>2. Women tend to have proportionally more body fat than men, so women have less water</a:t>
            </a:r>
            <a:r>
              <a:rPr lang="en-US" baseline="0" dirty="0" smtClean="0"/>
              <a:t> content</a:t>
            </a:r>
            <a:r>
              <a:rPr lang="en-US" dirty="0" smtClean="0"/>
              <a:t> </a:t>
            </a:r>
          </a:p>
          <a:p>
            <a:pPr>
              <a:defRPr/>
            </a:pPr>
            <a:endParaRPr lang="en-US" dirty="0" smtClean="0"/>
          </a:p>
          <a:p>
            <a:pPr>
              <a:defRPr/>
            </a:pPr>
            <a:r>
              <a:rPr lang="en-US" dirty="0" smtClean="0"/>
              <a:t>3. Decreased water content</a:t>
            </a:r>
            <a:r>
              <a:rPr lang="en-US" baseline="0" dirty="0" smtClean="0"/>
              <a:t> in elderly r/t </a:t>
            </a:r>
            <a:r>
              <a:rPr lang="en-US" dirty="0" smtClean="0"/>
              <a:t>increase in fat cells.</a:t>
            </a:r>
          </a:p>
          <a:p>
            <a:pPr eaLnBrk="1" hangingPunct="1">
              <a:lnSpc>
                <a:spcPct val="90000"/>
              </a:lnSpc>
              <a:tabLst>
                <a:tab pos="936101" algn="l"/>
                <a:tab pos="1875465" algn="l"/>
                <a:tab pos="2814828" algn="l"/>
                <a:tab pos="3754191" algn="l"/>
                <a:tab pos="4693554" algn="l"/>
                <a:tab pos="5632917" algn="l"/>
                <a:tab pos="6572280" algn="l"/>
                <a:tab pos="7511643" algn="l"/>
                <a:tab pos="8451006" algn="l"/>
                <a:tab pos="9390370" algn="l"/>
                <a:tab pos="10329733" algn="l"/>
              </a:tabLst>
              <a:defRPr/>
            </a:pPr>
            <a:endParaRPr lang="en-GB" dirty="0"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Kidneys</a:t>
            </a:r>
            <a:r>
              <a:rPr lang="en-US" baseline="0" dirty="0" smtClean="0"/>
              <a:t> can’t keep up with amount of Ca in ECF so excess Ca enters cells</a:t>
            </a:r>
            <a:endParaRPr lang="en-US" dirty="0"/>
          </a:p>
        </p:txBody>
      </p:sp>
      <p:sp>
        <p:nvSpPr>
          <p:cNvPr id="4" name="Slide Number Placeholder 3"/>
          <p:cNvSpPr>
            <a:spLocks noGrp="1"/>
          </p:cNvSpPr>
          <p:nvPr>
            <p:ph type="sldNum" sz="quarter" idx="10"/>
          </p:nvPr>
        </p:nvSpPr>
        <p:spPr/>
        <p:txBody>
          <a:bodyPr/>
          <a:lstStyle/>
          <a:p>
            <a:pPr>
              <a:defRPr/>
            </a:pPr>
            <a:fld id="{CA208745-C5E1-4769-9407-F14F089BDD75}" type="slidenum">
              <a:rPr lang="en-US" smtClean="0"/>
              <a:pPr>
                <a:defRPr/>
              </a:pPr>
              <a:t>33</a:t>
            </a:fld>
            <a:endParaRPr lang="en-US" dirty="0"/>
          </a:p>
        </p:txBody>
      </p:sp>
    </p:spTree>
    <p:extLst>
      <p:ext uri="{BB962C8B-B14F-4D97-AF65-F5344CB8AC3E}">
        <p14:creationId xmlns:p14="http://schemas.microsoft.com/office/powerpoint/2010/main" val="316229458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Loop diuretics:</a:t>
            </a:r>
          </a:p>
          <a:p>
            <a:r>
              <a:rPr lang="en-US" sz="1200" b="0" i="1" kern="1200" dirty="0" smtClean="0">
                <a:solidFill>
                  <a:schemeClr val="tx1"/>
                </a:solidFill>
                <a:effectLst/>
                <a:latin typeface="Times New Roman" pitchFamily="18" charset="0"/>
                <a:ea typeface="+mn-ea"/>
                <a:cs typeface="Times New Roman" pitchFamily="18" charset="0"/>
              </a:rPr>
              <a:t>Loop diuretics</a:t>
            </a:r>
            <a:r>
              <a:rPr lang="en-US" sz="1200" b="0" kern="1200" dirty="0" smtClean="0">
                <a:solidFill>
                  <a:schemeClr val="tx1"/>
                </a:solidFill>
                <a:effectLst/>
                <a:latin typeface="Times New Roman" pitchFamily="18" charset="0"/>
                <a:ea typeface="+mn-ea"/>
                <a:cs typeface="Times New Roman" pitchFamily="18" charset="0"/>
              </a:rPr>
              <a:t> inhibit the sodium-potassium-chloride cotransporter in the thick ascending limb (see above </a:t>
            </a: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b="0" kern="1200" dirty="0" smtClean="0">
                <a:solidFill>
                  <a:schemeClr val="tx1"/>
                </a:solidFill>
                <a:effectLst/>
                <a:latin typeface="Times New Roman" pitchFamily="18" charset="0"/>
                <a:ea typeface="+mn-ea"/>
                <a:cs typeface="Times New Roman" pitchFamily="18" charset="0"/>
              </a:rPr>
              <a:t>Furosemide, Lasix, Bumetanide, Bumex, Torsemide, Demadex.</a:t>
            </a:r>
            <a:br>
              <a:rPr lang="en-US" sz="1200" b="0" kern="1200" dirty="0" smtClean="0">
                <a:solidFill>
                  <a:schemeClr val="tx1"/>
                </a:solidFill>
                <a:effectLst/>
                <a:latin typeface="Times New Roman" pitchFamily="18" charset="0"/>
                <a:ea typeface="+mn-ea"/>
                <a:cs typeface="Times New Roman" pitchFamily="18" charset="0"/>
              </a:rPr>
            </a:br>
            <a:endParaRPr lang="en-US" sz="1200" b="0" kern="1200" dirty="0" smtClean="0">
              <a:solidFill>
                <a:schemeClr val="tx1"/>
              </a:solidFill>
              <a:effectLst/>
              <a:latin typeface="Times New Roman" pitchFamily="18" charset="0"/>
              <a:ea typeface="+mn-ea"/>
              <a:cs typeface="Times New Roman" pitchFamily="18" charset="0"/>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b="0" i="1" kern="1200" dirty="0" smtClean="0">
                <a:solidFill>
                  <a:schemeClr val="tx1"/>
                </a:solidFill>
                <a:effectLst/>
                <a:latin typeface="Times New Roman" pitchFamily="18" charset="0"/>
                <a:ea typeface="+mn-ea"/>
                <a:cs typeface="Times New Roman" pitchFamily="18" charset="0"/>
              </a:rPr>
              <a:t>Bone resorption</a:t>
            </a:r>
            <a:r>
              <a:rPr lang="en-US" sz="1200" b="0" kern="1200" dirty="0" smtClean="0">
                <a:solidFill>
                  <a:schemeClr val="tx1"/>
                </a:solidFill>
                <a:effectLst/>
                <a:latin typeface="Times New Roman" pitchFamily="18" charset="0"/>
                <a:ea typeface="+mn-ea"/>
                <a:cs typeface="Times New Roman" pitchFamily="18" charset="0"/>
              </a:rPr>
              <a:t> is the process by which osteoclasts break down bone and release the minerals, resulting in a transfer of calcium from bone fluid to the blood . </a:t>
            </a:r>
            <a:r>
              <a:rPr lang="en-US" sz="1200" b="1" kern="1200" dirty="0" smtClean="0">
                <a:solidFill>
                  <a:schemeClr val="tx1"/>
                </a:solidFill>
                <a:effectLst/>
                <a:latin typeface="Times New Roman" pitchFamily="18" charset="0"/>
                <a:ea typeface="+mn-ea"/>
                <a:cs typeface="Times New Roman" pitchFamily="18" charset="0"/>
              </a:rPr>
              <a:t>...</a:t>
            </a:r>
            <a:r>
              <a:rPr lang="en-US" sz="1200" b="0" kern="1200" dirty="0" smtClean="0">
                <a:solidFill>
                  <a:schemeClr val="tx1"/>
                </a:solidFill>
                <a:effectLst/>
                <a:latin typeface="Times New Roman" pitchFamily="18" charset="0"/>
                <a:ea typeface="+mn-ea"/>
                <a:cs typeface="Times New Roman" pitchFamily="18" charset="0"/>
              </a:rPr>
              <a:t/>
            </a:r>
            <a:br>
              <a:rPr lang="en-US" sz="1200" b="0" kern="1200" dirty="0" smtClean="0">
                <a:solidFill>
                  <a:schemeClr val="tx1"/>
                </a:solidFill>
                <a:effectLst/>
                <a:latin typeface="Times New Roman" pitchFamily="18" charset="0"/>
                <a:ea typeface="+mn-ea"/>
                <a:cs typeface="Times New Roman" pitchFamily="18" charset="0"/>
              </a:rPr>
            </a:br>
            <a:endParaRPr lang="en-US" sz="1200" b="0" kern="1200" dirty="0" smtClean="0">
              <a:solidFill>
                <a:schemeClr val="tx1"/>
              </a:solidFill>
              <a:effectLst/>
              <a:latin typeface="Times New Roman" pitchFamily="18" charset="0"/>
              <a:ea typeface="+mn-ea"/>
              <a:cs typeface="Times New Roman" pitchFamily="18" charset="0"/>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b="0" kern="1200" dirty="0" smtClean="0">
              <a:solidFill>
                <a:schemeClr val="tx1"/>
              </a:solidFill>
              <a:effectLst/>
              <a:latin typeface="Times New Roman" pitchFamily="18" charset="0"/>
              <a:ea typeface="+mn-ea"/>
              <a:cs typeface="Times New Roman" pitchFamily="18" charset="0"/>
            </a:endParaRPr>
          </a:p>
          <a:p>
            <a:endParaRPr lang="en-US" dirty="0"/>
          </a:p>
        </p:txBody>
      </p:sp>
      <p:sp>
        <p:nvSpPr>
          <p:cNvPr id="4" name="Slide Number Placeholder 3"/>
          <p:cNvSpPr>
            <a:spLocks noGrp="1"/>
          </p:cNvSpPr>
          <p:nvPr>
            <p:ph type="sldNum" sz="quarter" idx="10"/>
          </p:nvPr>
        </p:nvSpPr>
        <p:spPr/>
        <p:txBody>
          <a:bodyPr/>
          <a:lstStyle/>
          <a:p>
            <a:pPr>
              <a:defRPr/>
            </a:pPr>
            <a:fld id="{CA208745-C5E1-4769-9407-F14F089BDD75}" type="slidenum">
              <a:rPr lang="en-US" smtClean="0"/>
              <a:pPr>
                <a:defRPr/>
              </a:pPr>
              <a:t>35</a:t>
            </a:fld>
            <a:endParaRPr lang="en-US" dirty="0"/>
          </a:p>
        </p:txBody>
      </p:sp>
    </p:spTree>
    <p:extLst>
      <p:ext uri="{BB962C8B-B14F-4D97-AF65-F5344CB8AC3E}">
        <p14:creationId xmlns:p14="http://schemas.microsoft.com/office/powerpoint/2010/main" val="202785777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65760" indent="-256032" eaLnBrk="1" fontAlgn="auto" hangingPunct="1">
              <a:lnSpc>
                <a:spcPct val="90000"/>
              </a:lnSpc>
              <a:spcAft>
                <a:spcPts val="0"/>
              </a:spcAft>
              <a:buFont typeface="Wingdings 3"/>
              <a:buChar char=""/>
              <a:defRPr/>
            </a:pPr>
            <a:r>
              <a:rPr lang="en-US" sz="1200" dirty="0" smtClean="0"/>
              <a:t>1.5-2.5 mEq/L</a:t>
            </a:r>
          </a:p>
          <a:p>
            <a:pPr marL="365760" indent="-256032" eaLnBrk="1" fontAlgn="auto" hangingPunct="1">
              <a:lnSpc>
                <a:spcPct val="90000"/>
              </a:lnSpc>
              <a:spcAft>
                <a:spcPts val="0"/>
              </a:spcAft>
              <a:buFont typeface="Wingdings 3"/>
              <a:buChar char=""/>
              <a:defRPr/>
            </a:pPr>
            <a:r>
              <a:rPr lang="en-US" sz="1200" dirty="0" smtClean="0"/>
              <a:t>Activates enzyme systems (metabolism of CHO &amp; protein)</a:t>
            </a:r>
          </a:p>
          <a:p>
            <a:pPr marL="365760" indent="-256032" eaLnBrk="1" fontAlgn="auto" hangingPunct="1">
              <a:lnSpc>
                <a:spcPct val="90000"/>
              </a:lnSpc>
              <a:spcAft>
                <a:spcPts val="0"/>
              </a:spcAft>
              <a:buFont typeface="Wingdings 3"/>
              <a:buChar char=""/>
              <a:defRPr/>
            </a:pPr>
            <a:r>
              <a:rPr lang="en-US" sz="1200" dirty="0" smtClean="0"/>
              <a:t>Responsible for neuromuscular functioning</a:t>
            </a:r>
          </a:p>
          <a:p>
            <a:pPr marL="365760" indent="-256032" eaLnBrk="1" fontAlgn="auto" hangingPunct="1">
              <a:lnSpc>
                <a:spcPct val="90000"/>
              </a:lnSpc>
              <a:spcAft>
                <a:spcPts val="0"/>
              </a:spcAft>
              <a:buFont typeface="Wingdings 3"/>
              <a:buChar char=""/>
              <a:defRPr/>
            </a:pPr>
            <a:r>
              <a:rPr lang="en-US" sz="1200" dirty="0" smtClean="0"/>
              <a:t>Helps with regulation of other electrolytes</a:t>
            </a:r>
          </a:p>
          <a:p>
            <a:pPr marL="365760" indent="-256032" eaLnBrk="1" fontAlgn="auto" hangingPunct="1">
              <a:lnSpc>
                <a:spcPct val="90000"/>
              </a:lnSpc>
              <a:spcAft>
                <a:spcPts val="0"/>
              </a:spcAft>
              <a:buFont typeface="Wingdings 3"/>
              <a:buChar char=""/>
              <a:defRPr/>
            </a:pPr>
            <a:r>
              <a:rPr lang="en-US" sz="1200" dirty="0" smtClean="0"/>
              <a:t>It is the second most abundant intracellular cation</a:t>
            </a:r>
          </a:p>
          <a:p>
            <a:pPr marL="365760" indent="-256032" eaLnBrk="1" fontAlgn="auto" hangingPunct="1">
              <a:lnSpc>
                <a:spcPct val="90000"/>
              </a:lnSpc>
              <a:spcAft>
                <a:spcPts val="0"/>
              </a:spcAft>
              <a:buFont typeface="Wingdings 3"/>
              <a:buChar char=""/>
              <a:defRPr/>
            </a:pPr>
            <a:r>
              <a:rPr lang="en-US" sz="1200" b="1" u="sng" dirty="0" smtClean="0"/>
              <a:t>Regulation of Mg is not well understood</a:t>
            </a:r>
          </a:p>
          <a:p>
            <a:pPr marL="365760" indent="-256032" eaLnBrk="1" fontAlgn="auto" hangingPunct="1">
              <a:lnSpc>
                <a:spcPct val="90000"/>
              </a:lnSpc>
              <a:spcAft>
                <a:spcPts val="0"/>
              </a:spcAft>
              <a:buFont typeface="Wingdings 3"/>
              <a:buChar char=""/>
              <a:defRPr/>
            </a:pPr>
            <a:r>
              <a:rPr lang="en-US" sz="1200" b="1" u="sng" dirty="0" smtClean="0"/>
              <a:t>Many of the factors that regulate Ca balance (e.g. PTH, Vit. D) influence Mg. balance.  </a:t>
            </a:r>
          </a:p>
          <a:p>
            <a:pPr marL="365760" indent="-256032" eaLnBrk="1" fontAlgn="auto" hangingPunct="1">
              <a:lnSpc>
                <a:spcPct val="90000"/>
              </a:lnSpc>
              <a:spcAft>
                <a:spcPts val="0"/>
              </a:spcAft>
              <a:buFont typeface="Wingdings 3"/>
              <a:buChar char=""/>
              <a:defRPr/>
            </a:pPr>
            <a:r>
              <a:rPr lang="en-US" sz="1200" b="1" u="sng" dirty="0" smtClean="0"/>
              <a:t>About 50-60% of the body’s Mg is contained in bone.  </a:t>
            </a:r>
          </a:p>
          <a:p>
            <a:pPr marL="365760" indent="-256032" eaLnBrk="1" fontAlgn="auto" hangingPunct="1">
              <a:lnSpc>
                <a:spcPct val="90000"/>
              </a:lnSpc>
              <a:spcAft>
                <a:spcPts val="0"/>
              </a:spcAft>
              <a:buFont typeface="Wingdings 3"/>
              <a:buChar char=""/>
              <a:defRPr/>
            </a:pPr>
            <a:r>
              <a:rPr lang="en-US" sz="1200" b="1" u="sng" dirty="0" smtClean="0"/>
              <a:t>The kidneys are the primary route of Mg excretion. </a:t>
            </a:r>
          </a:p>
          <a:p>
            <a:endParaRPr lang="en-US" dirty="0"/>
          </a:p>
        </p:txBody>
      </p:sp>
      <p:sp>
        <p:nvSpPr>
          <p:cNvPr id="4" name="Slide Number Placeholder 3"/>
          <p:cNvSpPr>
            <a:spLocks noGrp="1"/>
          </p:cNvSpPr>
          <p:nvPr>
            <p:ph type="sldNum" sz="quarter" idx="10"/>
          </p:nvPr>
        </p:nvSpPr>
        <p:spPr/>
        <p:txBody>
          <a:bodyPr/>
          <a:lstStyle/>
          <a:p>
            <a:pPr>
              <a:defRPr/>
            </a:pPr>
            <a:fld id="{CA208745-C5E1-4769-9407-F14F089BDD75}" type="slidenum">
              <a:rPr lang="en-US" smtClean="0"/>
              <a:pPr>
                <a:defRPr/>
              </a:pPr>
              <a:t>36</a:t>
            </a:fld>
            <a:endParaRPr lang="en-US" dirty="0"/>
          </a:p>
        </p:txBody>
      </p:sp>
    </p:spTree>
    <p:extLst>
      <p:ext uri="{BB962C8B-B14F-4D97-AF65-F5344CB8AC3E}">
        <p14:creationId xmlns:p14="http://schemas.microsoft.com/office/powerpoint/2010/main" val="417585475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lnSpc>
                <a:spcPct val="90000"/>
              </a:lnSpc>
            </a:pPr>
            <a:r>
              <a:rPr lang="en-US" sz="2800" dirty="0" smtClean="0"/>
              <a:t>Decreased intracellular Mg levels may contribute to:</a:t>
            </a:r>
          </a:p>
          <a:p>
            <a:pPr lvl="1" eaLnBrk="1" hangingPunct="1">
              <a:lnSpc>
                <a:spcPct val="90000"/>
              </a:lnSpc>
            </a:pPr>
            <a:r>
              <a:rPr lang="en-US" sz="2400" dirty="0" smtClean="0"/>
              <a:t>HTN</a:t>
            </a:r>
          </a:p>
          <a:p>
            <a:pPr lvl="1" eaLnBrk="1" hangingPunct="1">
              <a:lnSpc>
                <a:spcPct val="90000"/>
              </a:lnSpc>
            </a:pPr>
            <a:r>
              <a:rPr lang="en-US" sz="2400" dirty="0" smtClean="0"/>
              <a:t>Abnormal glucose tolerance &amp; insulin resistance common in diabetes.  </a:t>
            </a:r>
          </a:p>
          <a:p>
            <a:r>
              <a:rPr lang="en-US" dirty="0" smtClean="0"/>
              <a:t>Causes of imbalance:</a:t>
            </a:r>
          </a:p>
          <a:p>
            <a:r>
              <a:rPr lang="en-US" dirty="0" smtClean="0"/>
              <a:t>malnutrition</a:t>
            </a:r>
          </a:p>
          <a:p>
            <a:r>
              <a:rPr lang="en-US" baseline="0" dirty="0" smtClean="0"/>
              <a:t> starvation</a:t>
            </a:r>
          </a:p>
          <a:p>
            <a:r>
              <a:rPr lang="en-US" baseline="0" dirty="0" smtClean="0"/>
              <a:t>Diarrhea</a:t>
            </a:r>
          </a:p>
          <a:p>
            <a:r>
              <a:rPr lang="en-US" baseline="0" dirty="0" smtClean="0"/>
              <a:t>Steatorrhea</a:t>
            </a:r>
          </a:p>
          <a:p>
            <a:r>
              <a:rPr lang="en-US" baseline="0" dirty="0" smtClean="0"/>
              <a:t>Chron’s disease</a:t>
            </a:r>
          </a:p>
          <a:p>
            <a:r>
              <a:rPr lang="en-US" baseline="0" dirty="0" smtClean="0"/>
              <a:t>Increased mg intake</a:t>
            </a:r>
          </a:p>
          <a:p>
            <a:r>
              <a:rPr lang="en-US" baseline="0" dirty="0" smtClean="0"/>
              <a:t>Decreased renal excretion of magnesium</a:t>
            </a:r>
          </a:p>
          <a:p>
            <a:r>
              <a:rPr lang="en-US" baseline="0" dirty="0" smtClean="0"/>
              <a:t>Renal insufficiency</a:t>
            </a:r>
            <a:endParaRPr lang="en-US" dirty="0" smtClean="0"/>
          </a:p>
          <a:p>
            <a:pPr lvl="1" eaLnBrk="1" hangingPunct="1">
              <a:lnSpc>
                <a:spcPct val="90000"/>
              </a:lnSpc>
            </a:pPr>
            <a:endParaRPr lang="en-US" sz="2400" dirty="0" smtClean="0"/>
          </a:p>
          <a:p>
            <a:endParaRPr lang="en-US" dirty="0"/>
          </a:p>
        </p:txBody>
      </p:sp>
      <p:sp>
        <p:nvSpPr>
          <p:cNvPr id="4" name="Slide Number Placeholder 3"/>
          <p:cNvSpPr>
            <a:spLocks noGrp="1"/>
          </p:cNvSpPr>
          <p:nvPr>
            <p:ph type="sldNum" sz="quarter" idx="10"/>
          </p:nvPr>
        </p:nvSpPr>
        <p:spPr/>
        <p:txBody>
          <a:bodyPr/>
          <a:lstStyle/>
          <a:p>
            <a:pPr>
              <a:defRPr/>
            </a:pPr>
            <a:fld id="{CA208745-C5E1-4769-9407-F14F089BDD75}" type="slidenum">
              <a:rPr lang="en-US" smtClean="0"/>
              <a:pPr>
                <a:defRPr/>
              </a:pPr>
              <a:t>37</a:t>
            </a:fld>
            <a:endParaRPr lang="en-US" dirty="0"/>
          </a:p>
        </p:txBody>
      </p:sp>
    </p:spTree>
    <p:extLst>
      <p:ext uri="{BB962C8B-B14F-4D97-AF65-F5344CB8AC3E}">
        <p14:creationId xmlns:p14="http://schemas.microsoft.com/office/powerpoint/2010/main" val="269515350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May also see painful muscle contractions</a:t>
            </a:r>
          </a:p>
          <a:p>
            <a:r>
              <a:rPr lang="en-US" dirty="0" smtClean="0"/>
              <a:t>Muscle weakness/paralysis,</a:t>
            </a:r>
            <a:endParaRPr lang="en-US" dirty="0"/>
          </a:p>
        </p:txBody>
      </p:sp>
      <p:sp>
        <p:nvSpPr>
          <p:cNvPr id="4" name="Slide Number Placeholder 3"/>
          <p:cNvSpPr>
            <a:spLocks noGrp="1"/>
          </p:cNvSpPr>
          <p:nvPr>
            <p:ph type="sldNum" sz="quarter" idx="10"/>
          </p:nvPr>
        </p:nvSpPr>
        <p:spPr/>
        <p:txBody>
          <a:bodyPr/>
          <a:lstStyle/>
          <a:p>
            <a:pPr>
              <a:defRPr/>
            </a:pPr>
            <a:fld id="{CA208745-C5E1-4769-9407-F14F089BDD75}" type="slidenum">
              <a:rPr lang="en-US" smtClean="0"/>
              <a:pPr>
                <a:defRPr/>
              </a:pPr>
              <a:t>39</a:t>
            </a:fld>
            <a:endParaRPr lang="en-US" dirty="0"/>
          </a:p>
        </p:txBody>
      </p:sp>
    </p:spTree>
    <p:extLst>
      <p:ext uri="{BB962C8B-B14F-4D97-AF65-F5344CB8AC3E}">
        <p14:creationId xmlns:p14="http://schemas.microsoft.com/office/powerpoint/2010/main" val="22129038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Interventions are aimedto restore normal serum ca levels. Discontinue any med that promote mg loss: loop diuretics, antibiotics.</a:t>
            </a:r>
            <a:endParaRPr lang="en-US" dirty="0"/>
          </a:p>
        </p:txBody>
      </p:sp>
      <p:sp>
        <p:nvSpPr>
          <p:cNvPr id="4" name="Slide Number Placeholder 3"/>
          <p:cNvSpPr>
            <a:spLocks noGrp="1"/>
          </p:cNvSpPr>
          <p:nvPr>
            <p:ph type="sldNum" sz="quarter" idx="10"/>
          </p:nvPr>
        </p:nvSpPr>
        <p:spPr/>
        <p:txBody>
          <a:bodyPr/>
          <a:lstStyle/>
          <a:p>
            <a:pPr>
              <a:defRPr/>
            </a:pPr>
            <a:fld id="{CA208745-C5E1-4769-9407-F14F089BDD75}" type="slidenum">
              <a:rPr lang="en-US" smtClean="0"/>
              <a:pPr>
                <a:defRPr/>
              </a:pPr>
              <a:t>40</a:t>
            </a:fld>
            <a:endParaRPr lang="en-US" dirty="0"/>
          </a:p>
        </p:txBody>
      </p:sp>
    </p:spTree>
    <p:extLst>
      <p:ext uri="{BB962C8B-B14F-4D97-AF65-F5344CB8AC3E}">
        <p14:creationId xmlns:p14="http://schemas.microsoft.com/office/powerpoint/2010/main" val="125697964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smtClean="0"/>
              <a:t>Occurs with laxatives &amp; antacids taken in large dosages</a:t>
            </a:r>
          </a:p>
          <a:p>
            <a:endParaRPr lang="en-US" b="1" u="sng" dirty="0"/>
          </a:p>
        </p:txBody>
      </p:sp>
      <p:sp>
        <p:nvSpPr>
          <p:cNvPr id="4" name="Slide Number Placeholder 3"/>
          <p:cNvSpPr>
            <a:spLocks noGrp="1"/>
          </p:cNvSpPr>
          <p:nvPr>
            <p:ph type="sldNum" sz="quarter" idx="10"/>
          </p:nvPr>
        </p:nvSpPr>
        <p:spPr/>
        <p:txBody>
          <a:bodyPr/>
          <a:lstStyle/>
          <a:p>
            <a:pPr>
              <a:defRPr/>
            </a:pPr>
            <a:fld id="{CA208745-C5E1-4769-9407-F14F089BDD75}" type="slidenum">
              <a:rPr lang="en-US" smtClean="0"/>
              <a:pPr>
                <a:defRPr/>
              </a:pPr>
              <a:t>41</a:t>
            </a:fld>
            <a:endParaRPr lang="en-US" dirty="0"/>
          </a:p>
        </p:txBody>
      </p:sp>
    </p:spTree>
    <p:extLst>
      <p:ext uri="{BB962C8B-B14F-4D97-AF65-F5344CB8AC3E}">
        <p14:creationId xmlns:p14="http://schemas.microsoft.com/office/powerpoint/2010/main" val="276330971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974</a:t>
            </a:r>
          </a:p>
          <a:p>
            <a:r>
              <a:rPr lang="en-US" b="1" u="sng" dirty="0" smtClean="0"/>
              <a:t>Dehydration: very young infants,</a:t>
            </a:r>
            <a:r>
              <a:rPr lang="en-US" b="1" u="sng" baseline="0" dirty="0" smtClean="0"/>
              <a:t> clients with neuro or psychological problems and some older adults who are unable to perceive or respond to the thirst mechanism are at risk– like dementia or alzheimers</a:t>
            </a:r>
            <a:endParaRPr lang="en-US" b="1" u="sng" dirty="0" smtClean="0"/>
          </a:p>
          <a:p>
            <a:endParaRPr lang="en-US" dirty="0" smtClean="0"/>
          </a:p>
          <a:p>
            <a:r>
              <a:rPr lang="en-US" dirty="0" smtClean="0"/>
              <a:t>third-spacing, which happens when fluid is trapped in the interstitial spaces. It can occur in the brain, lungs, abdomen, and extremities. Fluid is</a:t>
            </a:r>
            <a:r>
              <a:rPr lang="en-US" baseline="0" dirty="0" smtClean="0"/>
              <a:t> unavailable for the circulatory system.</a:t>
            </a:r>
          </a:p>
          <a:p>
            <a:endParaRPr lang="en-US" baseline="0" dirty="0" smtClean="0"/>
          </a:p>
          <a:p>
            <a:endParaRPr lang="en-US" baseline="0" dirty="0" smtClean="0"/>
          </a:p>
          <a:p>
            <a:r>
              <a:rPr lang="en-US" baseline="0" dirty="0" smtClean="0"/>
              <a:t>Fluid volume deficit:</a:t>
            </a:r>
          </a:p>
          <a:p>
            <a:r>
              <a:rPr lang="en-US" baseline="0" dirty="0" smtClean="0"/>
              <a:t>  inadequate fluid intake, hemorrhage, vomiting, diarrhea, massive edema</a:t>
            </a:r>
          </a:p>
          <a:p>
            <a:r>
              <a:rPr lang="en-US" b="1" u="sng" baseline="0" dirty="0" smtClean="0"/>
              <a:t>S/s: wieght loss, oliguria, postural hypotension &amp; weight loss, weak &amp; thready pulse, flushed skin, dry mucous.  Will also see thirst, change in loc, seizures, tachycardia, decreased urine output, decreased cvp, decreased cardiac output.</a:t>
            </a:r>
          </a:p>
          <a:p>
            <a:endParaRPr lang="en-US" b="1" u="sng" baseline="0" dirty="0" smtClean="0"/>
          </a:p>
          <a:p>
            <a:r>
              <a:rPr lang="en-US" baseline="0" dirty="0" smtClean="0"/>
              <a:t>Tx: strict I&amp;O, replace with isotonic lfuids, monitor BP, weigh daily</a:t>
            </a:r>
          </a:p>
          <a:p>
            <a:r>
              <a:rPr lang="en-US" baseline="0" dirty="0" smtClean="0"/>
              <a:t>Labs: increased BUN and creatinine, hgb, hct, urine specific gravity--   all increased</a:t>
            </a:r>
          </a:p>
          <a:p>
            <a:endParaRPr lang="en-US" baseline="0" dirty="0" smtClean="0"/>
          </a:p>
          <a:p>
            <a:r>
              <a:rPr lang="en-US" baseline="0" dirty="0" smtClean="0"/>
              <a:t>REMEMBER: FLUIDS:	</a:t>
            </a:r>
          </a:p>
          <a:p>
            <a:r>
              <a:rPr lang="en-US" b="1" u="sng" baseline="0" dirty="0" smtClean="0"/>
              <a:t>Isotonic = NS (0.9%NS or sodium chloride: expands the body’s fluid volume in vascular system when no shifts are wanted</a:t>
            </a:r>
          </a:p>
          <a:p>
            <a:endParaRPr lang="en-US" baseline="0" dirty="0" smtClean="0"/>
          </a:p>
          <a:p>
            <a:r>
              <a:rPr lang="en-US" baseline="0" dirty="0" smtClean="0"/>
              <a:t>hypertonicL 3% NACL to increase osmotic pressure by </a:t>
            </a:r>
            <a:r>
              <a:rPr lang="en-US" b="1" u="sng" baseline="0" dirty="0" smtClean="0"/>
              <a:t>pulling fluid from the cells </a:t>
            </a:r>
            <a:r>
              <a:rPr lang="en-US" baseline="0" dirty="0" smtClean="0"/>
              <a:t>causing them to shrink</a:t>
            </a:r>
          </a:p>
          <a:p>
            <a:endParaRPr lang="en-US" baseline="0" dirty="0" smtClean="0"/>
          </a:p>
          <a:p>
            <a:r>
              <a:rPr lang="en-US" baseline="0" dirty="0" smtClean="0"/>
              <a:t>Hypotonic: 0.45% NACL used to decrease osmotic pressure so it moves fluid INTO the cells and out of ECF.  </a:t>
            </a:r>
          </a:p>
          <a:p>
            <a:endParaRPr lang="en-US" baseline="0" dirty="0" smtClean="0"/>
          </a:p>
          <a:p>
            <a:r>
              <a:rPr lang="en-US" baseline="0" dirty="0" smtClean="0"/>
              <a:t>?: client experience a loss in ICF&gt; which type of fluid would replace this type of loss? Isotonic, </a:t>
            </a:r>
            <a:r>
              <a:rPr lang="en-US" b="1" u="sng" baseline="0" dirty="0" smtClean="0"/>
              <a:t>hypotonic</a:t>
            </a:r>
            <a:r>
              <a:rPr lang="en-US" baseline="0" dirty="0" smtClean="0"/>
              <a:t>, hypertonis, normotonic?  </a:t>
            </a:r>
            <a:r>
              <a:rPr lang="en-US" b="1" u="sng" baseline="0" dirty="0" smtClean="0"/>
              <a:t>Which would be – 0.45% normal saline</a:t>
            </a:r>
          </a:p>
        </p:txBody>
      </p:sp>
      <p:sp>
        <p:nvSpPr>
          <p:cNvPr id="4" name="Slide Number Placeholder 3"/>
          <p:cNvSpPr>
            <a:spLocks noGrp="1"/>
          </p:cNvSpPr>
          <p:nvPr>
            <p:ph type="sldNum" sz="quarter" idx="10"/>
          </p:nvPr>
        </p:nvSpPr>
        <p:spPr/>
        <p:txBody>
          <a:bodyPr/>
          <a:lstStyle/>
          <a:p>
            <a:pPr>
              <a:defRPr/>
            </a:pPr>
            <a:fld id="{CA208745-C5E1-4769-9407-F14F089BDD75}" type="slidenum">
              <a:rPr lang="en-US" smtClean="0"/>
              <a:pPr>
                <a:defRPr/>
              </a:pPr>
              <a:t>44</a:t>
            </a:fld>
            <a:endParaRPr lang="en-US" dirty="0"/>
          </a:p>
        </p:txBody>
      </p:sp>
    </p:spTree>
    <p:extLst>
      <p:ext uri="{BB962C8B-B14F-4D97-AF65-F5344CB8AC3E}">
        <p14:creationId xmlns:p14="http://schemas.microsoft.com/office/powerpoint/2010/main" val="147167806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974</a:t>
            </a:r>
          </a:p>
          <a:p>
            <a:endParaRPr lang="en-US" dirty="0" smtClean="0"/>
          </a:p>
          <a:p>
            <a:r>
              <a:rPr lang="en-US" dirty="0" smtClean="0"/>
              <a:t>Causes: CHF- most common, renal failure, cirrhosis, overhydration</a:t>
            </a:r>
          </a:p>
          <a:p>
            <a:r>
              <a:rPr lang="en-US" dirty="0" smtClean="0"/>
              <a:t>S/S: peripheral edema, periorbital edema, elevated BP, dypsnea, altered LOC, </a:t>
            </a:r>
            <a:r>
              <a:rPr lang="en-US" b="1" u="sng" dirty="0" smtClean="0"/>
              <a:t>bounding pulse, </a:t>
            </a:r>
            <a:r>
              <a:rPr lang="en-US" b="1" i="1" u="sng" dirty="0" smtClean="0"/>
              <a:t>hypertension</a:t>
            </a:r>
          </a:p>
          <a:p>
            <a:r>
              <a:rPr lang="en-US" dirty="0" smtClean="0"/>
              <a:t>TX; diuretics, fluid restrictions, wieght daily, monitor k+</a:t>
            </a:r>
          </a:p>
          <a:p>
            <a:r>
              <a:rPr lang="en-US" dirty="0" smtClean="0"/>
              <a:t>Labs: decreased BUN,</a:t>
            </a:r>
            <a:r>
              <a:rPr lang="en-US" baseline="0" dirty="0" smtClean="0"/>
              <a:t> hgb, hct, serum osmolality, urine specific gravity</a:t>
            </a:r>
            <a:endParaRPr lang="en-US" dirty="0"/>
          </a:p>
        </p:txBody>
      </p:sp>
      <p:sp>
        <p:nvSpPr>
          <p:cNvPr id="4" name="Slide Number Placeholder 3"/>
          <p:cNvSpPr>
            <a:spLocks noGrp="1"/>
          </p:cNvSpPr>
          <p:nvPr>
            <p:ph type="sldNum" sz="quarter" idx="10"/>
          </p:nvPr>
        </p:nvSpPr>
        <p:spPr/>
        <p:txBody>
          <a:bodyPr/>
          <a:lstStyle/>
          <a:p>
            <a:pPr>
              <a:defRPr/>
            </a:pPr>
            <a:fld id="{CA208745-C5E1-4769-9407-F14F089BDD75}" type="slidenum">
              <a:rPr lang="en-US" smtClean="0"/>
              <a:pPr>
                <a:defRPr/>
              </a:pPr>
              <a:t>45</a:t>
            </a:fld>
            <a:endParaRPr lang="en-US" dirty="0"/>
          </a:p>
        </p:txBody>
      </p:sp>
    </p:spTree>
    <p:extLst>
      <p:ext uri="{BB962C8B-B14F-4D97-AF65-F5344CB8AC3E}">
        <p14:creationId xmlns:p14="http://schemas.microsoft.com/office/powerpoint/2010/main" val="39005166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01528A7F-0BB6-4A46-9F55-29EFA0E4D77D}" type="slidenum">
              <a:rPr lang="en-US" smtClean="0"/>
              <a:pPr/>
              <a:t>46</a:t>
            </a:fld>
            <a:endParaRPr lang="en-US" dirty="0" smtClean="0"/>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r>
              <a:rPr lang="en-US" dirty="0" smtClean="0"/>
              <a:t>977</a:t>
            </a:r>
          </a:p>
          <a:p>
            <a:pPr eaLnBrk="1" hangingPunct="1"/>
            <a:r>
              <a:rPr lang="en-US" dirty="0" smtClean="0"/>
              <a:t>Over time, the body’s adaptive compensatory mechanisms can no longer maintain fluid and electrolyte or acid-base balances. </a:t>
            </a:r>
          </a:p>
          <a:p>
            <a:pPr eaLnBrk="1" hangingPunct="1"/>
            <a:endParaRPr lang="en-US" dirty="0" smtClean="0"/>
          </a:p>
          <a:p>
            <a:pPr eaLnBrk="1" hangingPunct="1"/>
            <a:r>
              <a:rPr lang="en-US" dirty="0" smtClean="0"/>
              <a:t>Expected Outcomes:</a:t>
            </a:r>
          </a:p>
          <a:p>
            <a:pPr eaLnBrk="1" hangingPunct="1">
              <a:lnSpc>
                <a:spcPct val="90000"/>
              </a:lnSpc>
            </a:pPr>
            <a:r>
              <a:rPr lang="en-GB" dirty="0" smtClean="0"/>
              <a:t>Maintain approximate fluid intake and output balance (2500 mL intake and output over 3 days)</a:t>
            </a:r>
          </a:p>
          <a:p>
            <a:pPr eaLnBrk="1" hangingPunct="1">
              <a:lnSpc>
                <a:spcPct val="90000"/>
              </a:lnSpc>
            </a:pPr>
            <a:r>
              <a:rPr lang="en-GB" dirty="0" smtClean="0"/>
              <a:t>Maintain urine specific gravity within normal range (1010 to 1025)</a:t>
            </a:r>
          </a:p>
          <a:p>
            <a:pPr eaLnBrk="1" hangingPunct="1">
              <a:lnSpc>
                <a:spcPct val="90000"/>
              </a:lnSpc>
            </a:pPr>
            <a:r>
              <a:rPr lang="en-GB" dirty="0" smtClean="0"/>
              <a:t>Practice self-care behaviors to promote balance</a:t>
            </a:r>
          </a:p>
          <a:p>
            <a:pPr eaLnBrk="1" hangingPunct="1"/>
            <a:endParaRPr lang="en-US" dirty="0" smtClean="0"/>
          </a:p>
          <a:p>
            <a:pPr eaLnBrk="1" hangingPunct="1"/>
            <a:r>
              <a:rPr lang="en-US" dirty="0" smtClean="0"/>
              <a:t>May have to have:</a:t>
            </a:r>
          </a:p>
          <a:p>
            <a:pPr eaLnBrk="1" hangingPunct="1">
              <a:lnSpc>
                <a:spcPct val="90000"/>
              </a:lnSpc>
            </a:pPr>
            <a:r>
              <a:rPr lang="en-GB" dirty="0" smtClean="0"/>
              <a:t>Dietary modifications</a:t>
            </a:r>
          </a:p>
          <a:p>
            <a:pPr eaLnBrk="1" hangingPunct="1">
              <a:lnSpc>
                <a:spcPct val="90000"/>
              </a:lnSpc>
            </a:pPr>
            <a:r>
              <a:rPr lang="en-GB" dirty="0" smtClean="0"/>
              <a:t>Modifications of fluid intake</a:t>
            </a:r>
          </a:p>
          <a:p>
            <a:pPr eaLnBrk="1" hangingPunct="1">
              <a:lnSpc>
                <a:spcPct val="90000"/>
              </a:lnSpc>
            </a:pPr>
            <a:r>
              <a:rPr lang="en-GB" dirty="0" smtClean="0"/>
              <a:t>Medication administration</a:t>
            </a:r>
          </a:p>
          <a:p>
            <a:pPr eaLnBrk="1" hangingPunct="1">
              <a:lnSpc>
                <a:spcPct val="90000"/>
              </a:lnSpc>
            </a:pPr>
            <a:r>
              <a:rPr lang="en-GB" dirty="0" smtClean="0"/>
              <a:t>IV therapy</a:t>
            </a:r>
          </a:p>
          <a:p>
            <a:pPr eaLnBrk="1" hangingPunct="1">
              <a:lnSpc>
                <a:spcPct val="90000"/>
              </a:lnSpc>
            </a:pPr>
            <a:r>
              <a:rPr lang="en-GB" dirty="0" smtClean="0"/>
              <a:t>Blood and blood products replacement</a:t>
            </a:r>
          </a:p>
          <a:p>
            <a:pPr eaLnBrk="1" hangingPunct="1">
              <a:lnSpc>
                <a:spcPct val="90000"/>
              </a:lnSpc>
            </a:pPr>
            <a:r>
              <a:rPr lang="en-GB" dirty="0" smtClean="0"/>
              <a:t>TPN</a:t>
            </a:r>
          </a:p>
          <a:p>
            <a:pPr eaLnBrk="1" hangingPunct="1"/>
            <a:endParaRPr lang="en-US"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7A4654A9-7469-47B1-8604-5E3AA07D768B}" type="slidenum">
              <a:rPr lang="en-US" smtClean="0"/>
              <a:pPr/>
              <a:t>4</a:t>
            </a:fld>
            <a:endParaRPr lang="en-US" dirty="0" smtClean="0"/>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ln/>
        </p:spPr>
        <p:txBody>
          <a:bodyPr/>
          <a:lstStyle/>
          <a:p>
            <a:r>
              <a:rPr lang="en-US" dirty="0" smtClean="0"/>
              <a:t>967</a:t>
            </a:r>
          </a:p>
          <a:p>
            <a:r>
              <a:rPr lang="en-US" dirty="0" smtClean="0"/>
              <a:t>1. Read definition of an electrolyte off of PowerPoint</a:t>
            </a:r>
          </a:p>
          <a:p>
            <a:endParaRPr lang="en-US" dirty="0" smtClean="0"/>
          </a:p>
          <a:p>
            <a:r>
              <a:rPr lang="en-US" dirty="0" smtClean="0"/>
              <a:t>2. </a:t>
            </a:r>
            <a:r>
              <a:rPr lang="en-US" b="1" u="sng" dirty="0" smtClean="0"/>
              <a:t>An ion is an atom or molecule carrying an electrical charge.  Substances </a:t>
            </a:r>
          </a:p>
          <a:p>
            <a:r>
              <a:rPr lang="en-US" b="1" u="sng" dirty="0" smtClean="0"/>
              <a:t>capable of breaking into electrically charged ions when dissolved in a solution</a:t>
            </a:r>
          </a:p>
          <a:p>
            <a:r>
              <a:rPr lang="en-US" b="1" u="sng" dirty="0" smtClean="0"/>
              <a:t> are called electrolytes</a:t>
            </a:r>
            <a:r>
              <a:rPr lang="en-US" dirty="0" smtClean="0"/>
              <a:t>. </a:t>
            </a:r>
          </a:p>
          <a:p>
            <a:endParaRPr lang="en-US" dirty="0" smtClean="0"/>
          </a:p>
          <a:p>
            <a:pPr eaLnBrk="1" hangingPunct="1"/>
            <a:r>
              <a:rPr lang="en-US" dirty="0" smtClean="0"/>
              <a:t>3. Ask students if they can identify cations? Answers: sodium, potassium, calcium.</a:t>
            </a:r>
          </a:p>
          <a:p>
            <a:pPr eaLnBrk="1" hangingPunct="1"/>
            <a:r>
              <a:rPr lang="en-US" dirty="0" smtClean="0"/>
              <a:t>Ask students if they can identify anions? Answers: chloride, bicarbonate, sulfate.</a:t>
            </a:r>
          </a:p>
          <a:p>
            <a:pPr eaLnBrk="1" hangingPunct="1"/>
            <a:endParaRPr lang="en-US" dirty="0" smtClean="0"/>
          </a:p>
          <a:p>
            <a:r>
              <a:rPr lang="en-US" dirty="0" smtClean="0"/>
              <a:t>Electrolytes are vital to body functions.</a:t>
            </a:r>
          </a:p>
          <a:p>
            <a:endParaRPr lang="en-US" dirty="0" smtClean="0"/>
          </a:p>
          <a:p>
            <a:pPr defTabSz="939363"/>
            <a:r>
              <a:rPr lang="en-US" dirty="0" smtClean="0"/>
              <a:t>Remember to review that electrolytes </a:t>
            </a:r>
            <a:r>
              <a:rPr lang="en-US" b="1" dirty="0" smtClean="0"/>
              <a:t>(solute) </a:t>
            </a:r>
            <a:r>
              <a:rPr lang="en-US" dirty="0" smtClean="0"/>
              <a:t>are dissolved in plasma </a:t>
            </a:r>
            <a:r>
              <a:rPr lang="en-US" b="1" dirty="0" smtClean="0"/>
              <a:t>(solution). </a:t>
            </a:r>
          </a:p>
          <a:p>
            <a:pPr defTabSz="939363"/>
            <a:r>
              <a:rPr lang="en-US" dirty="0" smtClean="0"/>
              <a:t>Milliequivalents per liter (mEq/L)  = value that represents</a:t>
            </a:r>
            <a:r>
              <a:rPr lang="en-US" baseline="0" dirty="0" smtClean="0"/>
              <a:t> the number of grams of the specific electrolyte (solute) dissolved in a liter of plasma (solution)</a:t>
            </a:r>
            <a:endParaRPr lang="en-US" dirty="0" smtClean="0"/>
          </a:p>
          <a:p>
            <a:r>
              <a:rPr lang="en-US" dirty="0" smtClean="0"/>
              <a:t>The liquid in which a solute is dissolved is called a </a:t>
            </a:r>
            <a:r>
              <a:rPr lang="en-US" b="1" dirty="0" smtClean="0"/>
              <a:t>solvent.  Ex. Sugar (solute)  in tea (solvent).</a:t>
            </a:r>
          </a:p>
          <a:p>
            <a:endParaRPr lang="en-US" b="1" dirty="0" smtClean="0"/>
          </a:p>
          <a:p>
            <a:r>
              <a:rPr lang="en-US" dirty="0" smtClean="0"/>
              <a:t/>
            </a:r>
            <a:br>
              <a:rPr lang="en-US" dirty="0" smtClean="0"/>
            </a:br>
            <a:r>
              <a:rPr lang="en-US" dirty="0" smtClean="0"/>
              <a:t>Instructor Reference only:  Don’t use in lecture for info only:</a:t>
            </a:r>
          </a:p>
          <a:p>
            <a:r>
              <a:rPr lang="en-US" dirty="0" smtClean="0"/>
              <a:t> crystalloids: solutes comprised</a:t>
            </a:r>
            <a:r>
              <a:rPr lang="en-US" baseline="0" dirty="0" smtClean="0"/>
              <a:t> of salts &amp; large molecule colloids that do not easily dissolve ( pg 991 – also IV F&amp;E therapy)</a:t>
            </a:r>
          </a:p>
          <a:p>
            <a:r>
              <a:rPr lang="en-US" baseline="0" dirty="0" smtClean="0"/>
              <a:t>Minerals: ingested as compounds and components of all body tissues and fluids that aid in mantaining physiological processes.</a:t>
            </a:r>
            <a:endParaRPr lang="en-US" dirty="0" smtClean="0"/>
          </a:p>
          <a:p>
            <a:pPr lvl="2" eaLnBrk="1" hangingPunct="1"/>
            <a:r>
              <a:rPr lang="en-US" dirty="0" smtClean="0"/>
              <a:t>Major Electrolyte outside the cell </a:t>
            </a:r>
          </a:p>
          <a:p>
            <a:pPr lvl="3" eaLnBrk="1" hangingPunct="1"/>
            <a:r>
              <a:rPr lang="en-US" dirty="0" smtClean="0"/>
              <a:t>Na+, Cl-, Ca+, HCo3-</a:t>
            </a:r>
          </a:p>
          <a:p>
            <a:pPr lvl="2" eaLnBrk="1" hangingPunct="1"/>
            <a:r>
              <a:rPr lang="en-US" dirty="0" smtClean="0"/>
              <a:t>Inside the cell ( K+, PO-, Mg+)</a:t>
            </a:r>
          </a:p>
          <a:p>
            <a:endParaRPr lang="en-US" dirty="0" smtClean="0"/>
          </a:p>
          <a:p>
            <a:pPr eaLnBrk="1" hangingPunct="1"/>
            <a:endParaRPr lang="en-US" dirty="0"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82A45038-43E0-44E6-8B7F-5780E02886F5}" type="slidenum">
              <a:rPr lang="en-US" smtClean="0"/>
              <a:pPr/>
              <a:t>47</a:t>
            </a:fld>
            <a:endParaRPr lang="en-US" dirty="0" smtClean="0"/>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p:spPr>
        <p:txBody>
          <a:bodyPr/>
          <a:lstStyle/>
          <a:p>
            <a:pPr eaLnBrk="1" hangingPunct="1"/>
            <a:r>
              <a:rPr lang="en-US" dirty="0" smtClean="0"/>
              <a:t>978</a:t>
            </a:r>
          </a:p>
          <a:p>
            <a:pPr eaLnBrk="1" hangingPunct="1"/>
            <a:r>
              <a:rPr lang="en-US" dirty="0" smtClean="0"/>
              <a:t>Gathering information will enable you to identify problems the client is experiencing. </a:t>
            </a:r>
          </a:p>
          <a:p>
            <a:pPr eaLnBrk="1" hangingPunct="1"/>
            <a:endParaRPr lang="en-US" dirty="0" smtClean="0"/>
          </a:p>
          <a:p>
            <a:pPr eaLnBrk="1" hangingPunct="1"/>
            <a:r>
              <a:rPr lang="en-US" dirty="0" smtClean="0"/>
              <a:t>Past Medical History – pg 979 </a:t>
            </a:r>
          </a:p>
          <a:p>
            <a:pPr eaLnBrk="1" hangingPunct="1"/>
            <a:r>
              <a:rPr lang="en-US" dirty="0" smtClean="0"/>
              <a:t>All of these areas can give clues to the client’s condition. Be aware of relevant past medical history, illness, burns, respiratory disorders, head injury, cancer, cardiovascular disease, renal disorders, GI disorders.</a:t>
            </a:r>
          </a:p>
          <a:p>
            <a:pPr eaLnBrk="1" hangingPunct="1"/>
            <a:endParaRPr lang="en-US" dirty="0" smtClean="0"/>
          </a:p>
          <a:p>
            <a:pPr eaLnBrk="1" hangingPunct="1"/>
            <a:r>
              <a:rPr lang="en-US" dirty="0" smtClean="0"/>
              <a:t>questionL</a:t>
            </a:r>
          </a:p>
          <a:p>
            <a:pPr eaLnBrk="1" hangingPunct="1"/>
            <a:r>
              <a:rPr lang="en-US" dirty="0" smtClean="0"/>
              <a:t>Who would be at highest risk for fluid volume deficit?</a:t>
            </a:r>
          </a:p>
          <a:p>
            <a:pPr eaLnBrk="1" hangingPunct="1"/>
            <a:r>
              <a:rPr lang="en-US" dirty="0" smtClean="0"/>
              <a:t>A 7 month old learning to drink from a cup</a:t>
            </a:r>
          </a:p>
          <a:p>
            <a:pPr eaLnBrk="1" hangingPunct="1"/>
            <a:r>
              <a:rPr lang="en-US" dirty="0" smtClean="0"/>
              <a:t>16 y/o who is mod active in 85 degree weather</a:t>
            </a:r>
          </a:p>
          <a:p>
            <a:pPr eaLnBrk="1" hangingPunct="1"/>
            <a:r>
              <a:rPr lang="en-US" b="1" dirty="0" smtClean="0"/>
              <a:t>32 with vomiting &amp; diarrhea</a:t>
            </a:r>
          </a:p>
          <a:p>
            <a:pPr eaLnBrk="1" hangingPunct="1"/>
            <a:r>
              <a:rPr lang="en-US" dirty="0" smtClean="0"/>
              <a:t>87 y/o with a HA</a:t>
            </a: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978</a:t>
            </a:r>
            <a:endParaRPr lang="en-US" dirty="0"/>
          </a:p>
        </p:txBody>
      </p:sp>
      <p:sp>
        <p:nvSpPr>
          <p:cNvPr id="4" name="Slide Number Placeholder 3"/>
          <p:cNvSpPr>
            <a:spLocks noGrp="1"/>
          </p:cNvSpPr>
          <p:nvPr>
            <p:ph type="sldNum" sz="quarter" idx="10"/>
          </p:nvPr>
        </p:nvSpPr>
        <p:spPr/>
        <p:txBody>
          <a:bodyPr/>
          <a:lstStyle/>
          <a:p>
            <a:pPr>
              <a:defRPr/>
            </a:pPr>
            <a:fld id="{CA208745-C5E1-4769-9407-F14F089BDD75}" type="slidenum">
              <a:rPr lang="en-US" smtClean="0"/>
              <a:pPr>
                <a:defRPr/>
              </a:pPr>
              <a:t>48</a:t>
            </a:fld>
            <a:endParaRPr lang="en-US" dirty="0"/>
          </a:p>
        </p:txBody>
      </p:sp>
    </p:spTree>
    <p:extLst>
      <p:ext uri="{BB962C8B-B14F-4D97-AF65-F5344CB8AC3E}">
        <p14:creationId xmlns:p14="http://schemas.microsoft.com/office/powerpoint/2010/main" val="334404179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Diet: 981</a:t>
            </a:r>
          </a:p>
          <a:p>
            <a:endParaRPr lang="en-US" dirty="0" smtClean="0"/>
          </a:p>
          <a:p>
            <a:r>
              <a:rPr lang="en-US" dirty="0" smtClean="0"/>
              <a:t>I&amp;O:</a:t>
            </a:r>
            <a:r>
              <a:rPr lang="en-US" baseline="0" dirty="0" smtClean="0"/>
              <a:t> 981</a:t>
            </a:r>
            <a:endParaRPr lang="en-US" dirty="0"/>
          </a:p>
        </p:txBody>
      </p:sp>
      <p:sp>
        <p:nvSpPr>
          <p:cNvPr id="4" name="Slide Number Placeholder 3"/>
          <p:cNvSpPr>
            <a:spLocks noGrp="1"/>
          </p:cNvSpPr>
          <p:nvPr>
            <p:ph type="sldNum" sz="quarter" idx="10"/>
          </p:nvPr>
        </p:nvSpPr>
        <p:spPr/>
        <p:txBody>
          <a:bodyPr/>
          <a:lstStyle/>
          <a:p>
            <a:pPr>
              <a:defRPr/>
            </a:pPr>
            <a:fld id="{CA208745-C5E1-4769-9407-F14F089BDD75}" type="slidenum">
              <a:rPr lang="en-US" smtClean="0"/>
              <a:pPr>
                <a:defRPr/>
              </a:pPr>
              <a:t>49</a:t>
            </a:fld>
            <a:endParaRPr lang="en-US" dirty="0"/>
          </a:p>
        </p:txBody>
      </p:sp>
    </p:spTree>
    <p:extLst>
      <p:ext uri="{BB962C8B-B14F-4D97-AF65-F5344CB8AC3E}">
        <p14:creationId xmlns:p14="http://schemas.microsoft.com/office/powerpoint/2010/main" val="6491682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981</a:t>
            </a:r>
          </a:p>
          <a:p>
            <a:endParaRPr lang="en-US" dirty="0"/>
          </a:p>
        </p:txBody>
      </p:sp>
      <p:sp>
        <p:nvSpPr>
          <p:cNvPr id="4" name="Slide Number Placeholder 3"/>
          <p:cNvSpPr>
            <a:spLocks noGrp="1"/>
          </p:cNvSpPr>
          <p:nvPr>
            <p:ph type="sldNum" sz="quarter" idx="10"/>
          </p:nvPr>
        </p:nvSpPr>
        <p:spPr/>
        <p:txBody>
          <a:bodyPr/>
          <a:lstStyle/>
          <a:p>
            <a:pPr>
              <a:defRPr/>
            </a:pPr>
            <a:fld id="{CA208745-C5E1-4769-9407-F14F089BDD75}" type="slidenum">
              <a:rPr lang="en-US" smtClean="0"/>
              <a:pPr>
                <a:defRPr/>
              </a:pPr>
              <a:t>50</a:t>
            </a:fld>
            <a:endParaRPr lang="en-US" dirty="0"/>
          </a:p>
        </p:txBody>
      </p:sp>
    </p:spTree>
    <p:extLst>
      <p:ext uri="{BB962C8B-B14F-4D97-AF65-F5344CB8AC3E}">
        <p14:creationId xmlns:p14="http://schemas.microsoft.com/office/powerpoint/2010/main" val="178417541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92042AA9-7E2A-4C05-872F-078885BE3543}" type="slidenum">
              <a:rPr lang="en-US" smtClean="0"/>
              <a:pPr/>
              <a:t>51</a:t>
            </a:fld>
            <a:endParaRPr lang="en-US" dirty="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defTabSz="939363" eaLnBrk="1" hangingPunct="1"/>
            <a:r>
              <a:rPr lang="en-US" dirty="0" smtClean="0"/>
              <a:t>I&amp;O:</a:t>
            </a:r>
            <a:r>
              <a:rPr lang="en-US" baseline="0" dirty="0" smtClean="0"/>
              <a:t> 981</a:t>
            </a:r>
            <a:endParaRPr lang="en-US" dirty="0" smtClean="0"/>
          </a:p>
          <a:p>
            <a:pPr eaLnBrk="1" hangingPunct="1"/>
            <a:endParaRPr lang="en-US" dirty="0" smtClean="0"/>
          </a:p>
          <a:p>
            <a:pPr eaLnBrk="1" hangingPunct="1"/>
            <a:r>
              <a:rPr lang="en-US" b="1" u="sng" dirty="0" smtClean="0"/>
              <a:t>Daily weights are an indicator of fluid status.</a:t>
            </a:r>
          </a:p>
          <a:p>
            <a:pPr eaLnBrk="1" hangingPunct="1"/>
            <a:r>
              <a:rPr lang="en-US" b="1" u="sng" dirty="0" smtClean="0"/>
              <a:t>Measuring I and O at 24-hour intervals gives an overall status of fluid balances.</a:t>
            </a:r>
          </a:p>
          <a:p>
            <a:pPr eaLnBrk="1" hangingPunct="1"/>
            <a:r>
              <a:rPr lang="en-US" dirty="0" smtClean="0"/>
              <a:t>Students will learn these skills in the skills lab.</a:t>
            </a:r>
          </a:p>
          <a:p>
            <a:pPr eaLnBrk="1" hangingPunct="1"/>
            <a:r>
              <a:rPr lang="en-US" dirty="0" smtClean="0"/>
              <a:t>Table 41-7 presents information on fluid and electrolyte assessment.</a:t>
            </a:r>
          </a:p>
          <a:p>
            <a:pPr eaLnBrk="1" hangingPunct="1"/>
            <a:r>
              <a:rPr lang="en-US" dirty="0" smtClean="0"/>
              <a:t>Specific laboratory studies present lab values to monitor for fluid and electrolyte imbalances, see Box 41-5. These lab studies include serum and urine electrolyte, hematocrit, blood creatinine, BUN, specific gravity, ABGs.</a:t>
            </a:r>
          </a:p>
          <a:p>
            <a:pPr eaLnBrk="1" hangingPunct="1"/>
            <a:endParaRPr lang="en-US" dirty="0" smtClean="0"/>
          </a:p>
          <a:p>
            <a:pPr eaLnBrk="1" hangingPunct="1">
              <a:lnSpc>
                <a:spcPct val="90000"/>
              </a:lnSpc>
            </a:pPr>
            <a:r>
              <a:rPr lang="en-GB" dirty="0" smtClean="0"/>
              <a:t>Complete blood count</a:t>
            </a:r>
          </a:p>
          <a:p>
            <a:pPr eaLnBrk="1" hangingPunct="1">
              <a:lnSpc>
                <a:spcPct val="90000"/>
              </a:lnSpc>
            </a:pPr>
            <a:r>
              <a:rPr lang="en-GB" dirty="0" smtClean="0"/>
              <a:t>Serum electrolytes</a:t>
            </a:r>
          </a:p>
          <a:p>
            <a:pPr eaLnBrk="1" hangingPunct="1">
              <a:lnSpc>
                <a:spcPct val="90000"/>
              </a:lnSpc>
            </a:pPr>
            <a:r>
              <a:rPr lang="en-GB" dirty="0" smtClean="0"/>
              <a:t>Urine pH and specific gravity</a:t>
            </a:r>
          </a:p>
          <a:p>
            <a:pPr eaLnBrk="1" hangingPunct="1">
              <a:lnSpc>
                <a:spcPct val="90000"/>
              </a:lnSpc>
            </a:pPr>
            <a:r>
              <a:rPr lang="en-GB" dirty="0" smtClean="0"/>
              <a:t>Arterial blood gases</a:t>
            </a:r>
          </a:p>
          <a:p>
            <a:pPr eaLnBrk="1" hangingPunct="1">
              <a:lnSpc>
                <a:spcPct val="90000"/>
              </a:lnSpc>
            </a:pPr>
            <a:r>
              <a:rPr lang="en-GB" dirty="0" smtClean="0"/>
              <a:t>Pathophysiology underlying acute and chronic illnesses</a:t>
            </a:r>
          </a:p>
          <a:p>
            <a:pPr eaLnBrk="1" hangingPunct="1">
              <a:lnSpc>
                <a:spcPct val="90000"/>
              </a:lnSpc>
            </a:pPr>
            <a:r>
              <a:rPr lang="en-GB" dirty="0" smtClean="0"/>
              <a:t>Abnormal losses of body fluids</a:t>
            </a:r>
          </a:p>
          <a:p>
            <a:pPr eaLnBrk="1" hangingPunct="1">
              <a:lnSpc>
                <a:spcPct val="90000"/>
              </a:lnSpc>
            </a:pPr>
            <a:r>
              <a:rPr lang="en-GB" dirty="0" smtClean="0"/>
              <a:t>Burns</a:t>
            </a:r>
          </a:p>
          <a:p>
            <a:pPr eaLnBrk="1" hangingPunct="1">
              <a:lnSpc>
                <a:spcPct val="90000"/>
              </a:lnSpc>
            </a:pPr>
            <a:r>
              <a:rPr lang="en-GB" dirty="0" smtClean="0"/>
              <a:t>Trauma</a:t>
            </a:r>
          </a:p>
          <a:p>
            <a:pPr eaLnBrk="1" hangingPunct="1">
              <a:lnSpc>
                <a:spcPct val="90000"/>
              </a:lnSpc>
            </a:pPr>
            <a:r>
              <a:rPr lang="en-GB" dirty="0" smtClean="0"/>
              <a:t>Therapies that disrupt fluid and electrolyte balance</a:t>
            </a:r>
          </a:p>
          <a:p>
            <a:pPr eaLnBrk="1" hangingPunct="1"/>
            <a:endParaRPr lang="en-US" dirty="0"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D96E535-1399-43F4-92C5-9E9E8FA5F754}" type="slidenum">
              <a:rPr lang="en-US"/>
              <a:pPr/>
              <a:t>60</a:t>
            </a:fld>
            <a:endParaRPr lang="en-US" dirty="0"/>
          </a:p>
        </p:txBody>
      </p:sp>
      <p:sp>
        <p:nvSpPr>
          <p:cNvPr id="47106" name="Rectangle 2"/>
          <p:cNvSpPr>
            <a:spLocks noGrp="1" noRot="1" noChangeAspect="1" noChangeArrowheads="1" noTextEdit="1"/>
          </p:cNvSpPr>
          <p:nvPr>
            <p:ph type="sldImg"/>
          </p:nvPr>
        </p:nvSpPr>
        <p:spPr>
          <a:ln/>
        </p:spPr>
      </p:sp>
      <p:sp>
        <p:nvSpPr>
          <p:cNvPr id="47107" name="Rectangle 3"/>
          <p:cNvSpPr>
            <a:spLocks noGrp="1" noChangeArrowheads="1"/>
          </p:cNvSpPr>
          <p:nvPr>
            <p:ph type="body" idx="1"/>
          </p:nvPr>
        </p:nvSpPr>
        <p:spPr/>
        <p:txBody>
          <a:bodyPr/>
          <a:lstStyle/>
          <a:p>
            <a:r>
              <a:rPr lang="en-US" dirty="0" smtClean="0"/>
              <a:t>984</a:t>
            </a:r>
            <a:endParaRPr lang="en-US"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6E864B5-D866-4790-B844-94D5758BF9A5}" type="slidenum">
              <a:rPr lang="en-US"/>
              <a:pPr/>
              <a:t>61</a:t>
            </a:fld>
            <a:endParaRPr lang="en-US" dirty="0"/>
          </a:p>
        </p:txBody>
      </p:sp>
      <p:sp>
        <p:nvSpPr>
          <p:cNvPr id="35842" name="Rectangle 2"/>
          <p:cNvSpPr>
            <a:spLocks noGrp="1" noRot="1" noChangeAspect="1" noChangeArrowheads="1" noTextEdit="1"/>
          </p:cNvSpPr>
          <p:nvPr>
            <p:ph type="sldImg"/>
          </p:nvPr>
        </p:nvSpPr>
        <p:spPr>
          <a:ln/>
        </p:spPr>
      </p:sp>
      <p:sp>
        <p:nvSpPr>
          <p:cNvPr id="35843" name="Rectangle 3"/>
          <p:cNvSpPr>
            <a:spLocks noGrp="1" noChangeArrowheads="1"/>
          </p:cNvSpPr>
          <p:nvPr>
            <p:ph type="body" idx="1"/>
          </p:nvPr>
        </p:nvSpPr>
        <p:spPr/>
        <p:txBody>
          <a:bodyPr/>
          <a:lstStyle/>
          <a:p>
            <a:r>
              <a:rPr lang="en-US" dirty="0" smtClean="0"/>
              <a:t>987</a:t>
            </a:r>
          </a:p>
          <a:p>
            <a:r>
              <a:rPr lang="en-US" dirty="0" smtClean="0"/>
              <a:t>You </a:t>
            </a:r>
            <a:r>
              <a:rPr lang="en-US" dirty="0"/>
              <a:t>will need to establish an individual plan of care for your client. Goals and outcomes need to address the assessment you have made. </a:t>
            </a:r>
          </a:p>
          <a:p>
            <a:r>
              <a:rPr lang="en-US" dirty="0"/>
              <a:t>The client’s clinical condition will determine which diagnoses have the highest priority. If the client’s medical condition is not dealt with in a timely manner, fluid, electrolyte, and acid-base balances will worsen. For example, if a client experiences vomiting and diarrhea, this needs to be addressed immediately, especially if the client is young, elderly, or chronically ill.</a:t>
            </a:r>
          </a:p>
          <a:p>
            <a:r>
              <a:rPr lang="en-US" dirty="0"/>
              <a:t>Collaborative care may involve other services, including discharge planning, nutritional support, and pharmacy. </a:t>
            </a: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4147557-A0A2-4CE0-8DB2-5FA1A626A459}" type="slidenum">
              <a:rPr lang="en-US"/>
              <a:pPr/>
              <a:t>62</a:t>
            </a:fld>
            <a:endParaRPr lang="en-US" dirty="0"/>
          </a:p>
        </p:txBody>
      </p:sp>
      <p:sp>
        <p:nvSpPr>
          <p:cNvPr id="37890" name="Rectangle 2"/>
          <p:cNvSpPr>
            <a:spLocks noGrp="1" noRot="1" noChangeAspect="1" noChangeArrowheads="1" noTextEdit="1"/>
          </p:cNvSpPr>
          <p:nvPr>
            <p:ph type="sldImg"/>
          </p:nvPr>
        </p:nvSpPr>
        <p:spPr>
          <a:ln/>
        </p:spPr>
      </p:sp>
      <p:sp>
        <p:nvSpPr>
          <p:cNvPr id="37891" name="Rectangle 3"/>
          <p:cNvSpPr>
            <a:spLocks noGrp="1" noChangeArrowheads="1"/>
          </p:cNvSpPr>
          <p:nvPr>
            <p:ph type="body" idx="1"/>
          </p:nvPr>
        </p:nvSpPr>
        <p:spPr/>
        <p:txBody>
          <a:bodyPr/>
          <a:lstStyle/>
          <a:p>
            <a:r>
              <a:rPr lang="en-US" dirty="0" smtClean="0"/>
              <a:t>989</a:t>
            </a:r>
          </a:p>
          <a:p>
            <a:r>
              <a:rPr lang="en-US" dirty="0" smtClean="0"/>
              <a:t>Education </a:t>
            </a:r>
            <a:r>
              <a:rPr lang="en-US" dirty="0"/>
              <a:t>plays a large role in health promotion activities. Parents must understand that infants and children need to replace fluids in their children when vomiting or diarrhea occur. Adults, especially the elderly and infirm, also need to replace fluids when increased perspiration  occurs. </a:t>
            </a:r>
          </a:p>
          <a:p>
            <a:r>
              <a:rPr lang="en-US" dirty="0"/>
              <a:t>Enteral replacements with oral fluids and electrolytes are indicated for clients who are able to drink. Oral replacements may be contraindicated when the client is vomiting, has a GI tract obstruction, is at risk for obstruction, or has impaired swallowing.</a:t>
            </a:r>
          </a:p>
          <a:p>
            <a:r>
              <a:rPr lang="en-US" dirty="0"/>
              <a:t>Those clients who have fluid volume excess (FVE) need fluid restrictions. These clients may have chronic illnesses such as CHF or renal dialysis.</a:t>
            </a:r>
          </a:p>
          <a:p>
            <a:r>
              <a:rPr lang="en-US" dirty="0"/>
              <a:t>Parenteral replacement  includes TPN, crystalloids, and colloids (blood and blood components). </a:t>
            </a:r>
          </a:p>
          <a:p>
            <a:r>
              <a:rPr lang="en-US" dirty="0"/>
              <a:t>Total parenteral nutrition (TPN) is nutrition consisting of a hypertonic solution containing glucose, electrolytes, and other nutrients delivered through a central IV (peripheral, percutaneous, implanted, tunneled).  In Chapter 44 we will discuss nutrition.</a:t>
            </a:r>
          </a:p>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CA8876A-0579-44B9-B4C1-E4BABD7CCFFD}" type="slidenum">
              <a:rPr lang="en-US"/>
              <a:pPr/>
              <a:t>5</a:t>
            </a:fld>
            <a:endParaRPr lang="en-US" dirty="0"/>
          </a:p>
        </p:txBody>
      </p:sp>
      <p:sp>
        <p:nvSpPr>
          <p:cNvPr id="14338" name="Rectangle 2"/>
          <p:cNvSpPr>
            <a:spLocks noGrp="1" noRot="1" noChangeAspect="1" noChangeArrowheads="1" noTextEdit="1"/>
          </p:cNvSpPr>
          <p:nvPr>
            <p:ph type="sldImg"/>
          </p:nvPr>
        </p:nvSpPr>
        <p:spPr>
          <a:ln/>
        </p:spPr>
      </p:sp>
      <p:sp>
        <p:nvSpPr>
          <p:cNvPr id="14339" name="Rectangle 3"/>
          <p:cNvSpPr>
            <a:spLocks noGrp="1" noChangeArrowheads="1"/>
          </p:cNvSpPr>
          <p:nvPr>
            <p:ph type="body" idx="1"/>
          </p:nvPr>
        </p:nvSpPr>
        <p:spPr/>
        <p:txBody>
          <a:bodyPr/>
          <a:lstStyle/>
          <a:p>
            <a:r>
              <a:rPr lang="en-US" dirty="0" smtClean="0"/>
              <a:t>967</a:t>
            </a:r>
          </a:p>
          <a:p>
            <a:r>
              <a:rPr lang="en-US" dirty="0" smtClean="0"/>
              <a:t>Fluids </a:t>
            </a:r>
            <a:r>
              <a:rPr lang="en-US" dirty="0"/>
              <a:t>and electrolytes shift from compartment to compartment, which are separated by cell walls and capillary </a:t>
            </a:r>
            <a:r>
              <a:rPr lang="en-US" dirty="0" smtClean="0"/>
              <a:t>membranes</a:t>
            </a:r>
            <a:r>
              <a:rPr lang="en-US" baseline="0" dirty="0" smtClean="0"/>
              <a:t> to facilitate body processes such as tissue oxygenation, acid-base balance &amp; urine formation.</a:t>
            </a:r>
          </a:p>
          <a:p>
            <a:r>
              <a:rPr lang="en-US" baseline="0" dirty="0" smtClean="0"/>
              <a:t> </a:t>
            </a:r>
          </a:p>
          <a:p>
            <a:r>
              <a:rPr lang="en-US" baseline="0" dirty="0" smtClean="0"/>
              <a:t>Cell membrances are selectively permeable– water passes thru easily but other ions &amp; molecules pass more slowly. The larger the more slowly.</a:t>
            </a:r>
          </a:p>
          <a:p>
            <a:r>
              <a:rPr lang="en-US" baseline="0" dirty="0" smtClean="0"/>
              <a:t>Fluids &amp; solutes move across the membranes via 4 processes:</a:t>
            </a:r>
            <a:endParaRPr lang="en-US" dirty="0" smtClean="0"/>
          </a:p>
          <a:p>
            <a:endParaRPr lang="en-US" dirty="0" smtClean="0"/>
          </a:p>
          <a:p>
            <a:r>
              <a:rPr lang="en-US" dirty="0" smtClean="0"/>
              <a:t>Osmosis: </a:t>
            </a:r>
          </a:p>
          <a:p>
            <a:pPr defTabSz="939363"/>
            <a:r>
              <a:rPr lang="en-US" dirty="0" smtClean="0"/>
              <a:t>Def:  </a:t>
            </a:r>
            <a:r>
              <a:rPr lang="en-US" dirty="0">
                <a:latin typeface="Arial" charset="0"/>
              </a:rPr>
              <a:t>Movement of a solvent, such as water,  from an area of lesser  solute concentration to one of greater solute concentration</a:t>
            </a:r>
          </a:p>
          <a:p>
            <a:endParaRPr lang="en-US" dirty="0" smtClean="0"/>
          </a:p>
          <a:p>
            <a:r>
              <a:rPr lang="en-US" dirty="0" smtClean="0"/>
              <a:t>----attempts </a:t>
            </a:r>
            <a:r>
              <a:rPr lang="en-US" dirty="0"/>
              <a:t>to equalize </a:t>
            </a:r>
            <a:r>
              <a:rPr lang="en-US" i="1" u="sng" dirty="0"/>
              <a:t>concentrations</a:t>
            </a:r>
            <a:r>
              <a:rPr lang="en-US" dirty="0"/>
              <a:t> of molecules (ions) on both sides of the membrane. </a:t>
            </a:r>
            <a:r>
              <a:rPr lang="en-US" dirty="0" smtClean="0"/>
              <a:t>. SEE FIG 41-1 pg 968. (Note fluid adjustment). Rearranges fluid to equalize</a:t>
            </a:r>
            <a:r>
              <a:rPr lang="en-US" baseline="0" dirty="0" smtClean="0"/>
              <a:t> concentration.</a:t>
            </a:r>
            <a:endParaRPr lang="en-US" dirty="0" smtClean="0"/>
          </a:p>
          <a:p>
            <a:r>
              <a:rPr lang="en-US" dirty="0" smtClean="0"/>
              <a:t>----membrane is permeable to the solvent but not the solute.</a:t>
            </a:r>
            <a:endParaRPr lang="en-US" dirty="0"/>
          </a:p>
          <a:p>
            <a:endParaRPr lang="en-US" dirty="0" smtClean="0"/>
          </a:p>
          <a:p>
            <a:r>
              <a:rPr lang="en-US" u="sng" dirty="0" smtClean="0"/>
              <a:t>Osmotic </a:t>
            </a:r>
            <a:r>
              <a:rPr lang="en-US" u="sng" dirty="0"/>
              <a:t>pressure</a:t>
            </a:r>
            <a:r>
              <a:rPr lang="en-US" dirty="0"/>
              <a:t> is the drawing power of water and depends on the number of molecules in solution. </a:t>
            </a:r>
            <a:endParaRPr lang="en-US" dirty="0" smtClean="0"/>
          </a:p>
          <a:p>
            <a:r>
              <a:rPr lang="en-US" dirty="0" smtClean="0"/>
              <a:t>Solution with high</a:t>
            </a:r>
            <a:r>
              <a:rPr lang="en-US" baseline="0" dirty="0" smtClean="0"/>
              <a:t> solute concentration has a high osmotic pressure and draws water toward (into) it.</a:t>
            </a:r>
            <a:endParaRPr lang="en-US" dirty="0" smtClean="0"/>
          </a:p>
          <a:p>
            <a:r>
              <a:rPr lang="en-US" dirty="0" smtClean="0"/>
              <a:t>Transfer or movement of solvent continues until the </a:t>
            </a:r>
            <a:r>
              <a:rPr lang="en-US" i="1" dirty="0" smtClean="0"/>
              <a:t>concentration</a:t>
            </a:r>
            <a:r>
              <a:rPr lang="en-US" dirty="0" smtClean="0"/>
              <a:t> is equal.</a:t>
            </a:r>
          </a:p>
          <a:p>
            <a:r>
              <a:rPr lang="en-US" b="1" dirty="0" smtClean="0"/>
              <a:t>  K+ maintains</a:t>
            </a:r>
            <a:r>
              <a:rPr lang="en-US" b="1" baseline="0" dirty="0" smtClean="0"/>
              <a:t> ICF osmotic pressure</a:t>
            </a:r>
            <a:endParaRPr lang="en-US" b="1" dirty="0" smtClean="0"/>
          </a:p>
          <a:p>
            <a:r>
              <a:rPr lang="en-US" b="1" dirty="0" smtClean="0"/>
              <a:t>  Na+ Maintains ECF osmotic pressure</a:t>
            </a:r>
          </a:p>
          <a:p>
            <a:r>
              <a:rPr lang="en-US" b="1" baseline="0" dirty="0" smtClean="0"/>
              <a:t>  NOTE:  when there is either a ECF or ICF change in concentration, remember that fluid shifts from the area of LESSER concentration to area of GREATER concentration.</a:t>
            </a:r>
          </a:p>
          <a:p>
            <a:endParaRPr lang="en-US" dirty="0" smtClean="0"/>
          </a:p>
          <a:p>
            <a:r>
              <a:rPr lang="en-US" dirty="0" smtClean="0"/>
              <a:t>The </a:t>
            </a:r>
            <a:r>
              <a:rPr lang="en-US" dirty="0"/>
              <a:t>osmotic pressure of a solution is osmolality. </a:t>
            </a:r>
            <a:r>
              <a:rPr lang="en-US" dirty="0" smtClean="0"/>
              <a:t> </a:t>
            </a:r>
          </a:p>
          <a:p>
            <a:r>
              <a:rPr lang="en-US" dirty="0" smtClean="0"/>
              <a:t>     expressed as osmols or milliosmols per kilogram (mOsm;kg) of the solution. </a:t>
            </a:r>
          </a:p>
          <a:p>
            <a:endParaRPr lang="en-US" dirty="0" smtClean="0"/>
          </a:p>
          <a:p>
            <a:r>
              <a:rPr lang="en-US" i="1" dirty="0" smtClean="0"/>
              <a:t>Osmolality</a:t>
            </a:r>
            <a:r>
              <a:rPr lang="en-US" baseline="0" dirty="0" smtClean="0"/>
              <a:t> is the measure used to evaluate serum &amp; urine &amp; reflects </a:t>
            </a:r>
            <a:r>
              <a:rPr lang="en-US" i="1" baseline="0" dirty="0" smtClean="0"/>
              <a:t>the total solute concentration </a:t>
            </a:r>
            <a:r>
              <a:rPr lang="en-US" baseline="0" dirty="0" smtClean="0"/>
              <a:t>in a fluid compartment.  </a:t>
            </a:r>
          </a:p>
          <a:p>
            <a:r>
              <a:rPr lang="en-US" baseline="0" dirty="0" smtClean="0"/>
              <a:t>Normal serum osmolality = 275-295 mOsm/kg. Some say 270-300.</a:t>
            </a:r>
            <a:endParaRPr lang="en-US" dirty="0" smtClean="0"/>
          </a:p>
          <a:p>
            <a:endParaRPr lang="en-US" dirty="0" smtClean="0"/>
          </a:p>
          <a:p>
            <a:r>
              <a:rPr lang="en-US" i="1" dirty="0" smtClean="0"/>
              <a:t>Osmolarity</a:t>
            </a:r>
            <a:r>
              <a:rPr lang="en-US" dirty="0" smtClean="0"/>
              <a:t> </a:t>
            </a:r>
            <a:r>
              <a:rPr lang="en-US" dirty="0"/>
              <a:t>is another term that describes the concentration of solutions</a:t>
            </a:r>
            <a:r>
              <a:rPr lang="en-US" dirty="0" smtClean="0"/>
              <a:t>. Describes the </a:t>
            </a:r>
            <a:r>
              <a:rPr lang="en-US" i="1" dirty="0" smtClean="0"/>
              <a:t>number of molecules in a liter</a:t>
            </a:r>
            <a:r>
              <a:rPr lang="en-US" i="1" baseline="0" dirty="0" smtClean="0"/>
              <a:t> of solution</a:t>
            </a:r>
            <a:r>
              <a:rPr lang="en-US" baseline="0" dirty="0" smtClean="0"/>
              <a:t>. Expressed as milliosmoles per liter ( mOsm/L)</a:t>
            </a:r>
            <a:endParaRPr lang="en-US" dirty="0" smtClean="0"/>
          </a:p>
          <a:p>
            <a:endParaRPr lang="en-US" dirty="0"/>
          </a:p>
          <a:p>
            <a:r>
              <a:rPr lang="en-US" dirty="0"/>
              <a:t>Solutions are classified as hypertonic, isotonic, or hypotonic. </a:t>
            </a:r>
          </a:p>
          <a:p>
            <a:r>
              <a:rPr lang="en-US" dirty="0" smtClean="0"/>
              <a:t>--</a:t>
            </a:r>
            <a:r>
              <a:rPr lang="en-US" b="1" i="1" dirty="0" smtClean="0"/>
              <a:t>Isotonic</a:t>
            </a:r>
            <a:r>
              <a:rPr lang="en-US" dirty="0" smtClean="0"/>
              <a:t> </a:t>
            </a:r>
            <a:r>
              <a:rPr lang="en-US" dirty="0"/>
              <a:t>solutions have the same osmolarity as blood, like </a:t>
            </a:r>
            <a:r>
              <a:rPr lang="en-US" b="1" i="1" dirty="0"/>
              <a:t>normal saline (0.9% sodium chloride).</a:t>
            </a:r>
          </a:p>
          <a:p>
            <a:r>
              <a:rPr lang="en-US" dirty="0"/>
              <a:t>A </a:t>
            </a:r>
            <a:r>
              <a:rPr lang="en-US" b="1" i="1" dirty="0"/>
              <a:t>hypertonic solution </a:t>
            </a:r>
            <a:r>
              <a:rPr lang="en-US" dirty="0"/>
              <a:t>such as 3% sodium chloride will </a:t>
            </a:r>
            <a:r>
              <a:rPr lang="en-US" b="1" dirty="0"/>
              <a:t>pull fluid from cells</a:t>
            </a:r>
            <a:r>
              <a:rPr lang="en-US" dirty="0"/>
              <a:t>, </a:t>
            </a:r>
            <a:r>
              <a:rPr lang="en-US" b="1" dirty="0"/>
              <a:t>causing them to shrink</a:t>
            </a:r>
            <a:r>
              <a:rPr lang="en-US" dirty="0"/>
              <a:t>.</a:t>
            </a:r>
          </a:p>
          <a:p>
            <a:r>
              <a:rPr lang="en-US" dirty="0"/>
              <a:t>A </a:t>
            </a:r>
            <a:r>
              <a:rPr lang="en-US" b="1" i="1" dirty="0"/>
              <a:t>hypotonic solution </a:t>
            </a:r>
            <a:r>
              <a:rPr lang="en-US" dirty="0"/>
              <a:t>such as 0.45% sodium chloride </a:t>
            </a:r>
            <a:r>
              <a:rPr lang="en-US" b="1" i="1" dirty="0"/>
              <a:t>moves fluids into cells, causing them to enlarge</a:t>
            </a:r>
            <a:r>
              <a:rPr lang="en-US" dirty="0"/>
              <a:t>. </a:t>
            </a:r>
          </a:p>
          <a:p>
            <a:endParaRPr lang="en-US" dirty="0" smtClean="0"/>
          </a:p>
          <a:p>
            <a:r>
              <a:rPr lang="en-US" dirty="0" smtClean="0"/>
              <a:t>Plasma</a:t>
            </a:r>
            <a:r>
              <a:rPr lang="en-US" baseline="0" dirty="0" smtClean="0"/>
              <a:t> proteins (esp. albumin) affects the osmotic pressure of blood.  It exerts </a:t>
            </a:r>
            <a:r>
              <a:rPr lang="en-US" i="1" u="sng" dirty="0" smtClean="0"/>
              <a:t>Colloid osmotic</a:t>
            </a:r>
            <a:r>
              <a:rPr lang="en-US" i="1" u="sng" baseline="0" dirty="0" smtClean="0"/>
              <a:t> or oncotic pressure</a:t>
            </a:r>
            <a:r>
              <a:rPr lang="en-US" baseline="0" dirty="0" smtClean="0"/>
              <a:t>: keeps fluid in the intravascular compartment by pulling water from the interstitial space into the capillaries (vascular compartment)</a:t>
            </a:r>
            <a:endParaRPr lang="en-US" dirty="0" smtClean="0"/>
          </a:p>
          <a:p>
            <a:endParaRPr lang="en-US" dirty="0" smtClean="0"/>
          </a:p>
          <a:p>
            <a:r>
              <a:rPr lang="en-US" dirty="0" smtClean="0"/>
              <a:t>Diffusion:</a:t>
            </a:r>
          </a:p>
          <a:p>
            <a:r>
              <a:rPr lang="en-US" dirty="0" smtClean="0"/>
              <a:t>-- read</a:t>
            </a:r>
            <a:r>
              <a:rPr lang="en-US" baseline="0" dirty="0" smtClean="0"/>
              <a:t> off above definition.  See figure 41-2 pg 968. rearranges number of solutes to achieve equalization of concentration.</a:t>
            </a:r>
          </a:p>
          <a:p>
            <a:endParaRPr lang="en-US" dirty="0" smtClean="0"/>
          </a:p>
          <a:p>
            <a:r>
              <a:rPr lang="en-US" dirty="0" smtClean="0"/>
              <a:t>--Diffusion </a:t>
            </a:r>
            <a:r>
              <a:rPr lang="en-US" dirty="0"/>
              <a:t>is affected by molecular size, concentration, and temperature of a solution. </a:t>
            </a:r>
            <a:endParaRPr lang="en-US" dirty="0" smtClean="0"/>
          </a:p>
          <a:p>
            <a:endParaRPr lang="en-US" dirty="0" smtClean="0"/>
          </a:p>
          <a:p>
            <a:r>
              <a:rPr lang="en-US" dirty="0" smtClean="0"/>
              <a:t>--The </a:t>
            </a:r>
            <a:r>
              <a:rPr lang="en-US" dirty="0"/>
              <a:t>difference between two concentrations is known as the concentration gradient.</a:t>
            </a:r>
          </a:p>
          <a:p>
            <a:endParaRPr lang="en-US" dirty="0" smtClean="0"/>
          </a:p>
          <a:p>
            <a:r>
              <a:rPr lang="en-US" dirty="0" smtClean="0"/>
              <a:t>FILTRATION: </a:t>
            </a:r>
          </a:p>
          <a:p>
            <a:r>
              <a:rPr lang="en-US" dirty="0" smtClean="0"/>
              <a:t>Def: above.  Water &amp; diffusible substances move together across membrane in response to fluid pressure. Moves from higher to lower pressure.</a:t>
            </a:r>
          </a:p>
          <a:p>
            <a:r>
              <a:rPr lang="en-US" dirty="0" smtClean="0"/>
              <a:t>Occurs in capillary beds where hydrostatic pressure differences determine movement</a:t>
            </a:r>
            <a:r>
              <a:rPr lang="en-US" baseline="0" dirty="0" smtClean="0"/>
              <a:t> of water (Fig 41-3) pg 969</a:t>
            </a:r>
          </a:p>
          <a:p>
            <a:r>
              <a:rPr lang="en-US" baseline="0" dirty="0" smtClean="0"/>
              <a:t>Water normally moves from interstitial space into the intravascular space by filtration. </a:t>
            </a:r>
          </a:p>
          <a:p>
            <a:r>
              <a:rPr lang="en-US" dirty="0" smtClean="0"/>
              <a:t> </a:t>
            </a:r>
          </a:p>
          <a:p>
            <a:r>
              <a:rPr lang="en-US" dirty="0" smtClean="0"/>
              <a:t>Instructor reference only: With </a:t>
            </a:r>
            <a:r>
              <a:rPr lang="en-US" dirty="0"/>
              <a:t>increased hydrostatic pressure on </a:t>
            </a:r>
            <a:r>
              <a:rPr lang="en-US" b="1" dirty="0"/>
              <a:t>the venous side </a:t>
            </a:r>
            <a:r>
              <a:rPr lang="en-US" dirty="0"/>
              <a:t>of the </a:t>
            </a:r>
            <a:r>
              <a:rPr lang="en-US" b="1" dirty="0"/>
              <a:t>capillary bed</a:t>
            </a:r>
            <a:r>
              <a:rPr lang="en-US" dirty="0"/>
              <a:t>, </a:t>
            </a:r>
            <a:r>
              <a:rPr lang="en-US" b="1" dirty="0"/>
              <a:t>edema</a:t>
            </a:r>
            <a:r>
              <a:rPr lang="en-US" dirty="0"/>
              <a:t> will occur</a:t>
            </a:r>
            <a:r>
              <a:rPr lang="en-US" dirty="0" smtClean="0"/>
              <a:t>.( water moves from intravascular space to interstitial space. </a:t>
            </a:r>
          </a:p>
          <a:p>
            <a:endParaRPr lang="en-US" dirty="0"/>
          </a:p>
          <a:p>
            <a:r>
              <a:rPr lang="en-US" dirty="0"/>
              <a:t>Active transport is enhanced by carrier molecules within a cell that bind themselves to incoming molecules.</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AA96748-D939-4C79-A201-F268FFBAF472}" type="slidenum">
              <a:rPr lang="en-US"/>
              <a:pPr/>
              <a:t>6</a:t>
            </a:fld>
            <a:endParaRPr lang="en-US" dirty="0"/>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p:txBody>
          <a:bodyPr/>
          <a:lstStyle/>
          <a:p>
            <a:r>
              <a:rPr lang="en-US" dirty="0" smtClean="0"/>
              <a:t>969 – 970</a:t>
            </a:r>
          </a:p>
          <a:p>
            <a:r>
              <a:rPr lang="en-US" b="1" u="sng" dirty="0" smtClean="0"/>
              <a:t>Fluid intake, hormonal controls and fluid output regulate body fluids. </a:t>
            </a:r>
          </a:p>
          <a:p>
            <a:r>
              <a:rPr lang="en-US" b="1" u="sng" dirty="0" smtClean="0"/>
              <a:t>Homeostasis - : physiological</a:t>
            </a:r>
            <a:r>
              <a:rPr lang="en-US" b="1" u="sng" baseline="0" dirty="0" smtClean="0"/>
              <a:t> balance.  </a:t>
            </a:r>
            <a:r>
              <a:rPr lang="en-US" b="1" u="sng" dirty="0" smtClean="0"/>
              <a:t>when electrolytes are not in balance, the person is at risk for alterations in health because  electrolytes regulate water distribution and acid-base balance, and maintain a balanced degree of neuromuscular excitability.  </a:t>
            </a:r>
          </a:p>
          <a:p>
            <a:endParaRPr lang="en-US" dirty="0" smtClean="0"/>
          </a:p>
          <a:p>
            <a:endParaRPr lang="en-US" dirty="0" smtClean="0"/>
          </a:p>
          <a:p>
            <a:r>
              <a:rPr lang="en-US" dirty="0" smtClean="0"/>
              <a:t>FLUID INTAKE:</a:t>
            </a:r>
          </a:p>
          <a:p>
            <a:r>
              <a:rPr lang="en-US" dirty="0" smtClean="0"/>
              <a:t>The </a:t>
            </a:r>
            <a:r>
              <a:rPr lang="en-US" dirty="0"/>
              <a:t>body’s thirst control center is in the hypothalamus. </a:t>
            </a:r>
            <a:endParaRPr lang="en-US" dirty="0" smtClean="0"/>
          </a:p>
          <a:p>
            <a:pPr defTabSz="939363"/>
            <a:r>
              <a:rPr lang="en-US" dirty="0" smtClean="0"/>
              <a:t>Neurons called osmoreceptors monitor the serum osmotic pressure and when osmolality increases, the hypothalamus</a:t>
            </a:r>
            <a:r>
              <a:rPr lang="en-US" baseline="0" dirty="0" smtClean="0"/>
              <a:t> is stimulated</a:t>
            </a:r>
            <a:endParaRPr lang="en-US" dirty="0" smtClean="0"/>
          </a:p>
          <a:p>
            <a:r>
              <a:rPr lang="en-US" dirty="0" smtClean="0"/>
              <a:t>When osmolality increases, the hypothalamus is stimulated (ex: Na content in chips, etc can raise the osmotic pressure and trigger).</a:t>
            </a:r>
            <a:r>
              <a:rPr lang="en-US" baseline="0" dirty="0" smtClean="0"/>
              <a:t>  </a:t>
            </a:r>
          </a:p>
          <a:p>
            <a:r>
              <a:rPr lang="en-US" dirty="0" smtClean="0"/>
              <a:t>The </a:t>
            </a:r>
            <a:r>
              <a:rPr lang="en-US" dirty="0"/>
              <a:t>hypothalamus will be stimulated when excessive fluid is lost </a:t>
            </a:r>
            <a:r>
              <a:rPr lang="en-US" dirty="0" smtClean="0"/>
              <a:t>Y hypovolemia</a:t>
            </a:r>
            <a:r>
              <a:rPr lang="en-US" baseline="0" dirty="0" smtClean="0"/>
              <a:t> occurs </a:t>
            </a:r>
            <a:r>
              <a:rPr lang="en-US" dirty="0" smtClean="0"/>
              <a:t>through </a:t>
            </a:r>
            <a:r>
              <a:rPr lang="en-US" dirty="0"/>
              <a:t>vomiting, hemorrhage, diarrhea</a:t>
            </a:r>
            <a:r>
              <a:rPr lang="en-US" dirty="0" smtClean="0"/>
              <a:t>.</a:t>
            </a:r>
          </a:p>
          <a:p>
            <a:r>
              <a:rPr lang="en-US" dirty="0" smtClean="0"/>
              <a:t>**thirst control center is stimulated by intracellular dehydration and decreased blood volume.</a:t>
            </a:r>
          </a:p>
          <a:p>
            <a:endParaRPr lang="en-US" dirty="0" smtClean="0"/>
          </a:p>
          <a:p>
            <a:r>
              <a:rPr lang="en-US" dirty="0" smtClean="0"/>
              <a:t>Intake: Desired amout of fluid intake is 1500-3500 ml/24</a:t>
            </a:r>
            <a:r>
              <a:rPr lang="en-US" baseline="0" dirty="0" smtClean="0"/>
              <a:t> hours with most adults averaging .</a:t>
            </a:r>
            <a:r>
              <a:rPr lang="en-US" dirty="0" smtClean="0"/>
              <a:t>2200-2700/ml/day: 1100-1400 in oral intake; 800-1000  in solid foods (melons &amp; citrus have</a:t>
            </a:r>
            <a:r>
              <a:rPr lang="en-US" baseline="0" dirty="0" smtClean="0"/>
              <a:t> high water content, cereal would not).  </a:t>
            </a:r>
          </a:p>
          <a:p>
            <a:r>
              <a:rPr lang="en-US" baseline="0" dirty="0" smtClean="0"/>
              <a:t>           Water oxidation (oxidative metabolism)L by product of cellular metabolism of ingested solid foods.  Water is an end product specifically from carbs, fats, protein.</a:t>
            </a:r>
          </a:p>
          <a:p>
            <a:r>
              <a:rPr lang="en-US" baseline="0" dirty="0" smtClean="0"/>
              <a:t>Intake should normally be balanced by output of fluid loss.</a:t>
            </a:r>
          </a:p>
          <a:p>
            <a:r>
              <a:rPr lang="en-US" baseline="0" dirty="0" smtClean="0"/>
              <a:t>      A general rule with healthy adults is that output = ingestion of liquids and the water from food &amp; osidation is balanced by water loss thru feces, skin, and respiratory process.</a:t>
            </a:r>
            <a:endParaRPr lang="en-US" b="1" u="sng" baseline="0" dirty="0" smtClean="0"/>
          </a:p>
          <a:p>
            <a:r>
              <a:rPr lang="en-US" b="1" u="sng" baseline="0" dirty="0" smtClean="0"/>
              <a:t>*** intake output balance may not always occur in a single 24 hour period but should normally be achieved within 2-3 days. ***</a:t>
            </a:r>
            <a:endParaRPr lang="en-US" b="1" u="sng" dirty="0"/>
          </a:p>
          <a:p>
            <a:endParaRPr lang="en-US" dirty="0" smtClean="0"/>
          </a:p>
          <a:p>
            <a:r>
              <a:rPr lang="en-US" dirty="0" smtClean="0"/>
              <a:t>Fluid intake reguires an alert,</a:t>
            </a:r>
            <a:r>
              <a:rPr lang="en-US" baseline="0" dirty="0" smtClean="0"/>
              <a:t> non-debilitated state.  Persons unable to perceive or respond to the thirst mechanism (such as infants, persons with neurological or psychological conditions) are at risk for dehydration.</a:t>
            </a:r>
            <a:endParaRPr lang="en-US" dirty="0" smtClean="0"/>
          </a:p>
          <a:p>
            <a:endParaRPr lang="en-US" dirty="0" smtClean="0"/>
          </a:p>
          <a:p>
            <a:r>
              <a:rPr lang="en-US" dirty="0" smtClean="0"/>
              <a:t>SEE NEXT SLIDES FOR HORMONAL REGULATION &amp; FLUID OUTPUT</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fontScale="25000" lnSpcReduction="20000"/>
          </a:bodyPr>
          <a:lstStyle/>
          <a:p>
            <a:pPr>
              <a:defRPr/>
            </a:pPr>
            <a:r>
              <a:rPr lang="en-US" dirty="0" smtClean="0"/>
              <a:t>Fluid homeostasis normally fx automatically and effectively.  Almost every organ and system  in the body helps in some way to maintain fluid homeostasis.  </a:t>
            </a:r>
          </a:p>
          <a:p>
            <a:pPr>
              <a:defRPr/>
            </a:pPr>
            <a:endParaRPr lang="en-US" dirty="0" smtClean="0"/>
          </a:p>
          <a:p>
            <a:pPr>
              <a:defRPr/>
            </a:pPr>
            <a:r>
              <a:rPr lang="en-US" dirty="0" smtClean="0"/>
              <a:t>Here are the primary organs and systems of homeostasis </a:t>
            </a:r>
          </a:p>
          <a:p>
            <a:r>
              <a:rPr lang="en-US" dirty="0" smtClean="0"/>
              <a:t>HORMONAL REGULATION- 969</a:t>
            </a:r>
          </a:p>
          <a:p>
            <a:pPr defTabSz="939363"/>
            <a:r>
              <a:rPr lang="en-US" b="1" dirty="0"/>
              <a:t>Kidneys:</a:t>
            </a:r>
          </a:p>
          <a:p>
            <a:pPr defTabSz="939363"/>
            <a:r>
              <a:rPr lang="en-US" b="1" dirty="0"/>
              <a:t>Selectively retain electrolytes &amp; water and excrete wastes and excesses according to the body’s needs.</a:t>
            </a:r>
          </a:p>
          <a:p>
            <a:pPr defTabSz="939363"/>
            <a:r>
              <a:rPr lang="en-US" b="1" dirty="0"/>
              <a:t>If we begin to lose fluids, the kidney responds by reabsorbing fluid and the urine becomes more concentrated.  IF we have fluid excess, we </a:t>
            </a:r>
            <a:r>
              <a:rPr lang="en-US" b="1" dirty="0" smtClean="0"/>
              <a:t>diuresis </a:t>
            </a:r>
            <a:r>
              <a:rPr lang="en-US" b="1" dirty="0"/>
              <a:t>more dilute urine and it conserves the electrolytes.</a:t>
            </a:r>
          </a:p>
          <a:p>
            <a:endParaRPr lang="en-US" dirty="0" smtClean="0"/>
          </a:p>
          <a:p>
            <a:r>
              <a:rPr lang="en-US" dirty="0" smtClean="0"/>
              <a:t>Antidiuretic hormone (ADH)</a:t>
            </a:r>
          </a:p>
          <a:p>
            <a:pPr eaLnBrk="1" hangingPunct="1">
              <a:lnSpc>
                <a:spcPct val="90000"/>
              </a:lnSpc>
            </a:pPr>
            <a:r>
              <a:rPr lang="en-US" b="1" dirty="0"/>
              <a:t>ADH is produced in hypothalamus and then it is stored  and released by the pituitary gland. </a:t>
            </a:r>
          </a:p>
          <a:p>
            <a:pPr eaLnBrk="1" hangingPunct="1">
              <a:lnSpc>
                <a:spcPct val="90000"/>
              </a:lnSpc>
            </a:pPr>
            <a:r>
              <a:rPr lang="en-US" b="1" dirty="0"/>
              <a:t>Hypothalamus also is the thirst center! Hypothalamus senses low blood volume, signals pituitary gland which, in turn, secretes ADH into bloodstream.  ADH then causes the kidneys to retain water, which increases blood volume. </a:t>
            </a:r>
            <a:r>
              <a:rPr lang="en-US" dirty="0"/>
              <a:t> </a:t>
            </a:r>
            <a:endParaRPr lang="en-US" dirty="0" smtClean="0"/>
          </a:p>
          <a:p>
            <a:r>
              <a:rPr lang="en-US" dirty="0" smtClean="0"/>
              <a:t>      is stored in the posterior pituitary and is also released when there are changes in blood osmolarity (becomes too concentrated &amp; needs more water).  </a:t>
            </a:r>
          </a:p>
          <a:p>
            <a:r>
              <a:rPr lang="en-US" dirty="0" smtClean="0"/>
              <a:t>                Pain,</a:t>
            </a:r>
            <a:r>
              <a:rPr lang="en-US" baseline="0" dirty="0" smtClean="0"/>
              <a:t> stress, circulating blood volume &amp; some drugs affect ADH production &amp; release.</a:t>
            </a:r>
            <a:endParaRPr lang="en-US" dirty="0" smtClean="0"/>
          </a:p>
          <a:p>
            <a:r>
              <a:rPr lang="en-US" dirty="0" smtClean="0"/>
              <a:t>      ADH prevents diuresis, causing the body to save water. </a:t>
            </a:r>
          </a:p>
          <a:p>
            <a:r>
              <a:rPr lang="en-US" dirty="0" smtClean="0"/>
              <a:t>      The ADH works on the renal tubules and collecting ducts to return water to systemic circulation which dilutes blood &amp; decreases osmolarity.  This is seen as decreased urine output until blood has become diluted to a normal osmolarity.</a:t>
            </a:r>
          </a:p>
          <a:p>
            <a:endParaRPr lang="en-US" dirty="0" smtClean="0"/>
          </a:p>
          <a:p>
            <a:r>
              <a:rPr lang="en-US" dirty="0" smtClean="0"/>
              <a:t>Changes in renal perfusion initiate the </a:t>
            </a:r>
            <a:r>
              <a:rPr lang="en-US" i="1" dirty="0" smtClean="0"/>
              <a:t>renin-angiotension-aldosterone mechanism</a:t>
            </a:r>
            <a:r>
              <a:rPr lang="en-US" dirty="0" smtClean="0"/>
              <a:t>. </a:t>
            </a:r>
          </a:p>
          <a:p>
            <a:r>
              <a:rPr lang="en-US" dirty="0" smtClean="0"/>
              <a:t>     Renin  (secreted by the kidneys) responds to decreased renal perfusion. Renin acts to produce angiotension I, which causes some vasoconstriction.     </a:t>
            </a:r>
          </a:p>
          <a:p>
            <a:r>
              <a:rPr lang="en-US" dirty="0" smtClean="0"/>
              <a:t>      Angiotension I is converted to angiotension II, which then causes selective vasoconstriction of many blood vessels, which in turn increases blood flow to </a:t>
            </a:r>
          </a:p>
          <a:p>
            <a:r>
              <a:rPr lang="en-US" dirty="0" smtClean="0"/>
              <a:t>      kidneys, causing improved renal perfusion. </a:t>
            </a:r>
          </a:p>
          <a:p>
            <a:r>
              <a:rPr lang="en-US" dirty="0" smtClean="0"/>
              <a:t>     Angiotension II stimulates the release of aldosterone (from the adrenal cortex)  when sodium concentration is low.</a:t>
            </a:r>
          </a:p>
          <a:p>
            <a:r>
              <a:rPr lang="en-US" dirty="0" smtClean="0"/>
              <a:t>   </a:t>
            </a:r>
          </a:p>
          <a:p>
            <a:pPr defTabSz="939363"/>
            <a:r>
              <a:rPr lang="en-US" dirty="0" smtClean="0"/>
              <a:t>ALDOSTERONE</a:t>
            </a:r>
          </a:p>
          <a:p>
            <a:pPr defTabSz="939363"/>
            <a:r>
              <a:rPr lang="en-US" dirty="0" smtClean="0"/>
              <a:t>Aldosterone is released from the adrenal glands</a:t>
            </a:r>
            <a:r>
              <a:rPr lang="en-US" baseline="0" dirty="0" smtClean="0"/>
              <a:t> (adrenal cortex) as a result of  increased plasma </a:t>
            </a:r>
            <a:r>
              <a:rPr lang="en-US" dirty="0" smtClean="0"/>
              <a:t>potassium levels or as part of the renin-angiotensin-aldostorone mechanism to counteract hypovolemia.. </a:t>
            </a:r>
          </a:p>
          <a:p>
            <a:r>
              <a:rPr lang="en-US" dirty="0" smtClean="0"/>
              <a:t>It acts on the distal portion of the renal tubule to increase the reabsorption of sodium, chloride &amp; water  and secretion of potassium &amp; hydrogen</a:t>
            </a:r>
          </a:p>
          <a:p>
            <a:endParaRPr lang="en-US" dirty="0" smtClean="0"/>
          </a:p>
          <a:p>
            <a:r>
              <a:rPr lang="en-US" dirty="0" smtClean="0"/>
              <a:t>Atrial natriuretic peptide (ANP)  is secreted from the atrial cells of the heart in response to atrial stretching and an increase in circulating blood volume. </a:t>
            </a:r>
          </a:p>
          <a:p>
            <a:r>
              <a:rPr lang="en-US" dirty="0" smtClean="0"/>
              <a:t>Acts as a diuretic that</a:t>
            </a:r>
            <a:r>
              <a:rPr lang="en-US" baseline="0" dirty="0" smtClean="0"/>
              <a:t> causes Na loss &amp; inhibits the thirst mechanism.</a:t>
            </a:r>
          </a:p>
          <a:p>
            <a:endParaRPr lang="en-US" baseline="0" dirty="0" smtClean="0"/>
          </a:p>
          <a:p>
            <a:endParaRPr lang="en-US" dirty="0" smtClean="0"/>
          </a:p>
          <a:p>
            <a:endParaRPr lang="en-US" dirty="0" smtClean="0"/>
          </a:p>
          <a:p>
            <a:pPr>
              <a:defRPr/>
            </a:pPr>
            <a:endParaRPr lang="en-US" dirty="0" smtClean="0"/>
          </a:p>
          <a:p>
            <a:pPr>
              <a:defRPr/>
            </a:pPr>
            <a:endParaRPr lang="en-US" dirty="0" smtClean="0"/>
          </a:p>
          <a:p>
            <a:pPr>
              <a:defRPr/>
            </a:pPr>
            <a:endParaRPr lang="en-US" dirty="0" smtClean="0"/>
          </a:p>
          <a:p>
            <a:pPr eaLnBrk="1" hangingPunct="1">
              <a:lnSpc>
                <a:spcPct val="90000"/>
              </a:lnSpc>
            </a:pPr>
            <a:endParaRPr lang="en-US" sz="1000" dirty="0"/>
          </a:p>
          <a:p>
            <a:pPr eaLnBrk="1" hangingPunct="1">
              <a:lnSpc>
                <a:spcPct val="90000"/>
              </a:lnSpc>
            </a:pPr>
            <a:endParaRPr lang="en-US" sz="1000" dirty="0"/>
          </a:p>
          <a:p>
            <a:pPr eaLnBrk="1" hangingPunct="1">
              <a:lnSpc>
                <a:spcPct val="90000"/>
              </a:lnSpc>
            </a:pPr>
            <a:r>
              <a:rPr lang="en-US" sz="1000" b="1" dirty="0"/>
              <a:t>Aldosterone-the hormone that helps regulate fluid balance. It is secreted by the adrenal cortex.</a:t>
            </a:r>
          </a:p>
          <a:p>
            <a:pPr eaLnBrk="1" hangingPunct="1">
              <a:lnSpc>
                <a:spcPct val="90000"/>
              </a:lnSpc>
            </a:pPr>
            <a:r>
              <a:rPr lang="en-US" sz="1000" dirty="0"/>
              <a:t>Renin-angiotensin system:  Blood flow to the glomerulus drops.  Juxtaglomerular cells secrete renin into the bloodstream. Renin travels to liver. Renin coverts angiotensinogen to angiotensin I.  That travels to lungs where it is converted into angiotensin II.  It then travels to adrenal glands and stimulates the adrenal glands to produce aldosterone.  This then pushes sodium into the bloodstream.  Aldosterone causes the kidneys to retain sodium and water-thus increase in fluid volumes and sodium levels</a:t>
            </a:r>
          </a:p>
          <a:p>
            <a:pPr lvl="1" eaLnBrk="1" hangingPunct="1">
              <a:lnSpc>
                <a:spcPct val="90000"/>
              </a:lnSpc>
            </a:pPr>
            <a:r>
              <a:rPr lang="en-US" sz="1000" b="1" dirty="0">
                <a:solidFill>
                  <a:srgbClr val="000000"/>
                </a:solidFill>
              </a:rPr>
              <a:t>Serum osmolality reflects concentration of sodium</a:t>
            </a:r>
          </a:p>
          <a:p>
            <a:pPr lvl="1" eaLnBrk="1" hangingPunct="1">
              <a:lnSpc>
                <a:spcPct val="90000"/>
              </a:lnSpc>
            </a:pPr>
            <a:r>
              <a:rPr lang="en-US" sz="1000" b="1" dirty="0">
                <a:solidFill>
                  <a:srgbClr val="000000"/>
                </a:solidFill>
              </a:rPr>
              <a:t>Urine osmolality is determined by urea, creatinine, and uric acid</a:t>
            </a:r>
          </a:p>
          <a:p>
            <a:pPr lvl="1" eaLnBrk="1" hangingPunct="1">
              <a:lnSpc>
                <a:spcPct val="90000"/>
              </a:lnSpc>
            </a:pPr>
            <a:endParaRPr lang="en-US" sz="1000" b="1" dirty="0">
              <a:solidFill>
                <a:srgbClr val="000000"/>
              </a:solidFill>
            </a:endParaRPr>
          </a:p>
          <a:p>
            <a:pPr lvl="1" eaLnBrk="1" hangingPunct="1">
              <a:lnSpc>
                <a:spcPct val="90000"/>
              </a:lnSpc>
            </a:pPr>
            <a:r>
              <a:rPr lang="en-US" sz="1000" b="1" dirty="0">
                <a:solidFill>
                  <a:srgbClr val="000000"/>
                </a:solidFill>
              </a:rPr>
              <a:t>Osmolarity is more common term in clinical practice</a:t>
            </a:r>
            <a:r>
              <a:rPr lang="en-US" sz="1000" dirty="0">
                <a:solidFill>
                  <a:srgbClr val="000000"/>
                </a:solidFill>
              </a:rPr>
              <a:t>.</a:t>
            </a:r>
          </a:p>
          <a:p>
            <a:pPr eaLnBrk="1" hangingPunct="1">
              <a:lnSpc>
                <a:spcPct val="90000"/>
              </a:lnSpc>
            </a:pPr>
            <a:endParaRPr lang="en-US" sz="1000" dirty="0"/>
          </a:p>
          <a:p>
            <a:pPr>
              <a:defRPr/>
            </a:pPr>
            <a:endParaRPr lang="en-US" dirty="0" smtClean="0"/>
          </a:p>
          <a:p>
            <a:pPr>
              <a:defRPr/>
            </a:pPr>
            <a:endParaRPr lang="en-US" dirty="0" smtClean="0"/>
          </a:p>
          <a:p>
            <a:pPr>
              <a:defRPr/>
            </a:pPr>
            <a:endParaRPr lang="en-US" dirty="0" smtClean="0"/>
          </a:p>
          <a:p>
            <a:pPr>
              <a:defRPr/>
            </a:pPr>
            <a:endParaRPr lang="en-US" dirty="0" smtClean="0"/>
          </a:p>
          <a:p>
            <a:pPr>
              <a:defRPr/>
            </a:pPr>
            <a:endParaRPr lang="en-US" dirty="0" smtClean="0"/>
          </a:p>
          <a:p>
            <a:pPr>
              <a:defRPr/>
            </a:pPr>
            <a:endParaRPr lang="en-US" dirty="0" smtClean="0"/>
          </a:p>
          <a:p>
            <a:pPr>
              <a:defRPr/>
            </a:pPr>
            <a:endParaRPr lang="en-US" dirty="0" smtClean="0"/>
          </a:p>
          <a:p>
            <a:pPr>
              <a:defRPr/>
            </a:pPr>
            <a:endParaRPr lang="en-US" dirty="0" smtClean="0"/>
          </a:p>
          <a:p>
            <a:pPr>
              <a:defRPr/>
            </a:pPr>
            <a:r>
              <a:rPr lang="en-US" b="1" u="sng" dirty="0" smtClean="0"/>
              <a:t>Kidneys</a:t>
            </a:r>
            <a:r>
              <a:rPr lang="en-US" dirty="0" smtClean="0"/>
              <a:t> selectively retain electrolytes and water and excrete wastes and </a:t>
            </a:r>
          </a:p>
          <a:p>
            <a:pPr>
              <a:defRPr/>
            </a:pPr>
            <a:r>
              <a:rPr lang="en-US" dirty="0" smtClean="0"/>
              <a:t>excesses according to the body’s needs. </a:t>
            </a:r>
          </a:p>
          <a:p>
            <a:pPr>
              <a:defRPr/>
            </a:pPr>
            <a:r>
              <a:rPr lang="en-US" b="1" u="sng" dirty="0" smtClean="0"/>
              <a:t>Lungs</a:t>
            </a:r>
            <a:r>
              <a:rPr lang="en-US" dirty="0" smtClean="0"/>
              <a:t> regulation of the carbon dioxide levels is especially crucial in maintaining acid-base </a:t>
            </a:r>
          </a:p>
          <a:p>
            <a:pPr>
              <a:defRPr/>
            </a:pPr>
            <a:r>
              <a:rPr lang="en-US" dirty="0" smtClean="0"/>
              <a:t>balance</a:t>
            </a:r>
          </a:p>
          <a:p>
            <a:pPr>
              <a:defRPr/>
            </a:pPr>
            <a:r>
              <a:rPr lang="en-US" b="1" u="sng" dirty="0" smtClean="0"/>
              <a:t>The adrenal glands</a:t>
            </a:r>
            <a:r>
              <a:rPr lang="en-US" dirty="0" smtClean="0"/>
              <a:t> secrete aldosterone, and mineralocorticoid hormone </a:t>
            </a:r>
          </a:p>
          <a:p>
            <a:pPr>
              <a:defRPr/>
            </a:pPr>
            <a:r>
              <a:rPr lang="en-US" dirty="0" smtClean="0"/>
              <a:t>that helps the body conserve sodium, helps save chloride and water, and causes </a:t>
            </a:r>
          </a:p>
          <a:p>
            <a:pPr>
              <a:defRPr/>
            </a:pPr>
            <a:r>
              <a:rPr lang="en-US" dirty="0" smtClean="0"/>
              <a:t>potassium to be excreted.</a:t>
            </a:r>
          </a:p>
          <a:p>
            <a:pPr>
              <a:defRPr/>
            </a:pPr>
            <a:r>
              <a:rPr lang="en-US" b="1" u="sng" dirty="0" smtClean="0"/>
              <a:t>The thyroid gland</a:t>
            </a:r>
            <a:r>
              <a:rPr lang="en-US" dirty="0" smtClean="0"/>
              <a:t> releases thyroxine which increases blood flow in the body </a:t>
            </a:r>
          </a:p>
          <a:p>
            <a:pPr>
              <a:defRPr/>
            </a:pPr>
            <a:r>
              <a:rPr lang="en-US" dirty="0" smtClean="0"/>
              <a:t>leading to increased renal circulation and resulting in increased glomerular </a:t>
            </a:r>
          </a:p>
          <a:p>
            <a:pPr>
              <a:defRPr/>
            </a:pPr>
            <a:r>
              <a:rPr lang="en-US" dirty="0" smtClean="0"/>
              <a:t>filtration and urinary output</a:t>
            </a:r>
          </a:p>
          <a:p>
            <a:pPr>
              <a:defRPr/>
            </a:pPr>
            <a:endParaRPr lang="en-US" dirty="0" smtClean="0"/>
          </a:p>
          <a:p>
            <a:pPr>
              <a:defRPr/>
            </a:pPr>
            <a:r>
              <a:rPr lang="en-US" b="1" u="sng" dirty="0" smtClean="0"/>
              <a:t>The parathyroid glands</a:t>
            </a:r>
            <a:r>
              <a:rPr lang="en-US" dirty="0" smtClean="0"/>
              <a:t> secrete parathyroid hormone, which regulates the level of </a:t>
            </a:r>
          </a:p>
          <a:p>
            <a:pPr>
              <a:defRPr/>
            </a:pPr>
            <a:r>
              <a:rPr lang="en-US" dirty="0" smtClean="0"/>
              <a:t>calcium and phosphorus.  Parathyroid hormone draws calcium into the blood from the bones, </a:t>
            </a:r>
          </a:p>
          <a:p>
            <a:pPr>
              <a:defRPr/>
            </a:pPr>
            <a:r>
              <a:rPr lang="en-US" dirty="0" smtClean="0"/>
              <a:t>kidneys, and intestines.  It also facilitates the movement of phosphorus from the blood to the kidneys, </a:t>
            </a:r>
          </a:p>
          <a:p>
            <a:pPr>
              <a:defRPr/>
            </a:pPr>
            <a:r>
              <a:rPr lang="en-US" dirty="0" smtClean="0"/>
              <a:t>where it is excreted in the urine.</a:t>
            </a:r>
          </a:p>
          <a:p>
            <a:pPr>
              <a:defRPr/>
            </a:pPr>
            <a:endParaRPr lang="en-US" dirty="0" smtClean="0"/>
          </a:p>
          <a:p>
            <a:pPr>
              <a:defRPr/>
            </a:pPr>
            <a:r>
              <a:rPr lang="en-US" b="1" u="sng" dirty="0" smtClean="0"/>
              <a:t>The nervous system</a:t>
            </a:r>
            <a:r>
              <a:rPr lang="en-US" dirty="0" smtClean="0"/>
              <a:t>, acting as a switchboard to inhibit and stimulate mechanisms </a:t>
            </a:r>
          </a:p>
          <a:p>
            <a:pPr>
              <a:defRPr/>
            </a:pPr>
            <a:r>
              <a:rPr lang="en-US" dirty="0" smtClean="0"/>
              <a:t>that influence fluid balance, functions chiefly as the regulator of sodium and water intake and excretion. </a:t>
            </a:r>
          </a:p>
          <a:p>
            <a:pPr>
              <a:defRPr/>
            </a:pPr>
            <a:endParaRPr lang="en-US" dirty="0" smtClean="0"/>
          </a:p>
          <a:p>
            <a:pPr>
              <a:defRPr/>
            </a:pPr>
            <a:r>
              <a:rPr lang="en-US" dirty="0" smtClean="0"/>
              <a:t>The Thirst Center is located in the hypothalamus of the brain. </a:t>
            </a:r>
          </a:p>
          <a:p>
            <a:pPr>
              <a:defRPr/>
            </a:pPr>
            <a:r>
              <a:rPr lang="en-US" dirty="0" smtClean="0"/>
              <a:t> Antidiuretic hormone (ADH) is manufactured in the hypothalamus and is stored in the</a:t>
            </a:r>
          </a:p>
          <a:p>
            <a:pPr>
              <a:defRPr/>
            </a:pPr>
            <a:r>
              <a:rPr lang="en-US" dirty="0" smtClean="0"/>
              <a:t> posterior lobe of the pituitary gland.</a:t>
            </a:r>
          </a:p>
          <a:p>
            <a:pPr>
              <a:defRPr/>
            </a:pPr>
            <a:endParaRPr lang="en-US" dirty="0" smtClean="0"/>
          </a:p>
          <a:p>
            <a:pPr>
              <a:defRPr/>
            </a:pPr>
            <a:r>
              <a:rPr lang="en-US" dirty="0" smtClean="0"/>
              <a:t>Neurons, called osmoreceptors, are sensitive to changes in the concentration of ECF,</a:t>
            </a:r>
          </a:p>
          <a:p>
            <a:pPr>
              <a:defRPr/>
            </a:pPr>
            <a:r>
              <a:rPr lang="en-US" dirty="0" smtClean="0"/>
              <a:t> sending appropriate impulses to the pituitary gland to release </a:t>
            </a:r>
          </a:p>
          <a:p>
            <a:pPr>
              <a:defRPr/>
            </a:pPr>
            <a:r>
              <a:rPr lang="en-US" dirty="0" smtClean="0"/>
              <a:t>ADH or inhibit its release to maintain ECF volume concentration. </a:t>
            </a:r>
          </a:p>
          <a:p>
            <a:pPr>
              <a:defRPr/>
            </a:pPr>
            <a:endParaRPr lang="en-US" dirty="0" smtClean="0"/>
          </a:p>
          <a:p>
            <a:pPr defTabSz="939363">
              <a:defRPr/>
            </a:pPr>
            <a:r>
              <a:rPr lang="en-US" dirty="0"/>
              <a:t>SIADH happens when the body secretes too much ADH. The permeability of the renal tubules increases. Then water retention occurs along with increased extracellular fluid volume.  This leads to: reduced plasma osmolality, diminished aldosterone secretion, dilutional hyponatremia and increased GFR.  Sodium excretion is increased and there is a fluid shift into the cells.  Patient then develops thirst, SOB on exertion, vomiting, cramping, confusion, lethargy and hyponatremia.  What is the treatment? Lasix and IV fluids-what kind? Hypertonic-slowly to prevent fluid overload. May need sodium supplements. Watch for seizures, I&amp;O, weights, Vital signs, etc.</a:t>
            </a:r>
          </a:p>
          <a:p>
            <a:pPr>
              <a:defRPr/>
            </a:pPr>
            <a:endParaRPr lang="en-US" dirty="0" smtClean="0"/>
          </a:p>
          <a:p>
            <a:pPr>
              <a:defRPr/>
            </a:pPr>
            <a:endParaRPr lang="en-US" dirty="0" smtClean="0"/>
          </a:p>
          <a:p>
            <a:pPr>
              <a:defRPr/>
            </a:pPr>
            <a:endParaRPr lang="en-US" dirty="0"/>
          </a:p>
        </p:txBody>
      </p:sp>
      <p:sp>
        <p:nvSpPr>
          <p:cNvPr id="30724" name="Slide Number Placeholder 3"/>
          <p:cNvSpPr>
            <a:spLocks noGrp="1"/>
          </p:cNvSpPr>
          <p:nvPr>
            <p:ph type="sldNum" sz="quarter" idx="5"/>
          </p:nvPr>
        </p:nvSpPr>
        <p:spPr>
          <a:noFill/>
        </p:spPr>
        <p:txBody>
          <a:bodyPr/>
          <a:lstStyle/>
          <a:p>
            <a:fld id="{5ECC0210-DEBC-4CE1-B55F-8BCBD7A2D8BD}" type="slidenum">
              <a:rPr lang="en-US" smtClean="0"/>
              <a:pPr/>
              <a:t>7</a:t>
            </a:fld>
            <a:endParaRPr lang="en-US"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970</a:t>
            </a:r>
          </a:p>
          <a:p>
            <a:r>
              <a:rPr lang="en-US" dirty="0" smtClean="0"/>
              <a:t>Fluid output occurs thru 4 organs of water loss:</a:t>
            </a:r>
          </a:p>
          <a:p>
            <a:r>
              <a:rPr lang="en-US" dirty="0" smtClean="0"/>
              <a:t>Kidneys, skin, lungs, &amp; GI tract</a:t>
            </a:r>
          </a:p>
          <a:p>
            <a:endParaRPr lang="en-US" dirty="0" smtClean="0"/>
          </a:p>
          <a:p>
            <a:r>
              <a:rPr lang="en-US" dirty="0" smtClean="0"/>
              <a:t>Kidneys:</a:t>
            </a:r>
          </a:p>
          <a:p>
            <a:r>
              <a:rPr lang="en-US" dirty="0" smtClean="0"/>
              <a:t>Major</a:t>
            </a:r>
            <a:r>
              <a:rPr lang="en-US" baseline="0" dirty="0" smtClean="0"/>
              <a:t> regulatory organs of fluid balance.</a:t>
            </a:r>
            <a:endParaRPr lang="en-US" dirty="0" smtClean="0"/>
          </a:p>
          <a:p>
            <a:r>
              <a:rPr lang="en-US" dirty="0" smtClean="0"/>
              <a:t>Kidneys:</a:t>
            </a:r>
          </a:p>
          <a:p>
            <a:r>
              <a:rPr lang="en-US" dirty="0" smtClean="0"/>
              <a:t>Approximately 180 L of plasma is filtered through the kidneys every day, and 1200 to 1500 ml of urine is produced. (or 0.5 ml/kg/hr)</a:t>
            </a:r>
          </a:p>
          <a:p>
            <a:endParaRPr lang="en-US" dirty="0" smtClean="0"/>
          </a:p>
          <a:p>
            <a:r>
              <a:rPr lang="en-US" dirty="0" smtClean="0"/>
              <a:t>SKIN:</a:t>
            </a:r>
          </a:p>
          <a:p>
            <a:r>
              <a:rPr lang="en-US" dirty="0" smtClean="0"/>
              <a:t>Insensible water loss is continuous and occurs through the skin and lungs. Insensible loss can increase with fever or burns</a:t>
            </a:r>
          </a:p>
          <a:p>
            <a:r>
              <a:rPr lang="en-US" dirty="0" smtClean="0"/>
              <a:t>The lungs lose 500 ml of water through expiration.</a:t>
            </a:r>
          </a:p>
          <a:p>
            <a:endParaRPr lang="en-US" dirty="0" smtClean="0"/>
          </a:p>
          <a:p>
            <a:r>
              <a:rPr lang="en-US" dirty="0" smtClean="0"/>
              <a:t>Sensible water loss occurs through excessive perspiration &amp;</a:t>
            </a:r>
            <a:r>
              <a:rPr lang="en-US" baseline="0" dirty="0" smtClean="0"/>
              <a:t> can be perceived by the individual or thru inspection</a:t>
            </a:r>
            <a:r>
              <a:rPr lang="en-US" dirty="0" smtClean="0"/>
              <a:t>. </a:t>
            </a:r>
          </a:p>
          <a:p>
            <a:endParaRPr lang="en-US" dirty="0" smtClean="0"/>
          </a:p>
          <a:p>
            <a:r>
              <a:rPr lang="en-US" dirty="0" smtClean="0"/>
              <a:t>Water loss from the skin can be sensible or insensible and occurs thru diffusion or perspiration. Avg of 500-600 mL fluid loss per day from skin</a:t>
            </a:r>
          </a:p>
          <a:p>
            <a:endParaRPr lang="en-US" dirty="0" smtClean="0"/>
          </a:p>
          <a:p>
            <a:r>
              <a:rPr lang="en-US" dirty="0" smtClean="0"/>
              <a:t>Lungs:</a:t>
            </a:r>
          </a:p>
          <a:p>
            <a:r>
              <a:rPr lang="en-US" dirty="0" smtClean="0"/>
              <a:t>Insensible losss: about 500 mL/day. </a:t>
            </a:r>
          </a:p>
          <a:p>
            <a:r>
              <a:rPr lang="en-US" dirty="0" smtClean="0"/>
              <a:t>Loss increases</a:t>
            </a:r>
            <a:r>
              <a:rPr lang="en-US" baseline="0" dirty="0" smtClean="0"/>
              <a:t> in response to respiratory rate &amp; depth. Ox administration devices increase insensible water loss from lungs.</a:t>
            </a:r>
            <a:endParaRPr lang="en-US" dirty="0" smtClean="0"/>
          </a:p>
          <a:p>
            <a:endParaRPr lang="en-US" dirty="0" smtClean="0"/>
          </a:p>
          <a:p>
            <a:r>
              <a:rPr lang="en-US" dirty="0" smtClean="0"/>
              <a:t>GI Tract:</a:t>
            </a:r>
          </a:p>
          <a:p>
            <a:r>
              <a:rPr lang="en-US" dirty="0" smtClean="0"/>
              <a:t>3-6 mL of isotonic fluid moves into the gu tract and then returns again to the extracellular fluid.</a:t>
            </a:r>
          </a:p>
          <a:p>
            <a:r>
              <a:rPr lang="en-US" dirty="0" smtClean="0"/>
              <a:t>The GI tract loses 200 ml of water through feces.</a:t>
            </a:r>
          </a:p>
          <a:p>
            <a:r>
              <a:rPr lang="en-US" dirty="0" smtClean="0"/>
              <a:t>Can become site of large fluid loss with disease such as diarrhea.</a:t>
            </a:r>
          </a:p>
          <a:p>
            <a:endParaRPr lang="en-US" dirty="0"/>
          </a:p>
        </p:txBody>
      </p:sp>
      <p:sp>
        <p:nvSpPr>
          <p:cNvPr id="4" name="Slide Number Placeholder 3"/>
          <p:cNvSpPr>
            <a:spLocks noGrp="1"/>
          </p:cNvSpPr>
          <p:nvPr>
            <p:ph type="sldNum" sz="quarter" idx="10"/>
          </p:nvPr>
        </p:nvSpPr>
        <p:spPr/>
        <p:txBody>
          <a:bodyPr/>
          <a:lstStyle/>
          <a:p>
            <a:pPr>
              <a:defRPr/>
            </a:pPr>
            <a:fld id="{CA208745-C5E1-4769-9407-F14F089BDD75}" type="slidenum">
              <a:rPr lang="en-US" smtClean="0"/>
              <a:pPr>
                <a:defRPr/>
              </a:pPr>
              <a:t>8</a:t>
            </a:fld>
            <a:endParaRPr lang="en-US" dirty="0"/>
          </a:p>
        </p:txBody>
      </p:sp>
    </p:spTree>
    <p:extLst>
      <p:ext uri="{BB962C8B-B14F-4D97-AF65-F5344CB8AC3E}">
        <p14:creationId xmlns:p14="http://schemas.microsoft.com/office/powerpoint/2010/main" val="6193039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922F2E6D-DE34-4DAF-90A2-EF0F97F2F550}" type="slidenum">
              <a:rPr lang="en-US" smtClean="0"/>
              <a:pPr/>
              <a:t>9</a:t>
            </a:fld>
            <a:endParaRPr lang="en-US" dirty="0" smtClean="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a:ln/>
        </p:spPr>
        <p:txBody>
          <a:bodyPr/>
          <a:lstStyle/>
          <a:p>
            <a:pPr eaLnBrk="1" hangingPunct="1"/>
            <a:r>
              <a:rPr lang="en-US" dirty="0" smtClean="0"/>
              <a:t>971</a:t>
            </a:r>
          </a:p>
          <a:p>
            <a:pPr eaLnBrk="1" hangingPunct="1"/>
            <a:r>
              <a:rPr lang="en-US" dirty="0" smtClean="0"/>
              <a:t>Sodium is the most abundant cation in ECF, 90%. </a:t>
            </a:r>
            <a:r>
              <a:rPr lang="en-US" b="1" dirty="0" smtClean="0"/>
              <a:t>Sodium is needed to maintain and/or regulate water balance</a:t>
            </a:r>
            <a:r>
              <a:rPr lang="en-US" dirty="0" smtClean="0"/>
              <a:t>, nerve impulse transmission, acid-base balance, and cellular chemical reactions. Regulated by dietary (</a:t>
            </a:r>
            <a:r>
              <a:rPr lang="en-US" b="1" dirty="0" smtClean="0"/>
              <a:t>pickle –</a:t>
            </a:r>
            <a:r>
              <a:rPr lang="en-US" dirty="0" smtClean="0"/>
              <a:t>) intake &amp; aldostersone secretion. The concentration is 135 to 145 mEq/L.  </a:t>
            </a:r>
          </a:p>
          <a:p>
            <a:r>
              <a:rPr lang="en-US" b="1" dirty="0" smtClean="0"/>
              <a:t>K+ maintains</a:t>
            </a:r>
            <a:r>
              <a:rPr lang="en-US" b="1" baseline="0" dirty="0" smtClean="0"/>
              <a:t> ICF osmotic pressure</a:t>
            </a:r>
            <a:endParaRPr lang="en-US" b="1" dirty="0" smtClean="0"/>
          </a:p>
          <a:p>
            <a:r>
              <a:rPr lang="en-US" b="1" dirty="0" smtClean="0"/>
              <a:t>  Na+ Maintains ECF osmotic pressure</a:t>
            </a:r>
          </a:p>
          <a:p>
            <a:r>
              <a:rPr lang="en-US" b="1" baseline="0" dirty="0" smtClean="0"/>
              <a:t>  NOTE:  when there is either a ECF or ICF change in concentration, remember that fluid shifts from the area of LESSER concentration to area of GREATER concentration.</a:t>
            </a:r>
          </a:p>
          <a:p>
            <a:pPr eaLnBrk="1" hangingPunct="1"/>
            <a:endParaRPr lang="en-US" dirty="0" smtClean="0"/>
          </a:p>
          <a:p>
            <a:pPr eaLnBrk="1" hangingPunct="1"/>
            <a:endParaRPr lang="en-US" dirty="0" smtClean="0"/>
          </a:p>
          <a:p>
            <a:pPr eaLnBrk="1" hangingPunct="1"/>
            <a:r>
              <a:rPr lang="en-US" dirty="0" smtClean="0"/>
              <a:t>Potassium is the principle cation in the intracellular compartment. It is necessary for glycogen deposits in the liver and skeletal muscle, transmission and conduction of nerve impulses, </a:t>
            </a:r>
            <a:r>
              <a:rPr lang="en-US" b="1" dirty="0" smtClean="0"/>
              <a:t>cardiac</a:t>
            </a:r>
            <a:r>
              <a:rPr lang="en-US" dirty="0" smtClean="0"/>
              <a:t> conduction, and smooth and skeletal contraction. Very small amount in ECF.  Regulated by dietary (</a:t>
            </a:r>
            <a:r>
              <a:rPr lang="en-US" b="1" dirty="0" smtClean="0"/>
              <a:t>banana)</a:t>
            </a:r>
            <a:r>
              <a:rPr lang="en-US" baseline="0" dirty="0" smtClean="0"/>
              <a:t> intake &amp; renal excretion. Any condition that increases urine output decreases serum concentration. </a:t>
            </a:r>
            <a:r>
              <a:rPr lang="en-US" dirty="0" smtClean="0"/>
              <a:t>The normal range is 3.5 to 5.0 mEq/L.</a:t>
            </a:r>
          </a:p>
          <a:p>
            <a:r>
              <a:rPr lang="en-US" b="1" dirty="0" smtClean="0"/>
              <a:t>K+ maintains</a:t>
            </a:r>
            <a:r>
              <a:rPr lang="en-US" b="1" baseline="0" dirty="0" smtClean="0"/>
              <a:t> ICF osmotic pressure</a:t>
            </a:r>
            <a:endParaRPr lang="en-US" b="1" dirty="0" smtClean="0"/>
          </a:p>
          <a:p>
            <a:r>
              <a:rPr lang="en-US" b="1" dirty="0" smtClean="0"/>
              <a:t>  Na+ Maintains ECF osmotic pressure</a:t>
            </a:r>
          </a:p>
          <a:p>
            <a:r>
              <a:rPr lang="en-US" b="1" baseline="0" dirty="0" smtClean="0"/>
              <a:t>  NOTE:  when there is either a ECF or ICF change in concentration, remember that fluid shifts from the area of LESSER concentration to area of GREATER concentration.</a:t>
            </a:r>
          </a:p>
          <a:p>
            <a:pPr eaLnBrk="1" hangingPunct="1"/>
            <a:endParaRPr lang="en-US" dirty="0" smtClean="0"/>
          </a:p>
          <a:p>
            <a:pPr eaLnBrk="1" hangingPunct="1"/>
            <a:r>
              <a:rPr lang="en-US" dirty="0" smtClean="0"/>
              <a:t>Calcium is stored in bone, plasma, and body cells. 90% of calcium is located in bone and 1% in ECF. Approximately 50% of calcium is bound to protein (albumin) and 40% is free ionized. The normal serum level is 8.5 to 10.5 mg/dl. Calcium is necessary for bone and teeth formation, blood clotting, hormone secretion, cell membrane integrity, cardiac conduction, transmission of nerve impulses, and muscle contraction, </a:t>
            </a:r>
            <a:r>
              <a:rPr lang="en-US" b="1" dirty="0" smtClean="0"/>
              <a:t>blood clotting</a:t>
            </a:r>
            <a:r>
              <a:rPr lang="en-US" dirty="0" smtClean="0"/>
              <a:t>. </a:t>
            </a:r>
            <a:r>
              <a:rPr lang="en-US" b="1" dirty="0" smtClean="0"/>
              <a:t>Too much CA can result in stones (right flank pain). Food: milkshake</a:t>
            </a:r>
          </a:p>
          <a:p>
            <a:pPr eaLnBrk="1" hangingPunct="1"/>
            <a:endParaRPr lang="en-US" dirty="0" smtClean="0"/>
          </a:p>
          <a:p>
            <a:pPr eaLnBrk="1" hangingPunct="1"/>
            <a:r>
              <a:rPr lang="en-US" dirty="0" smtClean="0"/>
              <a:t>Magnesium is essential for enzyme activities, neurochemical activities, and cardiac and skeletal muscle excitability. About 50% to 60% of magnesium is found in the bone and 1% in ECF. Regulated by dietary (</a:t>
            </a:r>
            <a:r>
              <a:rPr lang="en-US" b="1" dirty="0" smtClean="0"/>
              <a:t>spinanch</a:t>
            </a:r>
            <a:r>
              <a:rPr lang="en-US" dirty="0" smtClean="0"/>
              <a:t>)</a:t>
            </a:r>
            <a:r>
              <a:rPr lang="en-US" baseline="0" dirty="0" smtClean="0"/>
              <a:t> </a:t>
            </a:r>
            <a:r>
              <a:rPr lang="en-US" dirty="0" smtClean="0"/>
              <a:t> intake, renal mechanisms and parathyroid hormone (PTH). Normal lab value ranges from 1.5 to 2.5 mEq/L.</a:t>
            </a:r>
          </a:p>
          <a:p>
            <a:pPr eaLnBrk="1" hangingPunct="1"/>
            <a:endParaRPr lang="en-US" dirty="0" smtClean="0"/>
          </a:p>
          <a:p>
            <a:pPr eaLnBrk="1" hangingPunct="1"/>
            <a:r>
              <a:rPr lang="en-US" dirty="0" smtClean="0"/>
              <a:t>Anions:</a:t>
            </a:r>
          </a:p>
          <a:p>
            <a:pPr eaLnBrk="1" hangingPunct="1"/>
            <a:r>
              <a:rPr lang="en-US" dirty="0" smtClean="0"/>
              <a:t>Chloride is the major anion in ECF. Chloride always follows sodium. Chloride is regulated through dietary intake and kidneys. The normal value ranges from 95 to 105 mEq/L.</a:t>
            </a:r>
          </a:p>
          <a:p>
            <a:pPr eaLnBrk="1" hangingPunct="1"/>
            <a:endParaRPr lang="en-US" dirty="0" smtClean="0"/>
          </a:p>
          <a:p>
            <a:pPr eaLnBrk="1" hangingPunct="1"/>
            <a:r>
              <a:rPr lang="en-US" dirty="0" smtClean="0"/>
              <a:t>Bicarbonate is the major chemical base buffer in the body. Bicarbonate is found in ECF and ICF. The kidneys regulate bicarbonate. The arterial level ranges from 22 to 26 mEq/L (may see 21-28) and venous (carbonate dioxide content) is 24 to 30 mEq/L.</a:t>
            </a:r>
          </a:p>
          <a:p>
            <a:pPr eaLnBrk="1" hangingPunct="1"/>
            <a:endParaRPr lang="en-US" dirty="0" smtClean="0"/>
          </a:p>
          <a:p>
            <a:pPr eaLnBrk="1" hangingPunct="1"/>
            <a:r>
              <a:rPr lang="en-US" dirty="0" smtClean="0"/>
              <a:t>Phosphorus exists in the form of phosphate. Phosphate is found in ICF with a small amount in ECF. It assists in acid-base balance. Phosphate and calcium help to develop and maintain bones and teeth as well as promotes normal neuromuscular action &amp; assists with carbohydrate metabolism. Normally absorbed thru GI tract. Regulated by dietary intake, renal excretion, intestinal absorption and PTH . Phosphate and calcium are inversely proportional: as one rises the other one falls. The normal level is 2.8 to 4.5 mg/dl. </a:t>
            </a:r>
          </a:p>
          <a:p>
            <a:pPr eaLnBrk="1" hangingPunct="1"/>
            <a:endParaRPr lang="en-US" dirty="0" smtClean="0"/>
          </a:p>
          <a:p>
            <a:pPr eaLnBrk="1" hangingPunct="1"/>
            <a:r>
              <a:rPr lang="en-US" dirty="0" smtClean="0"/>
              <a:t>?: which</a:t>
            </a:r>
            <a:r>
              <a:rPr lang="en-US" baseline="0" dirty="0" smtClean="0"/>
              <a:t> value should be reported to HCP? </a:t>
            </a:r>
            <a:r>
              <a:rPr lang="en-US" b="1" u="sng" baseline="0" dirty="0" smtClean="0"/>
              <a:t>Ca= 3.9</a:t>
            </a:r>
            <a:r>
              <a:rPr lang="en-US" baseline="0" dirty="0" smtClean="0"/>
              <a:t>; NA 140; K – 4; Mg 2.1</a:t>
            </a:r>
          </a:p>
          <a:p>
            <a:pPr eaLnBrk="1" hangingPunct="1"/>
            <a:endParaRPr lang="en-US" baseline="0" dirty="0" smtClean="0"/>
          </a:p>
          <a:p>
            <a:pPr eaLnBrk="1" hangingPunct="1"/>
            <a:r>
              <a:rPr lang="en-US" baseline="0" dirty="0" smtClean="0"/>
              <a:t>Which food would </a:t>
            </a:r>
            <a:r>
              <a:rPr lang="en-US" b="1" dirty="0" smtClean="0"/>
              <a:t>this would</a:t>
            </a:r>
            <a:r>
              <a:rPr lang="en-US" b="1" baseline="0" dirty="0" smtClean="0"/>
              <a:t> have the greatest impace on the water balance of a person as opposed to other foods such as bannana, spinich</a:t>
            </a:r>
            <a:r>
              <a:rPr lang="en-US" b="1" dirty="0" smtClean="0"/>
              <a:t> .  PICKLE</a:t>
            </a:r>
          </a:p>
          <a:p>
            <a:pPr eaLnBrk="1" hangingPunct="1"/>
            <a:r>
              <a:rPr lang="en-US" b="1" dirty="0" smtClean="0"/>
              <a:t>  greatest impact on heart conductivity: banana</a:t>
            </a:r>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5" name="Rectangle 4"/>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6" name="Rectangle 5"/>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7" name="Rectangle 6"/>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0" name="Straight Connector 9"/>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a:defRPr/>
            </a:pPr>
            <a:endParaRPr lang="en-US" dirty="0"/>
          </a:p>
        </p:txBody>
      </p:sp>
      <p:sp>
        <p:nvSpPr>
          <p:cNvPr id="11" name="Straight Connector 10"/>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a:defRPr/>
            </a:pPr>
            <a:endParaRPr lang="en-US" dirty="0"/>
          </a:p>
        </p:txBody>
      </p:sp>
      <p:sp>
        <p:nvSpPr>
          <p:cNvPr id="12" name="Straight Connector 11"/>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a:defRPr/>
            </a:pPr>
            <a:endParaRPr lang="en-US" dirty="0"/>
          </a:p>
        </p:txBody>
      </p:sp>
      <p:sp>
        <p:nvSpPr>
          <p:cNvPr id="13" name="Straight Connector 12"/>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a:defRPr/>
            </a:pPr>
            <a:endParaRPr lang="en-US" dirty="0"/>
          </a:p>
        </p:txBody>
      </p:sp>
      <p:sp>
        <p:nvSpPr>
          <p:cNvPr id="14" name="Straight Connector 13"/>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a:defRPr/>
            </a:pPr>
            <a:endParaRPr lang="en-US" dirty="0"/>
          </a:p>
        </p:txBody>
      </p:sp>
      <p:sp>
        <p:nvSpPr>
          <p:cNvPr id="15" name="Straight Connector 14"/>
          <p:cNvSpPr>
            <a:spLocks noChangeShapeType="1"/>
          </p:cNvSpPr>
          <p:nvPr/>
        </p:nvSpPr>
        <p:spPr bwMode="auto">
          <a:xfrm>
            <a:off x="9113838"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a:defRPr/>
            </a:pPr>
            <a:endParaRPr lang="en-US" dirty="0"/>
          </a:p>
        </p:txBody>
      </p:sp>
      <p:sp>
        <p:nvSpPr>
          <p:cNvPr id="16" name="Rectangle 15"/>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7" name="Oval 16"/>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8" name="Oval 17"/>
          <p:cNvSpPr/>
          <p:nvPr/>
        </p:nvSpPr>
        <p:spPr bwMode="auto">
          <a:xfrm>
            <a:off x="1309688" y="4867275"/>
            <a:ext cx="641350"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9" name="Oval 18"/>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20" name="Oval 19"/>
          <p:cNvSpPr/>
          <p:nvPr/>
        </p:nvSpPr>
        <p:spPr bwMode="auto">
          <a:xfrm>
            <a:off x="1663700" y="5788025"/>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21" name="Oval 20"/>
          <p:cNvSpPr/>
          <p:nvPr/>
        </p:nvSpPr>
        <p:spPr>
          <a:xfrm>
            <a:off x="1905000" y="4495800"/>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8" name="Title 7"/>
          <p:cNvSpPr>
            <a:spLocks noGrp="1"/>
          </p:cNvSpPr>
          <p:nvPr>
            <p:ph type="ctrTitle"/>
          </p:nvPr>
        </p:nvSpPr>
        <p:spPr>
          <a:xfrm>
            <a:off x="2286000" y="3124200"/>
            <a:ext cx="6172200" cy="1894362"/>
          </a:xfrm>
        </p:spPr>
        <p:txBody>
          <a:bodyPr/>
          <a:lstStyle>
            <a:lvl1pPr>
              <a:defRPr b="1"/>
            </a:lvl1pPr>
          </a:lstStyle>
          <a:p>
            <a:r>
              <a:rPr lang="en-US" smtClean="0"/>
              <a:t>Click to edit Master title style</a:t>
            </a:r>
            <a:endParaRPr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22" name="Date Placeholder 27"/>
          <p:cNvSpPr>
            <a:spLocks noGrp="1"/>
          </p:cNvSpPr>
          <p:nvPr>
            <p:ph type="dt" sz="half" idx="10"/>
          </p:nvPr>
        </p:nvSpPr>
        <p:spPr bwMode="auto">
          <a:xfrm rot="5400000">
            <a:off x="7764463" y="1174750"/>
            <a:ext cx="2286000" cy="381000"/>
          </a:xfrm>
        </p:spPr>
        <p:txBody>
          <a:bodyPr/>
          <a:lstStyle>
            <a:lvl1pPr>
              <a:defRPr/>
            </a:lvl1pPr>
          </a:lstStyle>
          <a:p>
            <a:pPr>
              <a:defRPr/>
            </a:pPr>
            <a:fld id="{51AEA134-0775-4DFA-B67D-2DBDA873352F}" type="datetimeFigureOut">
              <a:rPr lang="en-US"/>
              <a:pPr>
                <a:defRPr/>
              </a:pPr>
              <a:t>6/5/2018</a:t>
            </a:fld>
            <a:endParaRPr lang="en-US" dirty="0"/>
          </a:p>
        </p:txBody>
      </p:sp>
      <p:sp>
        <p:nvSpPr>
          <p:cNvPr id="23" name="Footer Placeholder 16"/>
          <p:cNvSpPr>
            <a:spLocks noGrp="1"/>
          </p:cNvSpPr>
          <p:nvPr>
            <p:ph type="ftr" sz="quarter" idx="11"/>
          </p:nvPr>
        </p:nvSpPr>
        <p:spPr bwMode="auto">
          <a:xfrm rot="5400000">
            <a:off x="7077076" y="4181475"/>
            <a:ext cx="3657600" cy="384175"/>
          </a:xfrm>
        </p:spPr>
        <p:txBody>
          <a:bodyPr/>
          <a:lstStyle>
            <a:lvl1pPr>
              <a:defRPr>
                <a:solidFill>
                  <a:schemeClr val="tx2"/>
                </a:solidFill>
              </a:defRPr>
            </a:lvl1pPr>
          </a:lstStyle>
          <a:p>
            <a:pPr>
              <a:defRPr/>
            </a:pPr>
            <a:endParaRPr lang="en-US" dirty="0"/>
          </a:p>
        </p:txBody>
      </p:sp>
      <p:sp>
        <p:nvSpPr>
          <p:cNvPr id="24" name="Slide Number Placeholder 28"/>
          <p:cNvSpPr>
            <a:spLocks noGrp="1"/>
          </p:cNvSpPr>
          <p:nvPr>
            <p:ph type="sldNum" sz="quarter" idx="12"/>
          </p:nvPr>
        </p:nvSpPr>
        <p:spPr bwMode="auto">
          <a:xfrm>
            <a:off x="1325563" y="4929188"/>
            <a:ext cx="609600" cy="517525"/>
          </a:xfrm>
        </p:spPr>
        <p:txBody>
          <a:bodyPr/>
          <a:lstStyle>
            <a:lvl1pPr>
              <a:defRPr/>
            </a:lvl1pPr>
          </a:lstStyle>
          <a:p>
            <a:pPr>
              <a:defRPr/>
            </a:pPr>
            <a:fld id="{4D244A75-06D9-45D7-B12D-3483E8808C69}" type="slidenum">
              <a:rPr lang="en-US"/>
              <a:pPr>
                <a:defRPr/>
              </a:pPr>
              <a:t>‹#›</a:t>
            </a:fld>
            <a:endParaRPr lang="en-US" dirty="0">
              <a:solidFill>
                <a:schemeClr val="accent3">
                  <a:shade val="75000"/>
                </a:schemeClr>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607379F-0479-4055-BA0C-A2AA688842F2}" type="datetimeFigureOut">
              <a:rPr lang="en-US"/>
              <a:pPr>
                <a:defRPr/>
              </a:pPr>
              <a:t>6/5/2018</a:t>
            </a:fld>
            <a:endParaRPr lang="en-US" dirty="0"/>
          </a:p>
        </p:txBody>
      </p:sp>
      <p:sp>
        <p:nvSpPr>
          <p:cNvPr id="5" name="Footer Placeholder 4"/>
          <p:cNvSpPr>
            <a:spLocks noGrp="1"/>
          </p:cNvSpPr>
          <p:nvPr>
            <p:ph type="ftr" sz="quarter" idx="11"/>
          </p:nvPr>
        </p:nvSpPr>
        <p:spPr/>
        <p:txBody>
          <a:bodyPr/>
          <a:lstStyle>
            <a:lvl1pPr>
              <a:defRPr>
                <a:solidFill>
                  <a:schemeClr val="tx2"/>
                </a:solidFill>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1AE9081E-BEB1-4C3F-A91D-52C0A4AF4FC8}"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9B6AEA8-B23C-4075-B215-D7D3AA723EF9}" type="datetimeFigureOut">
              <a:rPr lang="en-US"/>
              <a:pPr>
                <a:defRPr/>
              </a:pPr>
              <a:t>6/5/2018</a:t>
            </a:fld>
            <a:endParaRPr lang="en-US" dirty="0"/>
          </a:p>
        </p:txBody>
      </p:sp>
      <p:sp>
        <p:nvSpPr>
          <p:cNvPr id="5" name="Footer Placeholder 4"/>
          <p:cNvSpPr>
            <a:spLocks noGrp="1"/>
          </p:cNvSpPr>
          <p:nvPr>
            <p:ph type="ftr" sz="quarter" idx="11"/>
          </p:nvPr>
        </p:nvSpPr>
        <p:spPr/>
        <p:txBody>
          <a:bodyPr/>
          <a:lstStyle>
            <a:lvl1pPr>
              <a:defRPr>
                <a:solidFill>
                  <a:schemeClr val="tx2"/>
                </a:solidFill>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A10A2427-CA82-4BDC-A927-1C6E9FCBA7F2}" type="slidenum">
              <a:rPr lang="en-US"/>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772400" cy="12192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1641475"/>
            <a:ext cx="7772400" cy="4454525"/>
          </a:xfrm>
        </p:spPr>
        <p:txBody>
          <a:bodyPr>
            <a:normAutofit/>
          </a:bodyPr>
          <a:lstStyle/>
          <a:p>
            <a:pPr lvl="0"/>
            <a:endParaRPr lang="en-US" noProof="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defTabSz="685800" fontAlgn="auto">
              <a:spcBef>
                <a:spcPts val="0"/>
              </a:spcBef>
              <a:spcAft>
                <a:spcPts val="0"/>
              </a:spcAft>
            </a:pPr>
            <a:fld id="{AB53B75C-90E9-4923-881E-27D85A73BABC}" type="datetimeFigureOut">
              <a:rPr lang="en-US" smtClean="0">
                <a:solidFill>
                  <a:prstClr val="black">
                    <a:tint val="75000"/>
                  </a:prstClr>
                </a:solidFill>
                <a:latin typeface="Calibri" panose="020F0502020204030204"/>
                <a:cs typeface="+mn-cs"/>
              </a:rPr>
              <a:pPr defTabSz="685800" fontAlgn="auto">
                <a:spcBef>
                  <a:spcPts val="0"/>
                </a:spcBef>
                <a:spcAft>
                  <a:spcPts val="0"/>
                </a:spcAft>
              </a:pPr>
              <a:t>6/5/2018</a:t>
            </a:fld>
            <a:endParaRPr lang="en-US">
              <a:solidFill>
                <a:prstClr val="black">
                  <a:tint val="75000"/>
                </a:prstClr>
              </a:solidFill>
              <a:latin typeface="Calibri" panose="020F0502020204030204"/>
              <a:cs typeface="+mn-cs"/>
            </a:endParaRPr>
          </a:p>
        </p:txBody>
      </p:sp>
      <p:sp>
        <p:nvSpPr>
          <p:cNvPr id="5" name="Footer Placeholder 4"/>
          <p:cNvSpPr>
            <a:spLocks noGrp="1"/>
          </p:cNvSpPr>
          <p:nvPr>
            <p:ph type="ftr" sz="quarter" idx="11"/>
          </p:nvPr>
        </p:nvSpPr>
        <p:spPr/>
        <p:txBody>
          <a:bodyPr/>
          <a:lstStyle/>
          <a:p>
            <a:pPr defTabSz="685800" fontAlgn="auto">
              <a:spcBef>
                <a:spcPts val="0"/>
              </a:spcBef>
              <a:spcAft>
                <a:spcPts val="0"/>
              </a:spcAft>
            </a:pPr>
            <a:endParaRPr lang="en-US">
              <a:solidFill>
                <a:prstClr val="black">
                  <a:tint val="75000"/>
                </a:prstClr>
              </a:solidFill>
              <a:latin typeface="Calibri" panose="020F0502020204030204"/>
              <a:cs typeface="+mn-cs"/>
            </a:endParaRPr>
          </a:p>
        </p:txBody>
      </p:sp>
      <p:sp>
        <p:nvSpPr>
          <p:cNvPr id="6" name="Slide Number Placeholder 5"/>
          <p:cNvSpPr>
            <a:spLocks noGrp="1"/>
          </p:cNvSpPr>
          <p:nvPr>
            <p:ph type="sldNum" sz="quarter" idx="12"/>
          </p:nvPr>
        </p:nvSpPr>
        <p:spPr/>
        <p:txBody>
          <a:bodyPr/>
          <a:lstStyle/>
          <a:p>
            <a:pPr defTabSz="685800" fontAlgn="auto">
              <a:spcBef>
                <a:spcPts val="0"/>
              </a:spcBef>
              <a:spcAft>
                <a:spcPts val="0"/>
              </a:spcAft>
            </a:pPr>
            <a:fld id="{C947FC41-3A1C-4E3F-83CE-34684ACA6D9D}" type="slidenum">
              <a:rPr lang="en-US" smtClean="0">
                <a:solidFill>
                  <a:prstClr val="black">
                    <a:tint val="75000"/>
                  </a:prstClr>
                </a:solidFill>
                <a:latin typeface="Calibri" panose="020F0502020204030204"/>
                <a:cs typeface="+mn-cs"/>
              </a:rPr>
              <a:pPr defTabSz="685800" fontAlgn="auto">
                <a:spcBef>
                  <a:spcPts val="0"/>
                </a:spcBef>
                <a:spcAft>
                  <a:spcPts val="0"/>
                </a:spcAft>
              </a:pPr>
              <a:t>‹#›</a:t>
            </a:fld>
            <a:endParaRPr lang="en-US">
              <a:solidFill>
                <a:prstClr val="black">
                  <a:tint val="75000"/>
                </a:prstClr>
              </a:solidFill>
              <a:latin typeface="Calibri" panose="020F0502020204030204"/>
              <a:cs typeface="+mn-cs"/>
            </a:endParaRPr>
          </a:p>
        </p:txBody>
      </p:sp>
    </p:spTree>
    <p:extLst>
      <p:ext uri="{BB962C8B-B14F-4D97-AF65-F5344CB8AC3E}">
        <p14:creationId xmlns:p14="http://schemas.microsoft.com/office/powerpoint/2010/main" val="258888374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defTabSz="685800" fontAlgn="auto">
              <a:spcBef>
                <a:spcPts val="0"/>
              </a:spcBef>
              <a:spcAft>
                <a:spcPts val="0"/>
              </a:spcAft>
            </a:pPr>
            <a:fld id="{AB53B75C-90E9-4923-881E-27D85A73BABC}" type="datetimeFigureOut">
              <a:rPr lang="en-US" smtClean="0">
                <a:solidFill>
                  <a:prstClr val="black">
                    <a:tint val="75000"/>
                  </a:prstClr>
                </a:solidFill>
                <a:latin typeface="Calibri" panose="020F0502020204030204"/>
                <a:cs typeface="+mn-cs"/>
              </a:rPr>
              <a:pPr defTabSz="685800" fontAlgn="auto">
                <a:spcBef>
                  <a:spcPts val="0"/>
                </a:spcBef>
                <a:spcAft>
                  <a:spcPts val="0"/>
                </a:spcAft>
              </a:pPr>
              <a:t>6/5/2018</a:t>
            </a:fld>
            <a:endParaRPr lang="en-US">
              <a:solidFill>
                <a:prstClr val="black">
                  <a:tint val="75000"/>
                </a:prstClr>
              </a:solidFill>
              <a:latin typeface="Calibri" panose="020F0502020204030204"/>
              <a:cs typeface="+mn-cs"/>
            </a:endParaRPr>
          </a:p>
        </p:txBody>
      </p:sp>
      <p:sp>
        <p:nvSpPr>
          <p:cNvPr id="5" name="Footer Placeholder 4"/>
          <p:cNvSpPr>
            <a:spLocks noGrp="1"/>
          </p:cNvSpPr>
          <p:nvPr>
            <p:ph type="ftr" sz="quarter" idx="11"/>
          </p:nvPr>
        </p:nvSpPr>
        <p:spPr/>
        <p:txBody>
          <a:bodyPr/>
          <a:lstStyle/>
          <a:p>
            <a:pPr defTabSz="685800" fontAlgn="auto">
              <a:spcBef>
                <a:spcPts val="0"/>
              </a:spcBef>
              <a:spcAft>
                <a:spcPts val="0"/>
              </a:spcAft>
            </a:pPr>
            <a:endParaRPr lang="en-US">
              <a:solidFill>
                <a:prstClr val="black">
                  <a:tint val="75000"/>
                </a:prstClr>
              </a:solidFill>
              <a:latin typeface="Calibri" panose="020F0502020204030204"/>
              <a:cs typeface="+mn-cs"/>
            </a:endParaRPr>
          </a:p>
        </p:txBody>
      </p:sp>
      <p:sp>
        <p:nvSpPr>
          <p:cNvPr id="6" name="Slide Number Placeholder 5"/>
          <p:cNvSpPr>
            <a:spLocks noGrp="1"/>
          </p:cNvSpPr>
          <p:nvPr>
            <p:ph type="sldNum" sz="quarter" idx="12"/>
          </p:nvPr>
        </p:nvSpPr>
        <p:spPr/>
        <p:txBody>
          <a:bodyPr/>
          <a:lstStyle/>
          <a:p>
            <a:pPr defTabSz="685800" fontAlgn="auto">
              <a:spcBef>
                <a:spcPts val="0"/>
              </a:spcBef>
              <a:spcAft>
                <a:spcPts val="0"/>
              </a:spcAft>
            </a:pPr>
            <a:fld id="{C947FC41-3A1C-4E3F-83CE-34684ACA6D9D}" type="slidenum">
              <a:rPr lang="en-US" smtClean="0">
                <a:solidFill>
                  <a:prstClr val="black">
                    <a:tint val="75000"/>
                  </a:prstClr>
                </a:solidFill>
                <a:latin typeface="Calibri" panose="020F0502020204030204"/>
                <a:cs typeface="+mn-cs"/>
              </a:rPr>
              <a:pPr defTabSz="685800" fontAlgn="auto">
                <a:spcBef>
                  <a:spcPts val="0"/>
                </a:spcBef>
                <a:spcAft>
                  <a:spcPts val="0"/>
                </a:spcAft>
              </a:pPr>
              <a:t>‹#›</a:t>
            </a:fld>
            <a:endParaRPr lang="en-US">
              <a:solidFill>
                <a:prstClr val="black">
                  <a:tint val="75000"/>
                </a:prstClr>
              </a:solidFill>
              <a:latin typeface="Calibri" panose="020F0502020204030204"/>
              <a:cs typeface="+mn-cs"/>
            </a:endParaRPr>
          </a:p>
        </p:txBody>
      </p:sp>
    </p:spTree>
    <p:extLst>
      <p:ext uri="{BB962C8B-B14F-4D97-AF65-F5344CB8AC3E}">
        <p14:creationId xmlns:p14="http://schemas.microsoft.com/office/powerpoint/2010/main" val="15780438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US"/>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pPr defTabSz="685800" fontAlgn="auto">
              <a:spcBef>
                <a:spcPts val="0"/>
              </a:spcBef>
              <a:spcAft>
                <a:spcPts val="0"/>
              </a:spcAft>
            </a:pPr>
            <a:fld id="{AB53B75C-90E9-4923-881E-27D85A73BABC}" type="datetimeFigureOut">
              <a:rPr lang="en-US" smtClean="0">
                <a:solidFill>
                  <a:prstClr val="black">
                    <a:tint val="75000"/>
                  </a:prstClr>
                </a:solidFill>
                <a:latin typeface="Calibri" panose="020F0502020204030204"/>
                <a:cs typeface="+mn-cs"/>
              </a:rPr>
              <a:pPr defTabSz="685800" fontAlgn="auto">
                <a:spcBef>
                  <a:spcPts val="0"/>
                </a:spcBef>
                <a:spcAft>
                  <a:spcPts val="0"/>
                </a:spcAft>
              </a:pPr>
              <a:t>6/5/2018</a:t>
            </a:fld>
            <a:endParaRPr lang="en-US">
              <a:solidFill>
                <a:prstClr val="black">
                  <a:tint val="75000"/>
                </a:prstClr>
              </a:solidFill>
              <a:latin typeface="Calibri" panose="020F0502020204030204"/>
              <a:cs typeface="+mn-cs"/>
            </a:endParaRPr>
          </a:p>
        </p:txBody>
      </p:sp>
      <p:sp>
        <p:nvSpPr>
          <p:cNvPr id="5" name="Footer Placeholder 4"/>
          <p:cNvSpPr>
            <a:spLocks noGrp="1"/>
          </p:cNvSpPr>
          <p:nvPr>
            <p:ph type="ftr" sz="quarter" idx="11"/>
          </p:nvPr>
        </p:nvSpPr>
        <p:spPr/>
        <p:txBody>
          <a:bodyPr/>
          <a:lstStyle/>
          <a:p>
            <a:pPr defTabSz="685800" fontAlgn="auto">
              <a:spcBef>
                <a:spcPts val="0"/>
              </a:spcBef>
              <a:spcAft>
                <a:spcPts val="0"/>
              </a:spcAft>
            </a:pPr>
            <a:endParaRPr lang="en-US">
              <a:solidFill>
                <a:prstClr val="black">
                  <a:tint val="75000"/>
                </a:prstClr>
              </a:solidFill>
              <a:latin typeface="Calibri" panose="020F0502020204030204"/>
              <a:cs typeface="+mn-cs"/>
            </a:endParaRPr>
          </a:p>
        </p:txBody>
      </p:sp>
      <p:sp>
        <p:nvSpPr>
          <p:cNvPr id="6" name="Slide Number Placeholder 5"/>
          <p:cNvSpPr>
            <a:spLocks noGrp="1"/>
          </p:cNvSpPr>
          <p:nvPr>
            <p:ph type="sldNum" sz="quarter" idx="12"/>
          </p:nvPr>
        </p:nvSpPr>
        <p:spPr/>
        <p:txBody>
          <a:bodyPr/>
          <a:lstStyle/>
          <a:p>
            <a:pPr defTabSz="685800" fontAlgn="auto">
              <a:spcBef>
                <a:spcPts val="0"/>
              </a:spcBef>
              <a:spcAft>
                <a:spcPts val="0"/>
              </a:spcAft>
            </a:pPr>
            <a:fld id="{C947FC41-3A1C-4E3F-83CE-34684ACA6D9D}" type="slidenum">
              <a:rPr lang="en-US" smtClean="0">
                <a:solidFill>
                  <a:prstClr val="black">
                    <a:tint val="75000"/>
                  </a:prstClr>
                </a:solidFill>
                <a:latin typeface="Calibri" panose="020F0502020204030204"/>
                <a:cs typeface="+mn-cs"/>
              </a:rPr>
              <a:pPr defTabSz="685800" fontAlgn="auto">
                <a:spcBef>
                  <a:spcPts val="0"/>
                </a:spcBef>
                <a:spcAft>
                  <a:spcPts val="0"/>
                </a:spcAft>
              </a:pPr>
              <a:t>‹#›</a:t>
            </a:fld>
            <a:endParaRPr lang="en-US">
              <a:solidFill>
                <a:prstClr val="black">
                  <a:tint val="75000"/>
                </a:prstClr>
              </a:solidFill>
              <a:latin typeface="Calibri" panose="020F0502020204030204"/>
              <a:cs typeface="+mn-cs"/>
            </a:endParaRPr>
          </a:p>
        </p:txBody>
      </p:sp>
    </p:spTree>
    <p:extLst>
      <p:ext uri="{BB962C8B-B14F-4D97-AF65-F5344CB8AC3E}">
        <p14:creationId xmlns:p14="http://schemas.microsoft.com/office/powerpoint/2010/main" val="19803008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defTabSz="685800" fontAlgn="auto">
              <a:spcBef>
                <a:spcPts val="0"/>
              </a:spcBef>
              <a:spcAft>
                <a:spcPts val="0"/>
              </a:spcAft>
            </a:pPr>
            <a:fld id="{AB53B75C-90E9-4923-881E-27D85A73BABC}" type="datetimeFigureOut">
              <a:rPr lang="en-US" smtClean="0">
                <a:solidFill>
                  <a:prstClr val="black">
                    <a:tint val="75000"/>
                  </a:prstClr>
                </a:solidFill>
                <a:latin typeface="Calibri" panose="020F0502020204030204"/>
                <a:cs typeface="+mn-cs"/>
              </a:rPr>
              <a:pPr defTabSz="685800" fontAlgn="auto">
                <a:spcBef>
                  <a:spcPts val="0"/>
                </a:spcBef>
                <a:spcAft>
                  <a:spcPts val="0"/>
                </a:spcAft>
              </a:pPr>
              <a:t>6/5/2018</a:t>
            </a:fld>
            <a:endParaRPr lang="en-US">
              <a:solidFill>
                <a:prstClr val="black">
                  <a:tint val="75000"/>
                </a:prstClr>
              </a:solidFill>
              <a:latin typeface="Calibri" panose="020F0502020204030204"/>
              <a:cs typeface="+mn-cs"/>
            </a:endParaRPr>
          </a:p>
        </p:txBody>
      </p:sp>
      <p:sp>
        <p:nvSpPr>
          <p:cNvPr id="6" name="Footer Placeholder 5"/>
          <p:cNvSpPr>
            <a:spLocks noGrp="1"/>
          </p:cNvSpPr>
          <p:nvPr>
            <p:ph type="ftr" sz="quarter" idx="11"/>
          </p:nvPr>
        </p:nvSpPr>
        <p:spPr/>
        <p:txBody>
          <a:bodyPr/>
          <a:lstStyle/>
          <a:p>
            <a:pPr defTabSz="685800" fontAlgn="auto">
              <a:spcBef>
                <a:spcPts val="0"/>
              </a:spcBef>
              <a:spcAft>
                <a:spcPts val="0"/>
              </a:spcAft>
            </a:pPr>
            <a:endParaRPr lang="en-US">
              <a:solidFill>
                <a:prstClr val="black">
                  <a:tint val="75000"/>
                </a:prstClr>
              </a:solidFill>
              <a:latin typeface="Calibri" panose="020F0502020204030204"/>
              <a:cs typeface="+mn-cs"/>
            </a:endParaRPr>
          </a:p>
        </p:txBody>
      </p:sp>
      <p:sp>
        <p:nvSpPr>
          <p:cNvPr id="7" name="Slide Number Placeholder 6"/>
          <p:cNvSpPr>
            <a:spLocks noGrp="1"/>
          </p:cNvSpPr>
          <p:nvPr>
            <p:ph type="sldNum" sz="quarter" idx="12"/>
          </p:nvPr>
        </p:nvSpPr>
        <p:spPr/>
        <p:txBody>
          <a:bodyPr/>
          <a:lstStyle/>
          <a:p>
            <a:pPr defTabSz="685800" fontAlgn="auto">
              <a:spcBef>
                <a:spcPts val="0"/>
              </a:spcBef>
              <a:spcAft>
                <a:spcPts val="0"/>
              </a:spcAft>
            </a:pPr>
            <a:fld id="{C947FC41-3A1C-4E3F-83CE-34684ACA6D9D}" type="slidenum">
              <a:rPr lang="en-US" smtClean="0">
                <a:solidFill>
                  <a:prstClr val="black">
                    <a:tint val="75000"/>
                  </a:prstClr>
                </a:solidFill>
                <a:latin typeface="Calibri" panose="020F0502020204030204"/>
                <a:cs typeface="+mn-cs"/>
              </a:rPr>
              <a:pPr defTabSz="685800" fontAlgn="auto">
                <a:spcBef>
                  <a:spcPts val="0"/>
                </a:spcBef>
                <a:spcAft>
                  <a:spcPts val="0"/>
                </a:spcAft>
              </a:pPr>
              <a:t>‹#›</a:t>
            </a:fld>
            <a:endParaRPr lang="en-US">
              <a:solidFill>
                <a:prstClr val="black">
                  <a:tint val="75000"/>
                </a:prstClr>
              </a:solidFill>
              <a:latin typeface="Calibri" panose="020F0502020204030204"/>
              <a:cs typeface="+mn-cs"/>
            </a:endParaRPr>
          </a:p>
        </p:txBody>
      </p:sp>
    </p:spTree>
    <p:extLst>
      <p:ext uri="{BB962C8B-B14F-4D97-AF65-F5344CB8AC3E}">
        <p14:creationId xmlns:p14="http://schemas.microsoft.com/office/powerpoint/2010/main" val="74418160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defTabSz="685800" fontAlgn="auto">
              <a:spcBef>
                <a:spcPts val="0"/>
              </a:spcBef>
              <a:spcAft>
                <a:spcPts val="0"/>
              </a:spcAft>
            </a:pPr>
            <a:fld id="{AB53B75C-90E9-4923-881E-27D85A73BABC}" type="datetimeFigureOut">
              <a:rPr lang="en-US" smtClean="0">
                <a:solidFill>
                  <a:prstClr val="black">
                    <a:tint val="75000"/>
                  </a:prstClr>
                </a:solidFill>
                <a:latin typeface="Calibri" panose="020F0502020204030204"/>
                <a:cs typeface="+mn-cs"/>
              </a:rPr>
              <a:pPr defTabSz="685800" fontAlgn="auto">
                <a:spcBef>
                  <a:spcPts val="0"/>
                </a:spcBef>
                <a:spcAft>
                  <a:spcPts val="0"/>
                </a:spcAft>
              </a:pPr>
              <a:t>6/5/2018</a:t>
            </a:fld>
            <a:endParaRPr lang="en-US">
              <a:solidFill>
                <a:prstClr val="black">
                  <a:tint val="75000"/>
                </a:prstClr>
              </a:solidFill>
              <a:latin typeface="Calibri" panose="020F0502020204030204"/>
              <a:cs typeface="+mn-cs"/>
            </a:endParaRPr>
          </a:p>
        </p:txBody>
      </p:sp>
      <p:sp>
        <p:nvSpPr>
          <p:cNvPr id="8" name="Footer Placeholder 7"/>
          <p:cNvSpPr>
            <a:spLocks noGrp="1"/>
          </p:cNvSpPr>
          <p:nvPr>
            <p:ph type="ftr" sz="quarter" idx="11"/>
          </p:nvPr>
        </p:nvSpPr>
        <p:spPr/>
        <p:txBody>
          <a:bodyPr/>
          <a:lstStyle/>
          <a:p>
            <a:pPr defTabSz="685800" fontAlgn="auto">
              <a:spcBef>
                <a:spcPts val="0"/>
              </a:spcBef>
              <a:spcAft>
                <a:spcPts val="0"/>
              </a:spcAft>
            </a:pPr>
            <a:endParaRPr lang="en-US">
              <a:solidFill>
                <a:prstClr val="black">
                  <a:tint val="75000"/>
                </a:prstClr>
              </a:solidFill>
              <a:latin typeface="Calibri" panose="020F0502020204030204"/>
              <a:cs typeface="+mn-cs"/>
            </a:endParaRPr>
          </a:p>
        </p:txBody>
      </p:sp>
      <p:sp>
        <p:nvSpPr>
          <p:cNvPr id="9" name="Slide Number Placeholder 8"/>
          <p:cNvSpPr>
            <a:spLocks noGrp="1"/>
          </p:cNvSpPr>
          <p:nvPr>
            <p:ph type="sldNum" sz="quarter" idx="12"/>
          </p:nvPr>
        </p:nvSpPr>
        <p:spPr/>
        <p:txBody>
          <a:bodyPr/>
          <a:lstStyle/>
          <a:p>
            <a:pPr defTabSz="685800" fontAlgn="auto">
              <a:spcBef>
                <a:spcPts val="0"/>
              </a:spcBef>
              <a:spcAft>
                <a:spcPts val="0"/>
              </a:spcAft>
            </a:pPr>
            <a:fld id="{C947FC41-3A1C-4E3F-83CE-34684ACA6D9D}" type="slidenum">
              <a:rPr lang="en-US" smtClean="0">
                <a:solidFill>
                  <a:prstClr val="black">
                    <a:tint val="75000"/>
                  </a:prstClr>
                </a:solidFill>
                <a:latin typeface="Calibri" panose="020F0502020204030204"/>
                <a:cs typeface="+mn-cs"/>
              </a:rPr>
              <a:pPr defTabSz="685800" fontAlgn="auto">
                <a:spcBef>
                  <a:spcPts val="0"/>
                </a:spcBef>
                <a:spcAft>
                  <a:spcPts val="0"/>
                </a:spcAft>
              </a:pPr>
              <a:t>‹#›</a:t>
            </a:fld>
            <a:endParaRPr lang="en-US">
              <a:solidFill>
                <a:prstClr val="black">
                  <a:tint val="75000"/>
                </a:prstClr>
              </a:solidFill>
              <a:latin typeface="Calibri" panose="020F0502020204030204"/>
              <a:cs typeface="+mn-cs"/>
            </a:endParaRPr>
          </a:p>
        </p:txBody>
      </p:sp>
    </p:spTree>
    <p:extLst>
      <p:ext uri="{BB962C8B-B14F-4D97-AF65-F5344CB8AC3E}">
        <p14:creationId xmlns:p14="http://schemas.microsoft.com/office/powerpoint/2010/main" val="227207694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defTabSz="685800" fontAlgn="auto">
              <a:spcBef>
                <a:spcPts val="0"/>
              </a:spcBef>
              <a:spcAft>
                <a:spcPts val="0"/>
              </a:spcAft>
            </a:pPr>
            <a:fld id="{AB53B75C-90E9-4923-881E-27D85A73BABC}" type="datetimeFigureOut">
              <a:rPr lang="en-US" smtClean="0">
                <a:solidFill>
                  <a:prstClr val="black">
                    <a:tint val="75000"/>
                  </a:prstClr>
                </a:solidFill>
                <a:latin typeface="Calibri" panose="020F0502020204030204"/>
                <a:cs typeface="+mn-cs"/>
              </a:rPr>
              <a:pPr defTabSz="685800" fontAlgn="auto">
                <a:spcBef>
                  <a:spcPts val="0"/>
                </a:spcBef>
                <a:spcAft>
                  <a:spcPts val="0"/>
                </a:spcAft>
              </a:pPr>
              <a:t>6/5/2018</a:t>
            </a:fld>
            <a:endParaRPr lang="en-US">
              <a:solidFill>
                <a:prstClr val="black">
                  <a:tint val="75000"/>
                </a:prstClr>
              </a:solidFill>
              <a:latin typeface="Calibri" panose="020F0502020204030204"/>
              <a:cs typeface="+mn-cs"/>
            </a:endParaRPr>
          </a:p>
        </p:txBody>
      </p:sp>
      <p:sp>
        <p:nvSpPr>
          <p:cNvPr id="4" name="Footer Placeholder 3"/>
          <p:cNvSpPr>
            <a:spLocks noGrp="1"/>
          </p:cNvSpPr>
          <p:nvPr>
            <p:ph type="ftr" sz="quarter" idx="11"/>
          </p:nvPr>
        </p:nvSpPr>
        <p:spPr/>
        <p:txBody>
          <a:bodyPr/>
          <a:lstStyle/>
          <a:p>
            <a:pPr defTabSz="685800" fontAlgn="auto">
              <a:spcBef>
                <a:spcPts val="0"/>
              </a:spcBef>
              <a:spcAft>
                <a:spcPts val="0"/>
              </a:spcAft>
            </a:pPr>
            <a:endParaRPr lang="en-US">
              <a:solidFill>
                <a:prstClr val="black">
                  <a:tint val="75000"/>
                </a:prstClr>
              </a:solidFill>
              <a:latin typeface="Calibri" panose="020F0502020204030204"/>
              <a:cs typeface="+mn-cs"/>
            </a:endParaRPr>
          </a:p>
        </p:txBody>
      </p:sp>
      <p:sp>
        <p:nvSpPr>
          <p:cNvPr id="5" name="Slide Number Placeholder 4"/>
          <p:cNvSpPr>
            <a:spLocks noGrp="1"/>
          </p:cNvSpPr>
          <p:nvPr>
            <p:ph type="sldNum" sz="quarter" idx="12"/>
          </p:nvPr>
        </p:nvSpPr>
        <p:spPr/>
        <p:txBody>
          <a:bodyPr/>
          <a:lstStyle/>
          <a:p>
            <a:pPr defTabSz="685800" fontAlgn="auto">
              <a:spcBef>
                <a:spcPts val="0"/>
              </a:spcBef>
              <a:spcAft>
                <a:spcPts val="0"/>
              </a:spcAft>
            </a:pPr>
            <a:fld id="{C947FC41-3A1C-4E3F-83CE-34684ACA6D9D}" type="slidenum">
              <a:rPr lang="en-US" smtClean="0">
                <a:solidFill>
                  <a:prstClr val="black">
                    <a:tint val="75000"/>
                  </a:prstClr>
                </a:solidFill>
                <a:latin typeface="Calibri" panose="020F0502020204030204"/>
                <a:cs typeface="+mn-cs"/>
              </a:rPr>
              <a:pPr defTabSz="685800" fontAlgn="auto">
                <a:spcBef>
                  <a:spcPts val="0"/>
                </a:spcBef>
                <a:spcAft>
                  <a:spcPts val="0"/>
                </a:spcAft>
              </a:pPr>
              <a:t>‹#›</a:t>
            </a:fld>
            <a:endParaRPr lang="en-US">
              <a:solidFill>
                <a:prstClr val="black">
                  <a:tint val="75000"/>
                </a:prstClr>
              </a:solidFill>
              <a:latin typeface="Calibri" panose="020F0502020204030204"/>
              <a:cs typeface="+mn-cs"/>
            </a:endParaRPr>
          </a:p>
        </p:txBody>
      </p:sp>
    </p:spTree>
    <p:extLst>
      <p:ext uri="{BB962C8B-B14F-4D97-AF65-F5344CB8AC3E}">
        <p14:creationId xmlns:p14="http://schemas.microsoft.com/office/powerpoint/2010/main" val="263705249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defTabSz="685800" fontAlgn="auto">
              <a:spcBef>
                <a:spcPts val="0"/>
              </a:spcBef>
              <a:spcAft>
                <a:spcPts val="0"/>
              </a:spcAft>
            </a:pPr>
            <a:fld id="{AB53B75C-90E9-4923-881E-27D85A73BABC}" type="datetimeFigureOut">
              <a:rPr lang="en-US" smtClean="0">
                <a:solidFill>
                  <a:prstClr val="black">
                    <a:tint val="75000"/>
                  </a:prstClr>
                </a:solidFill>
                <a:latin typeface="Calibri" panose="020F0502020204030204"/>
                <a:cs typeface="+mn-cs"/>
              </a:rPr>
              <a:pPr defTabSz="685800" fontAlgn="auto">
                <a:spcBef>
                  <a:spcPts val="0"/>
                </a:spcBef>
                <a:spcAft>
                  <a:spcPts val="0"/>
                </a:spcAft>
              </a:pPr>
              <a:t>6/5/2018</a:t>
            </a:fld>
            <a:endParaRPr lang="en-US">
              <a:solidFill>
                <a:prstClr val="black">
                  <a:tint val="75000"/>
                </a:prstClr>
              </a:solidFill>
              <a:latin typeface="Calibri" panose="020F0502020204030204"/>
              <a:cs typeface="+mn-cs"/>
            </a:endParaRPr>
          </a:p>
        </p:txBody>
      </p:sp>
      <p:sp>
        <p:nvSpPr>
          <p:cNvPr id="3" name="Footer Placeholder 2"/>
          <p:cNvSpPr>
            <a:spLocks noGrp="1"/>
          </p:cNvSpPr>
          <p:nvPr>
            <p:ph type="ftr" sz="quarter" idx="11"/>
          </p:nvPr>
        </p:nvSpPr>
        <p:spPr/>
        <p:txBody>
          <a:bodyPr/>
          <a:lstStyle/>
          <a:p>
            <a:pPr defTabSz="685800" fontAlgn="auto">
              <a:spcBef>
                <a:spcPts val="0"/>
              </a:spcBef>
              <a:spcAft>
                <a:spcPts val="0"/>
              </a:spcAft>
            </a:pPr>
            <a:endParaRPr lang="en-US">
              <a:solidFill>
                <a:prstClr val="black">
                  <a:tint val="75000"/>
                </a:prstClr>
              </a:solidFill>
              <a:latin typeface="Calibri" panose="020F0502020204030204"/>
              <a:cs typeface="+mn-cs"/>
            </a:endParaRPr>
          </a:p>
        </p:txBody>
      </p:sp>
      <p:sp>
        <p:nvSpPr>
          <p:cNvPr id="4" name="Slide Number Placeholder 3"/>
          <p:cNvSpPr>
            <a:spLocks noGrp="1"/>
          </p:cNvSpPr>
          <p:nvPr>
            <p:ph type="sldNum" sz="quarter" idx="12"/>
          </p:nvPr>
        </p:nvSpPr>
        <p:spPr/>
        <p:txBody>
          <a:bodyPr/>
          <a:lstStyle/>
          <a:p>
            <a:pPr defTabSz="685800" fontAlgn="auto">
              <a:spcBef>
                <a:spcPts val="0"/>
              </a:spcBef>
              <a:spcAft>
                <a:spcPts val="0"/>
              </a:spcAft>
            </a:pPr>
            <a:fld id="{C947FC41-3A1C-4E3F-83CE-34684ACA6D9D}" type="slidenum">
              <a:rPr lang="en-US" smtClean="0">
                <a:solidFill>
                  <a:prstClr val="black">
                    <a:tint val="75000"/>
                  </a:prstClr>
                </a:solidFill>
                <a:latin typeface="Calibri" panose="020F0502020204030204"/>
                <a:cs typeface="+mn-cs"/>
              </a:rPr>
              <a:pPr defTabSz="685800" fontAlgn="auto">
                <a:spcBef>
                  <a:spcPts val="0"/>
                </a:spcBef>
                <a:spcAft>
                  <a:spcPts val="0"/>
                </a:spcAft>
              </a:pPr>
              <a:t>‹#›</a:t>
            </a:fld>
            <a:endParaRPr lang="en-US">
              <a:solidFill>
                <a:prstClr val="black">
                  <a:tint val="75000"/>
                </a:prstClr>
              </a:solidFill>
              <a:latin typeface="Calibri" panose="020F0502020204030204"/>
              <a:cs typeface="+mn-cs"/>
            </a:endParaRPr>
          </a:p>
        </p:txBody>
      </p:sp>
    </p:spTree>
    <p:extLst>
      <p:ext uri="{BB962C8B-B14F-4D97-AF65-F5344CB8AC3E}">
        <p14:creationId xmlns:p14="http://schemas.microsoft.com/office/powerpoint/2010/main" val="1864531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8" name="Content Placeholder 7"/>
          <p:cNvSpPr>
            <a:spLocks noGrp="1"/>
          </p:cNvSpPr>
          <p:nvPr>
            <p:ph sz="quarter" idx="1"/>
          </p:nvPr>
        </p:nvSpPr>
        <p:spPr>
          <a:xfrm>
            <a:off x="457200" y="1600200"/>
            <a:ext cx="7467600" cy="487375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6"/>
          <p:cNvSpPr>
            <a:spLocks noGrp="1"/>
          </p:cNvSpPr>
          <p:nvPr>
            <p:ph type="dt" sz="half" idx="10"/>
          </p:nvPr>
        </p:nvSpPr>
        <p:spPr/>
        <p:txBody>
          <a:bodyPr rtlCol="0"/>
          <a:lstStyle>
            <a:lvl1pPr>
              <a:defRPr/>
            </a:lvl1pPr>
          </a:lstStyle>
          <a:p>
            <a:pPr>
              <a:defRPr/>
            </a:pPr>
            <a:fld id="{64EBCB8A-79B0-4644-A8F0-F1F610AD94CC}" type="datetimeFigureOut">
              <a:rPr lang="en-US"/>
              <a:pPr>
                <a:defRPr/>
              </a:pPr>
              <a:t>6/5/2018</a:t>
            </a:fld>
            <a:endParaRPr lang="en-US" dirty="0"/>
          </a:p>
        </p:txBody>
      </p:sp>
      <p:sp>
        <p:nvSpPr>
          <p:cNvPr id="5" name="Slide Number Placeholder 8"/>
          <p:cNvSpPr>
            <a:spLocks noGrp="1"/>
          </p:cNvSpPr>
          <p:nvPr>
            <p:ph type="sldNum" sz="quarter" idx="11"/>
          </p:nvPr>
        </p:nvSpPr>
        <p:spPr/>
        <p:txBody>
          <a:bodyPr rtlCol="0"/>
          <a:lstStyle>
            <a:lvl1pPr>
              <a:defRPr/>
            </a:lvl1pPr>
          </a:lstStyle>
          <a:p>
            <a:pPr>
              <a:defRPr/>
            </a:pPr>
            <a:fld id="{FE252F56-595C-40C4-B558-4B691E5F6605}" type="slidenum">
              <a:rPr lang="en-US"/>
              <a:pPr>
                <a:defRPr/>
              </a:pPr>
              <a:t>‹#›</a:t>
            </a:fld>
            <a:endParaRPr lang="en-US" dirty="0"/>
          </a:p>
        </p:txBody>
      </p:sp>
      <p:sp>
        <p:nvSpPr>
          <p:cNvPr id="6" name="Footer Placeholder 9"/>
          <p:cNvSpPr>
            <a:spLocks noGrp="1"/>
          </p:cNvSpPr>
          <p:nvPr>
            <p:ph type="ftr" sz="quarter" idx="12"/>
          </p:nvPr>
        </p:nvSpPr>
        <p:spPr/>
        <p:txBody>
          <a:bodyPr rtlCol="0"/>
          <a:lstStyle>
            <a:lvl1pPr>
              <a:defRPr>
                <a:solidFill>
                  <a:schemeClr val="tx2"/>
                </a:solidFill>
              </a:defRPr>
            </a:lvl1pPr>
          </a:lstStyle>
          <a:p>
            <a:pPr>
              <a:defRPr/>
            </a:pPr>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pPr defTabSz="685800" fontAlgn="auto">
              <a:spcBef>
                <a:spcPts val="0"/>
              </a:spcBef>
              <a:spcAft>
                <a:spcPts val="0"/>
              </a:spcAft>
            </a:pPr>
            <a:fld id="{AB53B75C-90E9-4923-881E-27D85A73BABC}" type="datetimeFigureOut">
              <a:rPr lang="en-US" smtClean="0">
                <a:solidFill>
                  <a:prstClr val="black">
                    <a:tint val="75000"/>
                  </a:prstClr>
                </a:solidFill>
                <a:latin typeface="Calibri" panose="020F0502020204030204"/>
                <a:cs typeface="+mn-cs"/>
              </a:rPr>
              <a:pPr defTabSz="685800" fontAlgn="auto">
                <a:spcBef>
                  <a:spcPts val="0"/>
                </a:spcBef>
                <a:spcAft>
                  <a:spcPts val="0"/>
                </a:spcAft>
              </a:pPr>
              <a:t>6/5/2018</a:t>
            </a:fld>
            <a:endParaRPr lang="en-US">
              <a:solidFill>
                <a:prstClr val="black">
                  <a:tint val="75000"/>
                </a:prstClr>
              </a:solidFill>
              <a:latin typeface="Calibri" panose="020F0502020204030204"/>
              <a:cs typeface="+mn-cs"/>
            </a:endParaRPr>
          </a:p>
        </p:txBody>
      </p:sp>
      <p:sp>
        <p:nvSpPr>
          <p:cNvPr id="6" name="Footer Placeholder 5"/>
          <p:cNvSpPr>
            <a:spLocks noGrp="1"/>
          </p:cNvSpPr>
          <p:nvPr>
            <p:ph type="ftr" sz="quarter" idx="11"/>
          </p:nvPr>
        </p:nvSpPr>
        <p:spPr/>
        <p:txBody>
          <a:bodyPr/>
          <a:lstStyle/>
          <a:p>
            <a:pPr defTabSz="685800" fontAlgn="auto">
              <a:spcBef>
                <a:spcPts val="0"/>
              </a:spcBef>
              <a:spcAft>
                <a:spcPts val="0"/>
              </a:spcAft>
            </a:pPr>
            <a:endParaRPr lang="en-US">
              <a:solidFill>
                <a:prstClr val="black">
                  <a:tint val="75000"/>
                </a:prstClr>
              </a:solidFill>
              <a:latin typeface="Calibri" panose="020F0502020204030204"/>
              <a:cs typeface="+mn-cs"/>
            </a:endParaRPr>
          </a:p>
        </p:txBody>
      </p:sp>
      <p:sp>
        <p:nvSpPr>
          <p:cNvPr id="7" name="Slide Number Placeholder 6"/>
          <p:cNvSpPr>
            <a:spLocks noGrp="1"/>
          </p:cNvSpPr>
          <p:nvPr>
            <p:ph type="sldNum" sz="quarter" idx="12"/>
          </p:nvPr>
        </p:nvSpPr>
        <p:spPr/>
        <p:txBody>
          <a:bodyPr/>
          <a:lstStyle/>
          <a:p>
            <a:pPr defTabSz="685800" fontAlgn="auto">
              <a:spcBef>
                <a:spcPts val="0"/>
              </a:spcBef>
              <a:spcAft>
                <a:spcPts val="0"/>
              </a:spcAft>
            </a:pPr>
            <a:fld id="{C947FC41-3A1C-4E3F-83CE-34684ACA6D9D}" type="slidenum">
              <a:rPr lang="en-US" smtClean="0">
                <a:solidFill>
                  <a:prstClr val="black">
                    <a:tint val="75000"/>
                  </a:prstClr>
                </a:solidFill>
                <a:latin typeface="Calibri" panose="020F0502020204030204"/>
                <a:cs typeface="+mn-cs"/>
              </a:rPr>
              <a:pPr defTabSz="685800" fontAlgn="auto">
                <a:spcBef>
                  <a:spcPts val="0"/>
                </a:spcBef>
                <a:spcAft>
                  <a:spcPts val="0"/>
                </a:spcAft>
              </a:pPr>
              <a:t>‹#›</a:t>
            </a:fld>
            <a:endParaRPr lang="en-US">
              <a:solidFill>
                <a:prstClr val="black">
                  <a:tint val="75000"/>
                </a:prstClr>
              </a:solidFill>
              <a:latin typeface="Calibri" panose="020F0502020204030204"/>
              <a:cs typeface="+mn-cs"/>
            </a:endParaRPr>
          </a:p>
        </p:txBody>
      </p:sp>
    </p:spTree>
    <p:extLst>
      <p:ext uri="{BB962C8B-B14F-4D97-AF65-F5344CB8AC3E}">
        <p14:creationId xmlns:p14="http://schemas.microsoft.com/office/powerpoint/2010/main" val="24485773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pPr defTabSz="685800" fontAlgn="auto">
              <a:spcBef>
                <a:spcPts val="0"/>
              </a:spcBef>
              <a:spcAft>
                <a:spcPts val="0"/>
              </a:spcAft>
            </a:pPr>
            <a:fld id="{AB53B75C-90E9-4923-881E-27D85A73BABC}" type="datetimeFigureOut">
              <a:rPr lang="en-US" smtClean="0">
                <a:solidFill>
                  <a:prstClr val="black">
                    <a:tint val="75000"/>
                  </a:prstClr>
                </a:solidFill>
                <a:latin typeface="Calibri" panose="020F0502020204030204"/>
                <a:cs typeface="+mn-cs"/>
              </a:rPr>
              <a:pPr defTabSz="685800" fontAlgn="auto">
                <a:spcBef>
                  <a:spcPts val="0"/>
                </a:spcBef>
                <a:spcAft>
                  <a:spcPts val="0"/>
                </a:spcAft>
              </a:pPr>
              <a:t>6/5/2018</a:t>
            </a:fld>
            <a:endParaRPr lang="en-US">
              <a:solidFill>
                <a:prstClr val="black">
                  <a:tint val="75000"/>
                </a:prstClr>
              </a:solidFill>
              <a:latin typeface="Calibri" panose="020F0502020204030204"/>
              <a:cs typeface="+mn-cs"/>
            </a:endParaRPr>
          </a:p>
        </p:txBody>
      </p:sp>
      <p:sp>
        <p:nvSpPr>
          <p:cNvPr id="6" name="Footer Placeholder 5"/>
          <p:cNvSpPr>
            <a:spLocks noGrp="1"/>
          </p:cNvSpPr>
          <p:nvPr>
            <p:ph type="ftr" sz="quarter" idx="11"/>
          </p:nvPr>
        </p:nvSpPr>
        <p:spPr/>
        <p:txBody>
          <a:bodyPr/>
          <a:lstStyle/>
          <a:p>
            <a:pPr defTabSz="685800" fontAlgn="auto">
              <a:spcBef>
                <a:spcPts val="0"/>
              </a:spcBef>
              <a:spcAft>
                <a:spcPts val="0"/>
              </a:spcAft>
            </a:pPr>
            <a:endParaRPr lang="en-US">
              <a:solidFill>
                <a:prstClr val="black">
                  <a:tint val="75000"/>
                </a:prstClr>
              </a:solidFill>
              <a:latin typeface="Calibri" panose="020F0502020204030204"/>
              <a:cs typeface="+mn-cs"/>
            </a:endParaRPr>
          </a:p>
        </p:txBody>
      </p:sp>
      <p:sp>
        <p:nvSpPr>
          <p:cNvPr id="7" name="Slide Number Placeholder 6"/>
          <p:cNvSpPr>
            <a:spLocks noGrp="1"/>
          </p:cNvSpPr>
          <p:nvPr>
            <p:ph type="sldNum" sz="quarter" idx="12"/>
          </p:nvPr>
        </p:nvSpPr>
        <p:spPr/>
        <p:txBody>
          <a:bodyPr/>
          <a:lstStyle/>
          <a:p>
            <a:pPr defTabSz="685800" fontAlgn="auto">
              <a:spcBef>
                <a:spcPts val="0"/>
              </a:spcBef>
              <a:spcAft>
                <a:spcPts val="0"/>
              </a:spcAft>
            </a:pPr>
            <a:fld id="{C947FC41-3A1C-4E3F-83CE-34684ACA6D9D}" type="slidenum">
              <a:rPr lang="en-US" smtClean="0">
                <a:solidFill>
                  <a:prstClr val="black">
                    <a:tint val="75000"/>
                  </a:prstClr>
                </a:solidFill>
                <a:latin typeface="Calibri" panose="020F0502020204030204"/>
                <a:cs typeface="+mn-cs"/>
              </a:rPr>
              <a:pPr defTabSz="685800" fontAlgn="auto">
                <a:spcBef>
                  <a:spcPts val="0"/>
                </a:spcBef>
                <a:spcAft>
                  <a:spcPts val="0"/>
                </a:spcAft>
              </a:pPr>
              <a:t>‹#›</a:t>
            </a:fld>
            <a:endParaRPr lang="en-US">
              <a:solidFill>
                <a:prstClr val="black">
                  <a:tint val="75000"/>
                </a:prstClr>
              </a:solidFill>
              <a:latin typeface="Calibri" panose="020F0502020204030204"/>
              <a:cs typeface="+mn-cs"/>
            </a:endParaRPr>
          </a:p>
        </p:txBody>
      </p:sp>
    </p:spTree>
    <p:extLst>
      <p:ext uri="{BB962C8B-B14F-4D97-AF65-F5344CB8AC3E}">
        <p14:creationId xmlns:p14="http://schemas.microsoft.com/office/powerpoint/2010/main" val="407565815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defTabSz="685800" fontAlgn="auto">
              <a:spcBef>
                <a:spcPts val="0"/>
              </a:spcBef>
              <a:spcAft>
                <a:spcPts val="0"/>
              </a:spcAft>
            </a:pPr>
            <a:fld id="{AB53B75C-90E9-4923-881E-27D85A73BABC}" type="datetimeFigureOut">
              <a:rPr lang="en-US" smtClean="0">
                <a:solidFill>
                  <a:prstClr val="black">
                    <a:tint val="75000"/>
                  </a:prstClr>
                </a:solidFill>
                <a:latin typeface="Calibri" panose="020F0502020204030204"/>
                <a:cs typeface="+mn-cs"/>
              </a:rPr>
              <a:pPr defTabSz="685800" fontAlgn="auto">
                <a:spcBef>
                  <a:spcPts val="0"/>
                </a:spcBef>
                <a:spcAft>
                  <a:spcPts val="0"/>
                </a:spcAft>
              </a:pPr>
              <a:t>6/5/2018</a:t>
            </a:fld>
            <a:endParaRPr lang="en-US">
              <a:solidFill>
                <a:prstClr val="black">
                  <a:tint val="75000"/>
                </a:prstClr>
              </a:solidFill>
              <a:latin typeface="Calibri" panose="020F0502020204030204"/>
              <a:cs typeface="+mn-cs"/>
            </a:endParaRPr>
          </a:p>
        </p:txBody>
      </p:sp>
      <p:sp>
        <p:nvSpPr>
          <p:cNvPr id="5" name="Footer Placeholder 4"/>
          <p:cNvSpPr>
            <a:spLocks noGrp="1"/>
          </p:cNvSpPr>
          <p:nvPr>
            <p:ph type="ftr" sz="quarter" idx="11"/>
          </p:nvPr>
        </p:nvSpPr>
        <p:spPr/>
        <p:txBody>
          <a:bodyPr/>
          <a:lstStyle/>
          <a:p>
            <a:pPr defTabSz="685800" fontAlgn="auto">
              <a:spcBef>
                <a:spcPts val="0"/>
              </a:spcBef>
              <a:spcAft>
                <a:spcPts val="0"/>
              </a:spcAft>
            </a:pPr>
            <a:endParaRPr lang="en-US">
              <a:solidFill>
                <a:prstClr val="black">
                  <a:tint val="75000"/>
                </a:prstClr>
              </a:solidFill>
              <a:latin typeface="Calibri" panose="020F0502020204030204"/>
              <a:cs typeface="+mn-cs"/>
            </a:endParaRPr>
          </a:p>
        </p:txBody>
      </p:sp>
      <p:sp>
        <p:nvSpPr>
          <p:cNvPr id="6" name="Slide Number Placeholder 5"/>
          <p:cNvSpPr>
            <a:spLocks noGrp="1"/>
          </p:cNvSpPr>
          <p:nvPr>
            <p:ph type="sldNum" sz="quarter" idx="12"/>
          </p:nvPr>
        </p:nvSpPr>
        <p:spPr/>
        <p:txBody>
          <a:bodyPr/>
          <a:lstStyle/>
          <a:p>
            <a:pPr defTabSz="685800" fontAlgn="auto">
              <a:spcBef>
                <a:spcPts val="0"/>
              </a:spcBef>
              <a:spcAft>
                <a:spcPts val="0"/>
              </a:spcAft>
            </a:pPr>
            <a:fld id="{C947FC41-3A1C-4E3F-83CE-34684ACA6D9D}" type="slidenum">
              <a:rPr lang="en-US" smtClean="0">
                <a:solidFill>
                  <a:prstClr val="black">
                    <a:tint val="75000"/>
                  </a:prstClr>
                </a:solidFill>
                <a:latin typeface="Calibri" panose="020F0502020204030204"/>
                <a:cs typeface="+mn-cs"/>
              </a:rPr>
              <a:pPr defTabSz="685800" fontAlgn="auto">
                <a:spcBef>
                  <a:spcPts val="0"/>
                </a:spcBef>
                <a:spcAft>
                  <a:spcPts val="0"/>
                </a:spcAft>
              </a:pPr>
              <a:t>‹#›</a:t>
            </a:fld>
            <a:endParaRPr lang="en-US">
              <a:solidFill>
                <a:prstClr val="black">
                  <a:tint val="75000"/>
                </a:prstClr>
              </a:solidFill>
              <a:latin typeface="Calibri" panose="020F0502020204030204"/>
              <a:cs typeface="+mn-cs"/>
            </a:endParaRPr>
          </a:p>
        </p:txBody>
      </p:sp>
    </p:spTree>
    <p:extLst>
      <p:ext uri="{BB962C8B-B14F-4D97-AF65-F5344CB8AC3E}">
        <p14:creationId xmlns:p14="http://schemas.microsoft.com/office/powerpoint/2010/main" val="169669867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defTabSz="685800" fontAlgn="auto">
              <a:spcBef>
                <a:spcPts val="0"/>
              </a:spcBef>
              <a:spcAft>
                <a:spcPts val="0"/>
              </a:spcAft>
            </a:pPr>
            <a:fld id="{AB53B75C-90E9-4923-881E-27D85A73BABC}" type="datetimeFigureOut">
              <a:rPr lang="en-US" smtClean="0">
                <a:solidFill>
                  <a:prstClr val="black">
                    <a:tint val="75000"/>
                  </a:prstClr>
                </a:solidFill>
                <a:latin typeface="Calibri" panose="020F0502020204030204"/>
                <a:cs typeface="+mn-cs"/>
              </a:rPr>
              <a:pPr defTabSz="685800" fontAlgn="auto">
                <a:spcBef>
                  <a:spcPts val="0"/>
                </a:spcBef>
                <a:spcAft>
                  <a:spcPts val="0"/>
                </a:spcAft>
              </a:pPr>
              <a:t>6/5/2018</a:t>
            </a:fld>
            <a:endParaRPr lang="en-US">
              <a:solidFill>
                <a:prstClr val="black">
                  <a:tint val="75000"/>
                </a:prstClr>
              </a:solidFill>
              <a:latin typeface="Calibri" panose="020F0502020204030204"/>
              <a:cs typeface="+mn-cs"/>
            </a:endParaRPr>
          </a:p>
        </p:txBody>
      </p:sp>
      <p:sp>
        <p:nvSpPr>
          <p:cNvPr id="5" name="Footer Placeholder 4"/>
          <p:cNvSpPr>
            <a:spLocks noGrp="1"/>
          </p:cNvSpPr>
          <p:nvPr>
            <p:ph type="ftr" sz="quarter" idx="11"/>
          </p:nvPr>
        </p:nvSpPr>
        <p:spPr/>
        <p:txBody>
          <a:bodyPr/>
          <a:lstStyle/>
          <a:p>
            <a:pPr defTabSz="685800" fontAlgn="auto">
              <a:spcBef>
                <a:spcPts val="0"/>
              </a:spcBef>
              <a:spcAft>
                <a:spcPts val="0"/>
              </a:spcAft>
            </a:pPr>
            <a:endParaRPr lang="en-US">
              <a:solidFill>
                <a:prstClr val="black">
                  <a:tint val="75000"/>
                </a:prstClr>
              </a:solidFill>
              <a:latin typeface="Calibri" panose="020F0502020204030204"/>
              <a:cs typeface="+mn-cs"/>
            </a:endParaRPr>
          </a:p>
        </p:txBody>
      </p:sp>
      <p:sp>
        <p:nvSpPr>
          <p:cNvPr id="6" name="Slide Number Placeholder 5"/>
          <p:cNvSpPr>
            <a:spLocks noGrp="1"/>
          </p:cNvSpPr>
          <p:nvPr>
            <p:ph type="sldNum" sz="quarter" idx="12"/>
          </p:nvPr>
        </p:nvSpPr>
        <p:spPr/>
        <p:txBody>
          <a:bodyPr/>
          <a:lstStyle/>
          <a:p>
            <a:pPr defTabSz="685800" fontAlgn="auto">
              <a:spcBef>
                <a:spcPts val="0"/>
              </a:spcBef>
              <a:spcAft>
                <a:spcPts val="0"/>
              </a:spcAft>
            </a:pPr>
            <a:fld id="{C947FC41-3A1C-4E3F-83CE-34684ACA6D9D}" type="slidenum">
              <a:rPr lang="en-US" smtClean="0">
                <a:solidFill>
                  <a:prstClr val="black">
                    <a:tint val="75000"/>
                  </a:prstClr>
                </a:solidFill>
                <a:latin typeface="Calibri" panose="020F0502020204030204"/>
                <a:cs typeface="+mn-cs"/>
              </a:rPr>
              <a:pPr defTabSz="685800" fontAlgn="auto">
                <a:spcBef>
                  <a:spcPts val="0"/>
                </a:spcBef>
                <a:spcAft>
                  <a:spcPts val="0"/>
                </a:spcAft>
              </a:pPr>
              <a:t>‹#›</a:t>
            </a:fld>
            <a:endParaRPr lang="en-US">
              <a:solidFill>
                <a:prstClr val="black">
                  <a:tint val="75000"/>
                </a:prstClr>
              </a:solidFill>
              <a:latin typeface="Calibri" panose="020F0502020204030204"/>
              <a:cs typeface="+mn-cs"/>
            </a:endParaRPr>
          </a:p>
        </p:txBody>
      </p:sp>
    </p:spTree>
    <p:extLst>
      <p:ext uri="{BB962C8B-B14F-4D97-AF65-F5344CB8AC3E}">
        <p14:creationId xmlns:p14="http://schemas.microsoft.com/office/powerpoint/2010/main" val="26133731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4" name="Rectangle 3"/>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5" name="Rectangle 4"/>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6" name="Rectangle 5"/>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7" name="Rectangle 6"/>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8" name="Straight Connector 7"/>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a:defRPr/>
            </a:pPr>
            <a:endParaRPr lang="en-US" dirty="0"/>
          </a:p>
        </p:txBody>
      </p:sp>
      <p:sp>
        <p:nvSpPr>
          <p:cNvPr id="9" name="Straight Connector 8"/>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a:defRPr/>
            </a:pPr>
            <a:endParaRPr lang="en-US" dirty="0"/>
          </a:p>
        </p:txBody>
      </p:sp>
      <p:sp>
        <p:nvSpPr>
          <p:cNvPr id="10" name="Straight Connector 9"/>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a:defRPr/>
            </a:pPr>
            <a:endParaRPr lang="en-US" dirty="0"/>
          </a:p>
        </p:txBody>
      </p:sp>
      <p:sp>
        <p:nvSpPr>
          <p:cNvPr id="11" name="Straight Connector 10"/>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a:defRPr/>
            </a:pPr>
            <a:endParaRPr lang="en-US" dirty="0"/>
          </a:p>
        </p:txBody>
      </p:sp>
      <p:sp>
        <p:nvSpPr>
          <p:cNvPr id="12" name="Straight Connector 11"/>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a:defRPr/>
            </a:pPr>
            <a:endParaRPr lang="en-US" dirty="0"/>
          </a:p>
        </p:txBody>
      </p:sp>
      <p:sp>
        <p:nvSpPr>
          <p:cNvPr id="13" name="Rectangle 12"/>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4" name="Oval 13"/>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5" name="Oval 14"/>
          <p:cNvSpPr/>
          <p:nvPr/>
        </p:nvSpPr>
        <p:spPr bwMode="auto">
          <a:xfrm>
            <a:off x="1323975" y="4867275"/>
            <a:ext cx="642938"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6" name="Oval 15"/>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7" name="Oval 16"/>
          <p:cNvSpPr/>
          <p:nvPr/>
        </p:nvSpPr>
        <p:spPr bwMode="auto">
          <a:xfrm>
            <a:off x="1663700" y="5791200"/>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8" name="Oval 17"/>
          <p:cNvSpPr/>
          <p:nvPr/>
        </p:nvSpPr>
        <p:spPr bwMode="auto">
          <a:xfrm>
            <a:off x="1879600" y="4479925"/>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9" name="Straight Connector 18"/>
          <p:cNvSpPr>
            <a:spLocks noChangeShapeType="1"/>
          </p:cNvSpPr>
          <p:nvPr/>
        </p:nvSpPr>
        <p:spPr bwMode="auto">
          <a:xfrm>
            <a:off x="9097963"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a:defRPr/>
            </a:pPr>
            <a:endParaRPr lang="en-US" dirty="0"/>
          </a:p>
        </p:txBody>
      </p:sp>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lang="en-US" smtClean="0"/>
              <a:t>Click to edit Master title style</a:t>
            </a:r>
            <a:endParaRPr lang="en-US"/>
          </a:p>
        </p:txBody>
      </p:sp>
      <p:sp>
        <p:nvSpPr>
          <p:cNvPr id="3" name="Text Placeholder 2"/>
          <p:cNvSpPr>
            <a:spLocks noGrp="1"/>
          </p:cNvSpPr>
          <p:nvPr>
            <p:ph type="body" idx="1"/>
          </p:nvPr>
        </p:nvSpPr>
        <p:spPr>
          <a:xfrm>
            <a:off x="2286000" y="5010150"/>
            <a:ext cx="6172200" cy="1371600"/>
          </a:xfrm>
        </p:spPr>
        <p:txBody>
          <a:bodyPr/>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20" name="Date Placeholder 3"/>
          <p:cNvSpPr>
            <a:spLocks noGrp="1"/>
          </p:cNvSpPr>
          <p:nvPr>
            <p:ph type="dt" sz="half" idx="10"/>
          </p:nvPr>
        </p:nvSpPr>
        <p:spPr bwMode="auto">
          <a:xfrm rot="5400000">
            <a:off x="7762875" y="1169988"/>
            <a:ext cx="2286000" cy="381000"/>
          </a:xfrm>
        </p:spPr>
        <p:txBody>
          <a:bodyPr/>
          <a:lstStyle>
            <a:lvl1pPr>
              <a:defRPr/>
            </a:lvl1pPr>
          </a:lstStyle>
          <a:p>
            <a:pPr>
              <a:defRPr/>
            </a:pPr>
            <a:fld id="{E136013E-593B-4478-A9B7-714820B03BFF}" type="datetimeFigureOut">
              <a:rPr lang="en-US"/>
              <a:pPr>
                <a:defRPr/>
              </a:pPr>
              <a:t>6/5/2018</a:t>
            </a:fld>
            <a:endParaRPr lang="en-US" dirty="0"/>
          </a:p>
        </p:txBody>
      </p:sp>
      <p:sp>
        <p:nvSpPr>
          <p:cNvPr id="21" name="Footer Placeholder 4"/>
          <p:cNvSpPr>
            <a:spLocks noGrp="1"/>
          </p:cNvSpPr>
          <p:nvPr>
            <p:ph type="ftr" sz="quarter" idx="11"/>
          </p:nvPr>
        </p:nvSpPr>
        <p:spPr bwMode="auto">
          <a:xfrm rot="5400000">
            <a:off x="7077076" y="4178300"/>
            <a:ext cx="3657600" cy="384175"/>
          </a:xfrm>
        </p:spPr>
        <p:txBody>
          <a:bodyPr/>
          <a:lstStyle>
            <a:lvl1pPr>
              <a:defRPr>
                <a:solidFill>
                  <a:schemeClr val="tx2"/>
                </a:solidFill>
              </a:defRPr>
            </a:lvl1pPr>
          </a:lstStyle>
          <a:p>
            <a:pPr>
              <a:defRPr/>
            </a:pPr>
            <a:endParaRPr lang="en-US" dirty="0"/>
          </a:p>
        </p:txBody>
      </p:sp>
      <p:sp>
        <p:nvSpPr>
          <p:cNvPr id="22" name="Slide Number Placeholder 5"/>
          <p:cNvSpPr>
            <a:spLocks noGrp="1"/>
          </p:cNvSpPr>
          <p:nvPr>
            <p:ph type="sldNum" sz="quarter" idx="12"/>
          </p:nvPr>
        </p:nvSpPr>
        <p:spPr bwMode="auto">
          <a:xfrm>
            <a:off x="1339850" y="4929188"/>
            <a:ext cx="609600" cy="517525"/>
          </a:xfrm>
        </p:spPr>
        <p:txBody>
          <a:bodyPr/>
          <a:lstStyle>
            <a:lvl1pPr>
              <a:defRPr/>
            </a:lvl1pPr>
          </a:lstStyle>
          <a:p>
            <a:pPr>
              <a:defRPr/>
            </a:pPr>
            <a:fld id="{24384977-1ACB-4211-B9AF-EF7840D03861}" type="slidenum">
              <a:rPr lang="en-US"/>
              <a:pPr>
                <a:defRPr/>
              </a:pPr>
              <a:t>‹#›</a:t>
            </a:fld>
            <a:endParaRPr lang="en-US" dirty="0">
              <a:solidFill>
                <a:schemeClr val="accent3">
                  <a:shade val="75000"/>
                </a:schemeClr>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
          </p:nvPr>
        </p:nvSpPr>
        <p:spPr>
          <a:xfrm>
            <a:off x="457200" y="1600200"/>
            <a:ext cx="36576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2"/>
          </p:nvPr>
        </p:nvSpPr>
        <p:spPr>
          <a:xfrm>
            <a:off x="4270248" y="1600200"/>
            <a:ext cx="36576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pPr>
              <a:defRPr/>
            </a:pPr>
            <a:fld id="{596898FA-18E8-4409-945B-BA41F223EBB2}" type="datetimeFigureOut">
              <a:rPr lang="en-US"/>
              <a:pPr>
                <a:defRPr/>
              </a:pPr>
              <a:t>6/5/2018</a:t>
            </a:fld>
            <a:endParaRPr lang="en-US" dirty="0"/>
          </a:p>
        </p:txBody>
      </p:sp>
      <p:sp>
        <p:nvSpPr>
          <p:cNvPr id="6" name="Footer Placeholder 5"/>
          <p:cNvSpPr>
            <a:spLocks noGrp="1"/>
          </p:cNvSpPr>
          <p:nvPr>
            <p:ph type="ftr" sz="quarter" idx="11"/>
          </p:nvPr>
        </p:nvSpPr>
        <p:spPr/>
        <p:txBody>
          <a:bodyPr/>
          <a:lstStyle>
            <a:lvl1pPr>
              <a:defRPr>
                <a:solidFill>
                  <a:schemeClr val="tx2"/>
                </a:solidFill>
              </a:defRPr>
            </a:lvl1pPr>
          </a:lstStyle>
          <a:p>
            <a:pPr>
              <a:defRPr/>
            </a:pPr>
            <a:endParaRPr lang="en-US" dirty="0"/>
          </a:p>
        </p:txBody>
      </p:sp>
      <p:sp>
        <p:nvSpPr>
          <p:cNvPr id="7" name="Slide Number Placeholder 6"/>
          <p:cNvSpPr>
            <a:spLocks noGrp="1"/>
          </p:cNvSpPr>
          <p:nvPr>
            <p:ph type="sldNum" sz="quarter" idx="12"/>
          </p:nvPr>
        </p:nvSpPr>
        <p:spPr/>
        <p:txBody>
          <a:bodyPr/>
          <a:lstStyle>
            <a:lvl1pPr>
              <a:defRPr/>
            </a:lvl1pPr>
          </a:lstStyle>
          <a:p>
            <a:pPr>
              <a:defRPr/>
            </a:pPr>
            <a:fld id="{ED4654D8-8874-4F80-B744-22752827246B}"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lstStyle>
            <a:lvl1pPr>
              <a:defRPr/>
            </a:lvl1pPr>
          </a:lstStyle>
          <a:p>
            <a:r>
              <a:rPr lang="en-US" smtClean="0"/>
              <a:t>Click to edit Master title style</a:t>
            </a:r>
            <a:endParaRPr lang="en-US"/>
          </a:p>
        </p:txBody>
      </p:sp>
      <p:sp>
        <p:nvSpPr>
          <p:cNvPr id="11" name="Content Placeholder 10"/>
          <p:cNvSpPr>
            <a:spLocks noGrp="1"/>
          </p:cNvSpPr>
          <p:nvPr>
            <p:ph sz="quarter" idx="2"/>
          </p:nvPr>
        </p:nvSpPr>
        <p:spPr>
          <a:xfrm>
            <a:off x="457200" y="2362200"/>
            <a:ext cx="36576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quarter" idx="4"/>
          </p:nvPr>
        </p:nvSpPr>
        <p:spPr>
          <a:xfrm>
            <a:off x="4371975" y="2362200"/>
            <a:ext cx="36576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en-US" smtClean="0"/>
              <a:t>Click to edit Master text styles</a:t>
            </a:r>
          </a:p>
        </p:txBody>
      </p:sp>
      <p:sp>
        <p:nvSpPr>
          <p:cNvPr id="7" name="Date Placeholder 6"/>
          <p:cNvSpPr>
            <a:spLocks noGrp="1"/>
          </p:cNvSpPr>
          <p:nvPr>
            <p:ph type="dt" sz="half" idx="10"/>
          </p:nvPr>
        </p:nvSpPr>
        <p:spPr/>
        <p:txBody>
          <a:bodyPr/>
          <a:lstStyle>
            <a:lvl1pPr>
              <a:defRPr/>
            </a:lvl1pPr>
          </a:lstStyle>
          <a:p>
            <a:pPr>
              <a:defRPr/>
            </a:pPr>
            <a:fld id="{112CCA1C-7808-42C8-9E28-9555D99ED3D9}" type="datetimeFigureOut">
              <a:rPr lang="en-US"/>
              <a:pPr>
                <a:defRPr/>
              </a:pPr>
              <a:t>6/5/2018</a:t>
            </a:fld>
            <a:endParaRPr lang="en-US" dirty="0"/>
          </a:p>
        </p:txBody>
      </p:sp>
      <p:sp>
        <p:nvSpPr>
          <p:cNvPr id="8" name="Footer Placeholder 7"/>
          <p:cNvSpPr>
            <a:spLocks noGrp="1"/>
          </p:cNvSpPr>
          <p:nvPr>
            <p:ph type="ftr" sz="quarter" idx="11"/>
          </p:nvPr>
        </p:nvSpPr>
        <p:spPr/>
        <p:txBody>
          <a:bodyPr/>
          <a:lstStyle>
            <a:lvl1pPr>
              <a:defRPr>
                <a:solidFill>
                  <a:schemeClr val="tx2"/>
                </a:solidFill>
              </a:defRPr>
            </a:lvl1pPr>
          </a:lstStyle>
          <a:p>
            <a:pPr>
              <a:defRPr/>
            </a:pPr>
            <a:endParaRPr lang="en-US" dirty="0"/>
          </a:p>
        </p:txBody>
      </p:sp>
      <p:sp>
        <p:nvSpPr>
          <p:cNvPr id="9" name="Slide Number Placeholder 8"/>
          <p:cNvSpPr>
            <a:spLocks noGrp="1"/>
          </p:cNvSpPr>
          <p:nvPr>
            <p:ph type="sldNum" sz="quarter" idx="12"/>
          </p:nvPr>
        </p:nvSpPr>
        <p:spPr/>
        <p:txBody>
          <a:bodyPr/>
          <a:lstStyle>
            <a:lvl1pPr>
              <a:defRPr/>
            </a:lvl1pPr>
          </a:lstStyle>
          <a:p>
            <a:pPr>
              <a:defRPr/>
            </a:pPr>
            <a:fld id="{0FD01882-DAC0-49A8-8F92-D8B754074C2B}"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5"/>
          <p:cNvSpPr>
            <a:spLocks noGrp="1"/>
          </p:cNvSpPr>
          <p:nvPr>
            <p:ph type="dt" sz="half" idx="10"/>
          </p:nvPr>
        </p:nvSpPr>
        <p:spPr/>
        <p:txBody>
          <a:bodyPr rtlCol="0"/>
          <a:lstStyle>
            <a:lvl1pPr>
              <a:defRPr/>
            </a:lvl1pPr>
          </a:lstStyle>
          <a:p>
            <a:pPr>
              <a:defRPr/>
            </a:pPr>
            <a:fld id="{B225870F-A3E3-41E6-972C-74F91AD8D2FD}" type="datetimeFigureOut">
              <a:rPr lang="en-US"/>
              <a:pPr>
                <a:defRPr/>
              </a:pPr>
              <a:t>6/5/2018</a:t>
            </a:fld>
            <a:endParaRPr lang="en-US" dirty="0"/>
          </a:p>
        </p:txBody>
      </p:sp>
      <p:sp>
        <p:nvSpPr>
          <p:cNvPr id="4" name="Slide Number Placeholder 6"/>
          <p:cNvSpPr>
            <a:spLocks noGrp="1"/>
          </p:cNvSpPr>
          <p:nvPr>
            <p:ph type="sldNum" sz="quarter" idx="11"/>
          </p:nvPr>
        </p:nvSpPr>
        <p:spPr/>
        <p:txBody>
          <a:bodyPr rtlCol="0"/>
          <a:lstStyle>
            <a:lvl1pPr>
              <a:defRPr/>
            </a:lvl1pPr>
          </a:lstStyle>
          <a:p>
            <a:pPr>
              <a:defRPr/>
            </a:pPr>
            <a:fld id="{9DA88578-5583-4CB5-82AB-7C4379E2FB17}" type="slidenum">
              <a:rPr lang="en-US"/>
              <a:pPr>
                <a:defRPr/>
              </a:pPr>
              <a:t>‹#›</a:t>
            </a:fld>
            <a:endParaRPr lang="en-US" dirty="0"/>
          </a:p>
        </p:txBody>
      </p:sp>
      <p:sp>
        <p:nvSpPr>
          <p:cNvPr id="5" name="Footer Placeholder 7"/>
          <p:cNvSpPr>
            <a:spLocks noGrp="1"/>
          </p:cNvSpPr>
          <p:nvPr>
            <p:ph type="ftr" sz="quarter" idx="12"/>
          </p:nvPr>
        </p:nvSpPr>
        <p:spPr/>
        <p:txBody>
          <a:bodyPr rtlCol="0"/>
          <a:lstStyle>
            <a:lvl1pPr>
              <a:defRPr>
                <a:solidFill>
                  <a:schemeClr val="tx2"/>
                </a:solidFill>
              </a:defRPr>
            </a:lvl1pPr>
          </a:lstStyle>
          <a:p>
            <a:pPr>
              <a:defRPr/>
            </a:pP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fld id="{97F1E37F-8C53-4879-B3AC-95A30F233411}" type="datetimeFigureOut">
              <a:rPr lang="en-US"/>
              <a:pPr>
                <a:defRPr/>
              </a:pPr>
              <a:t>6/5/2018</a:t>
            </a:fld>
            <a:endParaRPr lang="en-US" dirty="0"/>
          </a:p>
        </p:txBody>
      </p:sp>
      <p:sp>
        <p:nvSpPr>
          <p:cNvPr id="3" name="Footer Placeholder 2"/>
          <p:cNvSpPr>
            <a:spLocks noGrp="1"/>
          </p:cNvSpPr>
          <p:nvPr>
            <p:ph type="ftr" sz="quarter" idx="11"/>
          </p:nvPr>
        </p:nvSpPr>
        <p:spPr/>
        <p:txBody>
          <a:bodyPr/>
          <a:lstStyle>
            <a:lvl1pPr>
              <a:defRPr>
                <a:solidFill>
                  <a:schemeClr val="tx2"/>
                </a:solidFill>
              </a:defRPr>
            </a:lvl1pPr>
          </a:lstStyle>
          <a:p>
            <a:pPr>
              <a:defRPr/>
            </a:pPr>
            <a:endParaRPr lang="en-US" dirty="0"/>
          </a:p>
        </p:txBody>
      </p:sp>
      <p:sp>
        <p:nvSpPr>
          <p:cNvPr id="4" name="Slide Number Placeholder 3"/>
          <p:cNvSpPr>
            <a:spLocks noGrp="1"/>
          </p:cNvSpPr>
          <p:nvPr>
            <p:ph type="sldNum" sz="quarter" idx="12"/>
          </p:nvPr>
        </p:nvSpPr>
        <p:spPr/>
        <p:txBody>
          <a:bodyPr/>
          <a:lstStyle>
            <a:lvl1pPr>
              <a:defRPr/>
            </a:lvl1pPr>
          </a:lstStyle>
          <a:p>
            <a:pPr>
              <a:defRPr/>
            </a:pPr>
            <a:fld id="{CFF57AE4-0455-42B6-91FB-8F04BA8901C4}"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Straight Connector 4"/>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a:defRPr/>
            </a:pPr>
            <a:endParaRPr lang="en-US" dirty="0"/>
          </a:p>
        </p:txBody>
      </p:sp>
      <p:sp>
        <p:nvSpPr>
          <p:cNvPr id="6" name="Straight Connector 5"/>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a:defRPr/>
            </a:pPr>
            <a:endParaRPr lang="en-US" dirty="0"/>
          </a:p>
        </p:txBody>
      </p:sp>
      <p:sp>
        <p:nvSpPr>
          <p:cNvPr id="7" name="Straight Connector 6"/>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a:lstStyle/>
          <a:p>
            <a:pPr>
              <a:defRPr/>
            </a:pPr>
            <a:endParaRPr lang="en-US" dirty="0"/>
          </a:p>
        </p:txBody>
      </p:sp>
      <p:sp>
        <p:nvSpPr>
          <p:cNvPr id="8" name="Straight Connector 7"/>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a:defRPr/>
            </a:pPr>
            <a:endParaRPr lang="en-US" dirty="0"/>
          </a:p>
        </p:txBody>
      </p:sp>
      <p:sp>
        <p:nvSpPr>
          <p:cNvPr id="9" name="Rectangle 8"/>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0" name="Straight Connector 9"/>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a:defRPr/>
            </a:pPr>
            <a:endParaRPr lang="en-US" dirty="0"/>
          </a:p>
        </p:txBody>
      </p:sp>
      <p:sp>
        <p:nvSpPr>
          <p:cNvPr id="11" name="Oval 10"/>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2" name="Title 1"/>
          <p:cNvSpPr>
            <a:spLocks noGrp="1"/>
          </p:cNvSpPr>
          <p:nvPr>
            <p:ph type="title"/>
          </p:nvPr>
        </p:nvSpPr>
        <p:spPr>
          <a:xfrm rot="5400000">
            <a:off x="3371850" y="3200400"/>
            <a:ext cx="6309360" cy="457200"/>
          </a:xfrm>
        </p:spPr>
        <p:txBody>
          <a:bodyPr/>
          <a:lstStyle>
            <a:lvl1pPr algn="l">
              <a:buNone/>
              <a:defRPr sz="2000" b="1" cap="small" baseline="0"/>
            </a:lvl1pPr>
          </a:lstStyle>
          <a:p>
            <a:r>
              <a:rPr lang="en-US" smtClean="0"/>
              <a:t>Click to edit Master title style</a:t>
            </a:r>
            <a:endParaRPr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8" name="Content Placeholder 17"/>
          <p:cNvSpPr>
            <a:spLocks noGrp="1"/>
          </p:cNvSpPr>
          <p:nvPr>
            <p:ph sz="quarter" idx="1"/>
          </p:nvPr>
        </p:nvSpPr>
        <p:spPr>
          <a:xfrm>
            <a:off x="304800" y="274320"/>
            <a:ext cx="5638800" cy="632764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Date Placeholder 20"/>
          <p:cNvSpPr>
            <a:spLocks noGrp="1"/>
          </p:cNvSpPr>
          <p:nvPr>
            <p:ph type="dt" sz="half" idx="10"/>
          </p:nvPr>
        </p:nvSpPr>
        <p:spPr/>
        <p:txBody>
          <a:bodyPr rtlCol="0"/>
          <a:lstStyle>
            <a:lvl1pPr>
              <a:defRPr/>
            </a:lvl1pPr>
          </a:lstStyle>
          <a:p>
            <a:pPr>
              <a:defRPr/>
            </a:pPr>
            <a:fld id="{C401AFED-F6CD-413F-A2B8-6FFF7FD489DD}" type="datetimeFigureOut">
              <a:rPr lang="en-US"/>
              <a:pPr>
                <a:defRPr/>
              </a:pPr>
              <a:t>6/5/2018</a:t>
            </a:fld>
            <a:endParaRPr lang="en-US" dirty="0"/>
          </a:p>
        </p:txBody>
      </p:sp>
      <p:sp>
        <p:nvSpPr>
          <p:cNvPr id="13" name="Slide Number Placeholder 21"/>
          <p:cNvSpPr>
            <a:spLocks noGrp="1"/>
          </p:cNvSpPr>
          <p:nvPr>
            <p:ph type="sldNum" sz="quarter" idx="11"/>
          </p:nvPr>
        </p:nvSpPr>
        <p:spPr/>
        <p:txBody>
          <a:bodyPr rtlCol="0"/>
          <a:lstStyle>
            <a:lvl1pPr>
              <a:defRPr/>
            </a:lvl1pPr>
          </a:lstStyle>
          <a:p>
            <a:pPr>
              <a:defRPr/>
            </a:pPr>
            <a:fld id="{93293F6B-829D-4B06-A55F-0D5241C4A62D}" type="slidenum">
              <a:rPr lang="en-US"/>
              <a:pPr>
                <a:defRPr/>
              </a:pPr>
              <a:t>‹#›</a:t>
            </a:fld>
            <a:endParaRPr lang="en-US" dirty="0">
              <a:solidFill>
                <a:schemeClr val="accent3">
                  <a:shade val="75000"/>
                </a:schemeClr>
              </a:solidFill>
            </a:endParaRPr>
          </a:p>
        </p:txBody>
      </p:sp>
      <p:sp>
        <p:nvSpPr>
          <p:cNvPr id="14" name="Footer Placeholder 22"/>
          <p:cNvSpPr>
            <a:spLocks noGrp="1"/>
          </p:cNvSpPr>
          <p:nvPr>
            <p:ph type="ftr" sz="quarter" idx="12"/>
          </p:nvPr>
        </p:nvSpPr>
        <p:spPr/>
        <p:txBody>
          <a:bodyPr rtlCol="0"/>
          <a:lstStyle>
            <a:lvl1pPr>
              <a:defRPr>
                <a:solidFill>
                  <a:schemeClr val="tx2"/>
                </a:solidFill>
              </a:defRPr>
            </a:lvl1pPr>
          </a:lstStyle>
          <a:p>
            <a:pPr>
              <a:defRPr/>
            </a:pP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traight Connector 4"/>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a:defRPr/>
            </a:pPr>
            <a:endParaRPr lang="en-US" dirty="0"/>
          </a:p>
        </p:txBody>
      </p:sp>
      <p:sp>
        <p:nvSpPr>
          <p:cNvPr id="6" name="Oval 5"/>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7" name="Straight Connector 6"/>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a:lstStyle/>
          <a:p>
            <a:pPr>
              <a:defRPr/>
            </a:pPr>
            <a:endParaRPr lang="en-US" dirty="0"/>
          </a:p>
        </p:txBody>
      </p:sp>
      <p:sp>
        <p:nvSpPr>
          <p:cNvPr id="8" name="Rectangle 7"/>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9" name="Straight Connector 8"/>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a:defRPr/>
            </a:pPr>
            <a:endParaRPr lang="en-US" dirty="0"/>
          </a:p>
        </p:txBody>
      </p:sp>
      <p:sp>
        <p:nvSpPr>
          <p:cNvPr id="10" name="Straight Connector 9"/>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a:defRPr/>
            </a:pPr>
            <a:endParaRPr lang="en-US" dirty="0"/>
          </a:p>
        </p:txBody>
      </p:sp>
      <p:sp>
        <p:nvSpPr>
          <p:cNvPr id="11" name="Straight Connector 10"/>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a:lstStyle/>
          <a:p>
            <a:pPr>
              <a:defRPr/>
            </a:pPr>
            <a:endParaRPr lang="en-US" dirty="0"/>
          </a:p>
        </p:txBody>
      </p:sp>
      <p:sp>
        <p:nvSpPr>
          <p:cNvPr id="2" name="Title 1"/>
          <p:cNvSpPr>
            <a:spLocks noGrp="1"/>
          </p:cNvSpPr>
          <p:nvPr>
            <p:ph type="title"/>
          </p:nvPr>
        </p:nvSpPr>
        <p:spPr>
          <a:xfrm rot="5400000">
            <a:off x="3350133" y="3200400"/>
            <a:ext cx="6309360" cy="457200"/>
          </a:xfrm>
        </p:spPr>
        <p:txBody>
          <a:bodyPr/>
          <a:lstStyle>
            <a:lvl1pPr algn="l">
              <a:buNone/>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ormAutofit/>
          </a:bodyPr>
          <a:lstStyle>
            <a:lvl1pPr marL="0" indent="0">
              <a:buNone/>
              <a:defRPr sz="3200"/>
            </a:lvl1pPr>
          </a:lstStyle>
          <a:p>
            <a:pPr lvl="0"/>
            <a:r>
              <a:rPr lang="en-US" noProof="0" dirty="0" smtClean="0"/>
              <a:t>Click icon to add picture</a:t>
            </a:r>
            <a:endParaRPr lang="en-US" noProof="0"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spcCol="274320" rtlCol="0" fromWordArt="0" forceAA="0">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a:r>
              <a:rPr lang="en-US" smtClean="0"/>
              <a:t>Click to edit Master text styles</a:t>
            </a:r>
          </a:p>
        </p:txBody>
      </p:sp>
      <p:sp>
        <p:nvSpPr>
          <p:cNvPr id="12" name="Date Placeholder 16"/>
          <p:cNvSpPr>
            <a:spLocks noGrp="1"/>
          </p:cNvSpPr>
          <p:nvPr>
            <p:ph type="dt" sz="half" idx="10"/>
          </p:nvPr>
        </p:nvSpPr>
        <p:spPr/>
        <p:txBody>
          <a:bodyPr rtlCol="0"/>
          <a:lstStyle>
            <a:lvl1pPr>
              <a:defRPr/>
            </a:lvl1pPr>
          </a:lstStyle>
          <a:p>
            <a:pPr>
              <a:defRPr/>
            </a:pPr>
            <a:fld id="{13833F81-150E-4EB3-A6AF-17F2B009DCFA}" type="datetimeFigureOut">
              <a:rPr lang="en-US"/>
              <a:pPr>
                <a:defRPr/>
              </a:pPr>
              <a:t>6/5/2018</a:t>
            </a:fld>
            <a:endParaRPr lang="en-US" dirty="0"/>
          </a:p>
        </p:txBody>
      </p:sp>
      <p:sp>
        <p:nvSpPr>
          <p:cNvPr id="13" name="Slide Number Placeholder 17"/>
          <p:cNvSpPr>
            <a:spLocks noGrp="1"/>
          </p:cNvSpPr>
          <p:nvPr>
            <p:ph type="sldNum" sz="quarter" idx="11"/>
          </p:nvPr>
        </p:nvSpPr>
        <p:spPr/>
        <p:txBody>
          <a:bodyPr rtlCol="0"/>
          <a:lstStyle>
            <a:lvl1pPr>
              <a:defRPr/>
            </a:lvl1pPr>
          </a:lstStyle>
          <a:p>
            <a:pPr>
              <a:defRPr/>
            </a:pPr>
            <a:fld id="{B09208B2-827F-490C-B616-3C18FDE272AB}" type="slidenum">
              <a:rPr lang="en-US"/>
              <a:pPr>
                <a:defRPr/>
              </a:pPr>
              <a:t>‹#›</a:t>
            </a:fld>
            <a:endParaRPr lang="en-US" dirty="0"/>
          </a:p>
        </p:txBody>
      </p:sp>
      <p:sp>
        <p:nvSpPr>
          <p:cNvPr id="14" name="Footer Placeholder 20"/>
          <p:cNvSpPr>
            <a:spLocks noGrp="1"/>
          </p:cNvSpPr>
          <p:nvPr>
            <p:ph type="ftr" sz="quarter" idx="12"/>
          </p:nvPr>
        </p:nvSpPr>
        <p:spPr/>
        <p:txBody>
          <a:bodyPr rtlCol="0"/>
          <a:lstStyle>
            <a:lvl1pPr>
              <a:defRPr>
                <a:solidFill>
                  <a:schemeClr val="tx2"/>
                </a:solidFill>
              </a:defRPr>
            </a:lvl1pPr>
          </a:lstStyle>
          <a:p>
            <a:pPr>
              <a:defRPr/>
            </a:pP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a:defRPr/>
            </a:pPr>
            <a:endParaRPr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lang="en-US" smtClean="0"/>
              <a:t>Click to edit Master title style</a:t>
            </a:r>
            <a:endParaRPr lang="en-US"/>
          </a:p>
        </p:txBody>
      </p:sp>
      <p:sp>
        <p:nvSpPr>
          <p:cNvPr id="1028" name="Text Placeholder 12"/>
          <p:cNvSpPr>
            <a:spLocks noGrp="1"/>
          </p:cNvSpPr>
          <p:nvPr>
            <p:ph type="body" idx="1"/>
          </p:nvPr>
        </p:nvSpPr>
        <p:spPr bwMode="auto">
          <a:xfrm>
            <a:off x="457200" y="1600200"/>
            <a:ext cx="7467600" cy="48736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rot="5400000">
            <a:off x="7589045" y="1081881"/>
            <a:ext cx="2011362" cy="384175"/>
          </a:xfrm>
          <a:prstGeom prst="rect">
            <a:avLst/>
          </a:prstGeom>
        </p:spPr>
        <p:txBody>
          <a:bodyPr vert="horz" anchor="ctr" anchorCtr="0"/>
          <a:lstStyle>
            <a:lvl1pPr algn="r" eaLnBrk="1" latinLnBrk="0" hangingPunct="1">
              <a:defRPr kumimoji="0" sz="1200">
                <a:solidFill>
                  <a:schemeClr val="tx2"/>
                </a:solidFill>
              </a:defRPr>
            </a:lvl1pPr>
          </a:lstStyle>
          <a:p>
            <a:pPr>
              <a:defRPr/>
            </a:pPr>
            <a:fld id="{87214590-DC70-4D72-BD1A-1476C59CE141}" type="datetimeFigureOut">
              <a:rPr lang="en-US"/>
              <a:pPr>
                <a:defRPr/>
              </a:pPr>
              <a:t>6/5/2018</a:t>
            </a:fld>
            <a:endParaRPr lang="en-US" sz="1400" dirty="0">
              <a:solidFill>
                <a:srgbClr val="FFFFFF"/>
              </a:solidFill>
            </a:endParaRPr>
          </a:p>
        </p:txBody>
      </p:sp>
      <p:sp>
        <p:nvSpPr>
          <p:cNvPr id="3" name="Footer Placeholder 2"/>
          <p:cNvSpPr>
            <a:spLocks noGrp="1"/>
          </p:cNvSpPr>
          <p:nvPr>
            <p:ph type="ftr" sz="quarter" idx="3"/>
          </p:nvPr>
        </p:nvSpPr>
        <p:spPr>
          <a:xfrm rot="5400000">
            <a:off x="6989763" y="3736975"/>
            <a:ext cx="3200400" cy="365125"/>
          </a:xfrm>
          <a:prstGeom prst="rect">
            <a:avLst/>
          </a:prstGeom>
        </p:spPr>
        <p:txBody>
          <a:bodyPr vert="horz" anchor="ctr" anchorCtr="0"/>
          <a:lstStyle>
            <a:lvl1pPr algn="l" eaLnBrk="1" latinLnBrk="0" hangingPunct="1">
              <a:defRPr kumimoji="0" sz="1200">
                <a:solidFill>
                  <a:srgbClr val="FFFFFF"/>
                </a:solidFill>
              </a:defRPr>
            </a:lvl1pPr>
          </a:lstStyle>
          <a:p>
            <a:pPr>
              <a:defRPr/>
            </a:pPr>
            <a:endParaRPr lang="en-US" dirty="0"/>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a:defRPr/>
            </a:pPr>
            <a:endParaRPr lang="en-US" dirty="0"/>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a:defRPr/>
            </a:pPr>
            <a:endParaRPr lang="en-US" dirty="0"/>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a:defRPr/>
            </a:pPr>
            <a:endParaRPr lang="en-US" dirty="0"/>
          </a:p>
        </p:txBody>
      </p:sp>
      <p:sp>
        <p:nvSpPr>
          <p:cNvPr id="12" name="Oval 11"/>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23" name="Slide Number Placeholder 22"/>
          <p:cNvSpPr>
            <a:spLocks noGrp="1"/>
          </p:cNvSpPr>
          <p:nvPr>
            <p:ph type="sldNum" sz="quarter" idx="4"/>
          </p:nvPr>
        </p:nvSpPr>
        <p:spPr>
          <a:xfrm>
            <a:off x="8129588" y="5734050"/>
            <a:ext cx="609600" cy="520700"/>
          </a:xfrm>
          <a:prstGeom prst="rect">
            <a:avLst/>
          </a:prstGeom>
        </p:spPr>
        <p:txBody>
          <a:bodyPr vert="horz" anchor="ctr"/>
          <a:lstStyle>
            <a:lvl1pPr algn="ctr" eaLnBrk="1" latinLnBrk="0" hangingPunct="1">
              <a:defRPr kumimoji="0" sz="1400" b="1">
                <a:solidFill>
                  <a:srgbClr val="FFFFFF"/>
                </a:solidFill>
              </a:defRPr>
            </a:lvl1pPr>
          </a:lstStyle>
          <a:p>
            <a:pPr>
              <a:defRPr/>
            </a:pPr>
            <a:fld id="{433E00F7-C279-470A-8BF3-01792634BE09}" type="slidenum">
              <a:rPr lang="en-US"/>
              <a:pPr>
                <a:defRPr/>
              </a:pPr>
              <a:t>‹#›</a:t>
            </a:fld>
            <a:endParaRPr lang="en-US" sz="1600" dirty="0">
              <a:solidFill>
                <a:schemeClr val="accent3">
                  <a:shade val="75000"/>
                </a:schemeClr>
              </a:solidFill>
            </a:endParaRPr>
          </a:p>
        </p:txBody>
      </p:sp>
    </p:spTree>
  </p:cSld>
  <p:clrMap bg1="lt1" tx1="dk1" bg2="lt2" tx2="dk2" accent1="accent1" accent2="accent2" accent3="accent3" accent4="accent4" accent5="accent5" accent6="accent6" hlink="hlink" folHlink="folHlink"/>
  <p:sldLayoutIdLst>
    <p:sldLayoutId id="2147483822" r:id="rId1"/>
    <p:sldLayoutId id="2147483823" r:id="rId2"/>
    <p:sldLayoutId id="2147483824" r:id="rId3"/>
    <p:sldLayoutId id="2147483825" r:id="rId4"/>
    <p:sldLayoutId id="2147483826" r:id="rId5"/>
    <p:sldLayoutId id="2147483827" r:id="rId6"/>
    <p:sldLayoutId id="2147483828" r:id="rId7"/>
    <p:sldLayoutId id="2147483829" r:id="rId8"/>
    <p:sldLayoutId id="2147483830" r:id="rId9"/>
    <p:sldLayoutId id="2147483831" r:id="rId10"/>
    <p:sldLayoutId id="2147483832" r:id="rId11"/>
    <p:sldLayoutId id="2147483833" r:id="rId12"/>
  </p:sldLayoutIdLst>
  <p:txStyles>
    <p:titleStyle>
      <a:lvl1pPr algn="l" rtl="0" eaLnBrk="0" fontAlgn="base" hangingPunct="0">
        <a:spcBef>
          <a:spcPct val="0"/>
        </a:spcBef>
        <a:spcAft>
          <a:spcPct val="0"/>
        </a:spcAft>
        <a:defRPr sz="3000" kern="1200" cap="small">
          <a:solidFill>
            <a:schemeClr val="tx2"/>
          </a:solidFill>
          <a:latin typeface="+mj-lt"/>
          <a:ea typeface="+mj-ea"/>
          <a:cs typeface="+mj-cs"/>
        </a:defRPr>
      </a:lvl1pPr>
      <a:lvl2pPr algn="l" rtl="0" eaLnBrk="0" fontAlgn="base" hangingPunct="0">
        <a:spcBef>
          <a:spcPct val="0"/>
        </a:spcBef>
        <a:spcAft>
          <a:spcPct val="0"/>
        </a:spcAft>
        <a:defRPr sz="3000">
          <a:solidFill>
            <a:schemeClr val="tx2"/>
          </a:solidFill>
          <a:latin typeface="Century Schoolbook" pitchFamily="18" charset="0"/>
        </a:defRPr>
      </a:lvl2pPr>
      <a:lvl3pPr algn="l" rtl="0" eaLnBrk="0" fontAlgn="base" hangingPunct="0">
        <a:spcBef>
          <a:spcPct val="0"/>
        </a:spcBef>
        <a:spcAft>
          <a:spcPct val="0"/>
        </a:spcAft>
        <a:defRPr sz="3000">
          <a:solidFill>
            <a:schemeClr val="tx2"/>
          </a:solidFill>
          <a:latin typeface="Century Schoolbook" pitchFamily="18" charset="0"/>
        </a:defRPr>
      </a:lvl3pPr>
      <a:lvl4pPr algn="l" rtl="0" eaLnBrk="0" fontAlgn="base" hangingPunct="0">
        <a:spcBef>
          <a:spcPct val="0"/>
        </a:spcBef>
        <a:spcAft>
          <a:spcPct val="0"/>
        </a:spcAft>
        <a:defRPr sz="3000">
          <a:solidFill>
            <a:schemeClr val="tx2"/>
          </a:solidFill>
          <a:latin typeface="Century Schoolbook" pitchFamily="18" charset="0"/>
        </a:defRPr>
      </a:lvl4pPr>
      <a:lvl5pPr algn="l" rtl="0" eaLnBrk="0" fontAlgn="base" hangingPunct="0">
        <a:spcBef>
          <a:spcPct val="0"/>
        </a:spcBef>
        <a:spcAft>
          <a:spcPct val="0"/>
        </a:spcAft>
        <a:defRPr sz="3000">
          <a:solidFill>
            <a:schemeClr val="tx2"/>
          </a:solidFill>
          <a:latin typeface="Century Schoolbook" pitchFamily="18" charset="0"/>
        </a:defRPr>
      </a:lvl5pPr>
      <a:lvl6pPr marL="457200" algn="l" rtl="0" fontAlgn="base">
        <a:spcBef>
          <a:spcPct val="0"/>
        </a:spcBef>
        <a:spcAft>
          <a:spcPct val="0"/>
        </a:spcAft>
        <a:defRPr sz="3000">
          <a:solidFill>
            <a:schemeClr val="tx2"/>
          </a:solidFill>
          <a:latin typeface="Century Schoolbook" pitchFamily="18" charset="0"/>
        </a:defRPr>
      </a:lvl6pPr>
      <a:lvl7pPr marL="914400" algn="l" rtl="0" fontAlgn="base">
        <a:spcBef>
          <a:spcPct val="0"/>
        </a:spcBef>
        <a:spcAft>
          <a:spcPct val="0"/>
        </a:spcAft>
        <a:defRPr sz="3000">
          <a:solidFill>
            <a:schemeClr val="tx2"/>
          </a:solidFill>
          <a:latin typeface="Century Schoolbook" pitchFamily="18" charset="0"/>
        </a:defRPr>
      </a:lvl7pPr>
      <a:lvl8pPr marL="1371600" algn="l" rtl="0" fontAlgn="base">
        <a:spcBef>
          <a:spcPct val="0"/>
        </a:spcBef>
        <a:spcAft>
          <a:spcPct val="0"/>
        </a:spcAft>
        <a:defRPr sz="3000">
          <a:solidFill>
            <a:schemeClr val="tx2"/>
          </a:solidFill>
          <a:latin typeface="Century Schoolbook" pitchFamily="18" charset="0"/>
        </a:defRPr>
      </a:lvl8pPr>
      <a:lvl9pPr marL="1828800" algn="l" rtl="0" fontAlgn="base">
        <a:spcBef>
          <a:spcPct val="0"/>
        </a:spcBef>
        <a:spcAft>
          <a:spcPct val="0"/>
        </a:spcAft>
        <a:defRPr sz="3000">
          <a:solidFill>
            <a:schemeClr val="tx2"/>
          </a:solidFill>
          <a:latin typeface="Century Schoolbook" pitchFamily="18" charset="0"/>
        </a:defRPr>
      </a:lvl9pPr>
    </p:titleStyle>
    <p:bodyStyle>
      <a:lvl1pPr marL="273050" indent="-273050" algn="l" rtl="0" eaLnBrk="0" fontAlgn="base" hangingPunct="0">
        <a:spcBef>
          <a:spcPts val="600"/>
        </a:spcBef>
        <a:spcAft>
          <a:spcPct val="0"/>
        </a:spcAft>
        <a:buClr>
          <a:schemeClr val="accent1"/>
        </a:buClr>
        <a:buSzPct val="70000"/>
        <a:buFont typeface="Wingdings" pitchFamily="2" charset="2"/>
        <a:buChar char=""/>
        <a:defRPr sz="2400" kern="1200">
          <a:solidFill>
            <a:schemeClr val="tx1"/>
          </a:solidFill>
          <a:latin typeface="+mn-lt"/>
          <a:ea typeface="+mn-ea"/>
          <a:cs typeface="+mn-cs"/>
        </a:defRPr>
      </a:lvl1pPr>
      <a:lvl2pPr marL="639763" indent="-273050" algn="l" rtl="0" eaLnBrk="0" fontAlgn="base" hangingPunct="0">
        <a:spcBef>
          <a:spcPct val="20000"/>
        </a:spcBef>
        <a:spcAft>
          <a:spcPct val="0"/>
        </a:spcAft>
        <a:buClr>
          <a:schemeClr val="accent1"/>
        </a:buClr>
        <a:buSzPct val="80000"/>
        <a:buFont typeface="Wingdings 2" pitchFamily="18" charset="2"/>
        <a:buChar char=""/>
        <a:defRPr sz="2100" kern="1200">
          <a:solidFill>
            <a:schemeClr val="tx1"/>
          </a:solidFill>
          <a:latin typeface="+mn-lt"/>
          <a:ea typeface="+mn-ea"/>
          <a:cs typeface="+mn-cs"/>
        </a:defRPr>
      </a:lvl2pPr>
      <a:lvl3pPr marL="914400" indent="-182563" algn="l" rtl="0" eaLnBrk="0" fontAlgn="base" hangingPunct="0">
        <a:spcBef>
          <a:spcPct val="20000"/>
        </a:spcBef>
        <a:spcAft>
          <a:spcPct val="0"/>
        </a:spcAft>
        <a:buClr>
          <a:srgbClr val="E0752F"/>
        </a:buClr>
        <a:buSzPct val="60000"/>
        <a:buFont typeface="Wingdings" pitchFamily="2" charset="2"/>
        <a:buChar char=""/>
        <a:defRPr sz="2400" kern="1200">
          <a:solidFill>
            <a:schemeClr val="tx1"/>
          </a:solidFill>
          <a:latin typeface="+mn-lt"/>
          <a:ea typeface="+mn-ea"/>
          <a:cs typeface="+mn-cs"/>
        </a:defRPr>
      </a:lvl3pPr>
      <a:lvl4pPr marL="1187450" indent="-182563" algn="l" rtl="0" eaLnBrk="0" fontAlgn="base" hangingPunct="0">
        <a:spcBef>
          <a:spcPct val="20000"/>
        </a:spcBef>
        <a:spcAft>
          <a:spcPct val="0"/>
        </a:spcAft>
        <a:buClr>
          <a:srgbClr val="FEC3AE"/>
        </a:buClr>
        <a:buSzPct val="60000"/>
        <a:buFont typeface="Wingdings" pitchFamily="2" charset="2"/>
        <a:buChar char=""/>
        <a:defRPr sz="2000" kern="1200">
          <a:solidFill>
            <a:schemeClr val="tx1"/>
          </a:solidFill>
          <a:latin typeface="+mn-lt"/>
          <a:ea typeface="+mn-ea"/>
          <a:cs typeface="+mn-cs"/>
        </a:defRPr>
      </a:lvl4pPr>
      <a:lvl5pPr marL="1462088" indent="-182563" algn="l" rtl="0" eaLnBrk="0" fontAlgn="base" hangingPunct="0">
        <a:spcBef>
          <a:spcPct val="20000"/>
        </a:spcBef>
        <a:spcAft>
          <a:spcPct val="0"/>
        </a:spcAft>
        <a:buClr>
          <a:srgbClr val="BDCAE9"/>
        </a:buClr>
        <a:buSzPct val="68000"/>
        <a:buFont typeface="Wingdings 2" pitchFamily="18" charset="2"/>
        <a:buChar char=""/>
        <a:defRPr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defTabSz="685800" fontAlgn="auto">
              <a:spcBef>
                <a:spcPts val="0"/>
              </a:spcBef>
              <a:spcAft>
                <a:spcPts val="0"/>
              </a:spcAft>
            </a:pPr>
            <a:fld id="{AB53B75C-90E9-4923-881E-27D85A73BABC}" type="datetimeFigureOut">
              <a:rPr lang="en-US" smtClean="0">
                <a:solidFill>
                  <a:prstClr val="black">
                    <a:tint val="75000"/>
                  </a:prstClr>
                </a:solidFill>
                <a:latin typeface="Calibri" panose="020F0502020204030204"/>
                <a:cs typeface="+mn-cs"/>
              </a:rPr>
              <a:pPr defTabSz="685800" fontAlgn="auto">
                <a:spcBef>
                  <a:spcPts val="0"/>
                </a:spcBef>
                <a:spcAft>
                  <a:spcPts val="0"/>
                </a:spcAft>
              </a:pPr>
              <a:t>6/5/2018</a:t>
            </a:fld>
            <a:endParaRPr lang="en-US">
              <a:solidFill>
                <a:prstClr val="black">
                  <a:tint val="75000"/>
                </a:prstClr>
              </a:solidFill>
              <a:latin typeface="Calibri" panose="020F0502020204030204"/>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defTabSz="685800" fontAlgn="auto">
              <a:spcBef>
                <a:spcPts val="0"/>
              </a:spcBef>
              <a:spcAft>
                <a:spcPts val="0"/>
              </a:spcAft>
            </a:pPr>
            <a:endParaRPr lang="en-US">
              <a:solidFill>
                <a:prstClr val="black">
                  <a:tint val="75000"/>
                </a:prstClr>
              </a:solidFill>
              <a:latin typeface="Calibri" panose="020F0502020204030204"/>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685800" fontAlgn="auto">
              <a:spcBef>
                <a:spcPts val="0"/>
              </a:spcBef>
              <a:spcAft>
                <a:spcPts val="0"/>
              </a:spcAft>
            </a:pPr>
            <a:fld id="{C947FC41-3A1C-4E3F-83CE-34684ACA6D9D}" type="slidenum">
              <a:rPr lang="en-US" smtClean="0">
                <a:solidFill>
                  <a:prstClr val="black">
                    <a:tint val="75000"/>
                  </a:prstClr>
                </a:solidFill>
                <a:latin typeface="Calibri" panose="020F0502020204030204"/>
                <a:cs typeface="+mn-cs"/>
              </a:rPr>
              <a:pPr defTabSz="685800" fontAlgn="auto">
                <a:spcBef>
                  <a:spcPts val="0"/>
                </a:spcBef>
                <a:spcAft>
                  <a:spcPts val="0"/>
                </a:spcAft>
              </a:pPr>
              <a:t>‹#›</a:t>
            </a:fld>
            <a:endParaRPr lang="en-US">
              <a:solidFill>
                <a:prstClr val="black">
                  <a:tint val="75000"/>
                </a:prstClr>
              </a:solidFill>
              <a:latin typeface="Calibri" panose="020F0502020204030204"/>
              <a:cs typeface="+mn-cs"/>
            </a:endParaRPr>
          </a:p>
        </p:txBody>
      </p:sp>
    </p:spTree>
    <p:extLst>
      <p:ext uri="{BB962C8B-B14F-4D97-AF65-F5344CB8AC3E}">
        <p14:creationId xmlns:p14="http://schemas.microsoft.com/office/powerpoint/2010/main" val="303147555"/>
      </p:ext>
    </p:extLst>
  </p:cSld>
  <p:clrMap bg1="lt1" tx1="dk1" bg2="lt2" tx2="dk2" accent1="accent1" accent2="accent2" accent3="accent3" accent4="accent4" accent5="accent5" accent6="accent6" hlink="hlink" folHlink="folHlink"/>
  <p:sldLayoutIdLst>
    <p:sldLayoutId id="2147483835" r:id="rId1"/>
    <p:sldLayoutId id="2147483836" r:id="rId2"/>
    <p:sldLayoutId id="2147483837" r:id="rId3"/>
    <p:sldLayoutId id="2147483838" r:id="rId4"/>
    <p:sldLayoutId id="2147483839" r:id="rId5"/>
    <p:sldLayoutId id="2147483840" r:id="rId6"/>
    <p:sldLayoutId id="2147483841" r:id="rId7"/>
    <p:sldLayoutId id="2147483842" r:id="rId8"/>
    <p:sldLayoutId id="2147483843" r:id="rId9"/>
    <p:sldLayoutId id="2147483844" r:id="rId10"/>
    <p:sldLayoutId id="2147483845"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www.nejm.org/doi/full/10.1056/NEJMicm1110569"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creativecommons.org/licenses/by/4.0/" TargetMode="External"/><Relationship Id="rId1" Type="http://schemas.openxmlformats.org/officeDocument/2006/relationships/slideLayout" Target="../slideLayouts/slideLayout14.xml"/><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914400" y="1676400"/>
            <a:ext cx="7315200" cy="1905000"/>
          </a:xfrm>
        </p:spPr>
        <p:txBody>
          <a:bodyPr anchor="t">
            <a:normAutofit fontScale="90000"/>
          </a:bodyPr>
          <a:lstStyle/>
          <a:p>
            <a:pPr eaLnBrk="1" fontAlgn="auto" hangingPunct="1">
              <a:spcAft>
                <a:spcPts val="0"/>
              </a:spcAft>
              <a:defRPr/>
            </a:pPr>
            <a:r>
              <a:rPr lang="en-US" dirty="0"/>
              <a:t>Chapter 41</a:t>
            </a:r>
            <a:br>
              <a:rPr lang="en-US" dirty="0"/>
            </a:br>
            <a:r>
              <a:rPr lang="en-US" dirty="0"/>
              <a:t>Fluid, Electrolyte, and </a:t>
            </a:r>
            <a:br>
              <a:rPr lang="en-US" dirty="0"/>
            </a:br>
            <a:r>
              <a:rPr lang="en-US" dirty="0"/>
              <a:t>Acid-Base </a:t>
            </a:r>
            <a:r>
              <a:rPr lang="en-US" dirty="0" smtClean="0"/>
              <a:t>Balance</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914400" y="457200"/>
            <a:ext cx="7315200" cy="533400"/>
          </a:xfrm>
        </p:spPr>
        <p:txBody>
          <a:bodyPr>
            <a:normAutofit fontScale="90000"/>
          </a:bodyPr>
          <a:lstStyle/>
          <a:p>
            <a:r>
              <a:rPr lang="en-US" sz="3600" dirty="0"/>
              <a:t>Regulation of Acid-Base Balance</a:t>
            </a:r>
          </a:p>
        </p:txBody>
      </p:sp>
      <p:graphicFrame>
        <p:nvGraphicFramePr>
          <p:cNvPr id="21520" name="Group 16"/>
          <p:cNvGraphicFramePr>
            <a:graphicFrameLocks noGrp="1"/>
          </p:cNvGraphicFramePr>
          <p:nvPr>
            <p:ph type="tbl" idx="1"/>
            <p:extLst>
              <p:ext uri="{D42A27DB-BD31-4B8C-83A1-F6EECF244321}">
                <p14:modId xmlns:p14="http://schemas.microsoft.com/office/powerpoint/2010/main" val="201443037"/>
              </p:ext>
            </p:extLst>
          </p:nvPr>
        </p:nvGraphicFramePr>
        <p:xfrm>
          <a:off x="914400" y="2667000"/>
          <a:ext cx="7315200" cy="3200400"/>
        </p:xfrm>
        <a:graphic>
          <a:graphicData uri="http://schemas.openxmlformats.org/drawingml/2006/table">
            <a:tbl>
              <a:tblPr/>
              <a:tblGrid>
                <a:gridCol w="2390775">
                  <a:extLst>
                    <a:ext uri="{9D8B030D-6E8A-4147-A177-3AD203B41FA5}">
                      <a16:colId xmlns:a16="http://schemas.microsoft.com/office/drawing/2014/main" val="20000"/>
                    </a:ext>
                  </a:extLst>
                </a:gridCol>
                <a:gridCol w="2462213">
                  <a:extLst>
                    <a:ext uri="{9D8B030D-6E8A-4147-A177-3AD203B41FA5}">
                      <a16:colId xmlns:a16="http://schemas.microsoft.com/office/drawing/2014/main" val="20001"/>
                    </a:ext>
                  </a:extLst>
                </a:gridCol>
                <a:gridCol w="2462212">
                  <a:extLst>
                    <a:ext uri="{9D8B030D-6E8A-4147-A177-3AD203B41FA5}">
                      <a16:colId xmlns:a16="http://schemas.microsoft.com/office/drawing/2014/main" val="20002"/>
                    </a:ext>
                  </a:extLst>
                </a:gridCol>
              </a:tblGrid>
              <a:tr h="3200400">
                <a:tc>
                  <a:txBody>
                    <a:bodyPr/>
                    <a:lstStyle/>
                    <a:p>
                      <a:pPr marL="0" marR="0" lvl="0" indent="0" algn="ctr" defTabSz="914400" rtl="0" eaLnBrk="1" fontAlgn="base" latinLnBrk="0" hangingPunct="1">
                        <a:lnSpc>
                          <a:spcPct val="100000"/>
                        </a:lnSpc>
                        <a:spcBef>
                          <a:spcPct val="20000"/>
                        </a:spcBef>
                        <a:spcAft>
                          <a:spcPct val="0"/>
                        </a:spcAft>
                        <a:buClr>
                          <a:schemeClr val="tx2"/>
                        </a:buClr>
                        <a:buSzPct val="60000"/>
                        <a:buFont typeface="Wingdings 2" pitchFamily="18" charset="2"/>
                        <a:buNone/>
                        <a:tabLst/>
                      </a:pPr>
                      <a:r>
                        <a:rPr kumimoji="0" lang="en-US" sz="2800" b="0" i="0" u="none" strike="noStrike" cap="none" normalizeH="0" baseline="0" dirty="0" smtClean="0">
                          <a:ln>
                            <a:noFill/>
                          </a:ln>
                          <a:solidFill>
                            <a:schemeClr val="tx1"/>
                          </a:solidFill>
                          <a:effectLst/>
                          <a:latin typeface="Arial" charset="0"/>
                        </a:rPr>
                        <a:t>Chemical:</a:t>
                      </a:r>
                    </a:p>
                    <a:p>
                      <a:pPr marL="0" marR="0" lvl="0" indent="0" algn="ctr" defTabSz="914400" rtl="0" eaLnBrk="1" fontAlgn="base" latinLnBrk="0" hangingPunct="1">
                        <a:lnSpc>
                          <a:spcPct val="100000"/>
                        </a:lnSpc>
                        <a:spcBef>
                          <a:spcPct val="20000"/>
                        </a:spcBef>
                        <a:spcAft>
                          <a:spcPct val="0"/>
                        </a:spcAft>
                        <a:buClr>
                          <a:schemeClr val="tx2"/>
                        </a:buClr>
                        <a:buSzPct val="60000"/>
                        <a:buFont typeface="Wingdings 2" pitchFamily="18" charset="2"/>
                        <a:buNone/>
                        <a:tabLst/>
                      </a:pPr>
                      <a:r>
                        <a:rPr kumimoji="0" lang="en-US" sz="2400" b="0" i="0" u="none" strike="noStrike" cap="none" normalizeH="0" baseline="0" dirty="0" smtClean="0">
                          <a:ln>
                            <a:noFill/>
                          </a:ln>
                          <a:solidFill>
                            <a:schemeClr val="tx1"/>
                          </a:solidFill>
                          <a:effectLst/>
                          <a:latin typeface="Arial" charset="0"/>
                        </a:rPr>
                        <a:t>Carbonic acid and bicarbonate buffer system</a:t>
                      </a:r>
                    </a:p>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None/>
                        <a:tabLst/>
                      </a:pPr>
                      <a:endParaRPr kumimoji="0" lang="en-US" sz="2400" b="0" i="0" u="none" strike="noStrike" cap="none" normalizeH="0" baseline="0" dirty="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None/>
                        <a:tabLst/>
                      </a:pPr>
                      <a:endParaRPr kumimoji="0" lang="en-US" sz="2400" b="0" i="0" u="none" strike="noStrike" cap="none" normalizeH="0" baseline="0" dirty="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None/>
                        <a:tabLst/>
                      </a:pPr>
                      <a:endParaRPr kumimoji="0" lang="en-US" sz="2400" b="0"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60000"/>
                        <a:buFont typeface="Wingdings 2" pitchFamily="18" charset="2"/>
                        <a:buNone/>
                        <a:tabLst/>
                      </a:pPr>
                      <a:r>
                        <a:rPr kumimoji="0" lang="en-US" sz="2800" b="0" i="0" u="none" strike="noStrike" cap="none" normalizeH="0" baseline="0" dirty="0" smtClean="0">
                          <a:ln>
                            <a:noFill/>
                          </a:ln>
                          <a:solidFill>
                            <a:schemeClr val="tx1"/>
                          </a:solidFill>
                          <a:effectLst/>
                          <a:latin typeface="Arial" charset="0"/>
                        </a:rPr>
                        <a:t>Biological:</a:t>
                      </a:r>
                    </a:p>
                    <a:p>
                      <a:pPr marL="0" marR="0" lvl="0" indent="0" algn="ctr" defTabSz="914400" rtl="0" eaLnBrk="1" fontAlgn="base" latinLnBrk="0" hangingPunct="1">
                        <a:lnSpc>
                          <a:spcPct val="100000"/>
                        </a:lnSpc>
                        <a:spcBef>
                          <a:spcPct val="20000"/>
                        </a:spcBef>
                        <a:spcAft>
                          <a:spcPct val="0"/>
                        </a:spcAft>
                        <a:buClr>
                          <a:schemeClr val="tx2"/>
                        </a:buClr>
                        <a:buSzPct val="60000"/>
                        <a:buFont typeface="Wingdings 2" pitchFamily="18" charset="2"/>
                        <a:buNone/>
                        <a:tabLst/>
                      </a:pPr>
                      <a:r>
                        <a:rPr kumimoji="0" lang="en-US" sz="2400" b="0" i="0" u="none" strike="noStrike" cap="none" normalizeH="0" baseline="0" dirty="0" smtClean="0">
                          <a:ln>
                            <a:noFill/>
                          </a:ln>
                          <a:solidFill>
                            <a:schemeClr val="tx1"/>
                          </a:solidFill>
                          <a:effectLst/>
                          <a:latin typeface="Arial" charset="0"/>
                        </a:rPr>
                        <a:t>Occurs when hydrogen ions are absorbed or released by cells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60000"/>
                        <a:buFont typeface="Wingdings 2" pitchFamily="18" charset="2"/>
                        <a:buNone/>
                        <a:tabLst/>
                      </a:pPr>
                      <a:r>
                        <a:rPr kumimoji="0" lang="en-US" sz="2800" b="0" i="0" u="none" strike="noStrike" cap="none" normalizeH="0" baseline="0" dirty="0" smtClean="0">
                          <a:ln>
                            <a:noFill/>
                          </a:ln>
                          <a:solidFill>
                            <a:schemeClr val="tx1"/>
                          </a:solidFill>
                          <a:effectLst/>
                          <a:latin typeface="Arial" charset="0"/>
                        </a:rPr>
                        <a:t>Physiological:</a:t>
                      </a:r>
                    </a:p>
                    <a:p>
                      <a:pPr marL="0" marR="0" lvl="0" indent="0" algn="ctr" defTabSz="914400" rtl="0" eaLnBrk="1" fontAlgn="base" latinLnBrk="0" hangingPunct="1">
                        <a:lnSpc>
                          <a:spcPct val="100000"/>
                        </a:lnSpc>
                        <a:spcBef>
                          <a:spcPct val="20000"/>
                        </a:spcBef>
                        <a:spcAft>
                          <a:spcPct val="0"/>
                        </a:spcAft>
                        <a:buClr>
                          <a:schemeClr val="tx2"/>
                        </a:buClr>
                        <a:buSzPct val="60000"/>
                        <a:buFont typeface="Wingdings 2" pitchFamily="18" charset="2"/>
                        <a:buNone/>
                        <a:tabLst/>
                      </a:pPr>
                      <a:r>
                        <a:rPr kumimoji="0" lang="en-US" sz="2400" b="0" i="0" u="none" strike="noStrike" cap="none" normalizeH="0" baseline="0" dirty="0" smtClean="0">
                          <a:ln>
                            <a:noFill/>
                          </a:ln>
                          <a:solidFill>
                            <a:schemeClr val="tx1"/>
                          </a:solidFill>
                          <a:effectLst/>
                          <a:latin typeface="Arial" charset="0"/>
                        </a:rPr>
                        <a:t>Buffers are located in lungs and kidneys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bl>
          </a:graphicData>
        </a:graphic>
      </p:graphicFrame>
      <p:sp>
        <p:nvSpPr>
          <p:cNvPr id="2" name="TextBox 1"/>
          <p:cNvSpPr txBox="1"/>
          <p:nvPr/>
        </p:nvSpPr>
        <p:spPr>
          <a:xfrm>
            <a:off x="1143000" y="913866"/>
            <a:ext cx="6934200" cy="1975926"/>
          </a:xfrm>
          <a:prstGeom prst="rect">
            <a:avLst/>
          </a:prstGeom>
          <a:noFill/>
        </p:spPr>
        <p:txBody>
          <a:bodyPr wrap="square" rtlCol="0">
            <a:spAutoFit/>
          </a:bodyPr>
          <a:lstStyle/>
          <a:p>
            <a:pPr lvl="0" algn="l">
              <a:spcBef>
                <a:spcPct val="20000"/>
              </a:spcBef>
              <a:buClr>
                <a:schemeClr val="tx2"/>
              </a:buClr>
              <a:buSzPct val="60000"/>
            </a:pPr>
            <a:r>
              <a:rPr lang="en-US" dirty="0"/>
              <a:t>Buffer</a:t>
            </a:r>
          </a:p>
          <a:p>
            <a:pPr lvl="0" algn="l">
              <a:spcBef>
                <a:spcPct val="20000"/>
              </a:spcBef>
              <a:buClr>
                <a:schemeClr val="tx2"/>
              </a:buClr>
              <a:buSzPct val="60000"/>
            </a:pPr>
            <a:r>
              <a:rPr lang="en-US" dirty="0" smtClean="0"/>
              <a:t>Arterial  pH</a:t>
            </a:r>
            <a:r>
              <a:rPr lang="en-US" dirty="0"/>
              <a:t>: </a:t>
            </a:r>
            <a:r>
              <a:rPr lang="en-US" dirty="0" smtClean="0"/>
              <a:t>7.35-7.45 – Normal Range</a:t>
            </a:r>
          </a:p>
          <a:p>
            <a:pPr lvl="0" algn="l">
              <a:spcBef>
                <a:spcPct val="20000"/>
              </a:spcBef>
              <a:buClr>
                <a:schemeClr val="tx2"/>
              </a:buClr>
              <a:buSzPct val="60000"/>
            </a:pPr>
            <a:r>
              <a:rPr lang="en-US" dirty="0" smtClean="0"/>
              <a:t>Acidosis: pH decreases. &lt;7.35</a:t>
            </a:r>
          </a:p>
          <a:p>
            <a:pPr lvl="0" algn="l">
              <a:spcBef>
                <a:spcPct val="20000"/>
              </a:spcBef>
              <a:buClr>
                <a:schemeClr val="tx2"/>
              </a:buClr>
              <a:buSzPct val="60000"/>
            </a:pPr>
            <a:r>
              <a:rPr lang="en-US" dirty="0" smtClean="0"/>
              <a:t>Alkalosis: pH increases. &gt;7.45</a:t>
            </a:r>
          </a:p>
          <a:p>
            <a:pPr lvl="0" algn="l">
              <a:spcBef>
                <a:spcPct val="20000"/>
              </a:spcBef>
              <a:buClr>
                <a:schemeClr val="tx2"/>
              </a:buClr>
              <a:buSzPct val="60000"/>
            </a:pPr>
            <a:r>
              <a:rPr lang="en-US" dirty="0"/>
              <a:t> </a:t>
            </a:r>
            <a:r>
              <a:rPr lang="en-US" dirty="0" smtClean="0"/>
              <a:t>                   </a:t>
            </a:r>
            <a:endParaRPr lang="en-US" dirty="0"/>
          </a:p>
          <a:p>
            <a:endParaRPr lang="en-US" dirty="0"/>
          </a:p>
        </p:txBody>
      </p:sp>
    </p:spTree>
    <p:extLst>
      <p:ext uri="{BB962C8B-B14F-4D97-AF65-F5344CB8AC3E}">
        <p14:creationId xmlns:p14="http://schemas.microsoft.com/office/powerpoint/2010/main" val="31966300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914400" y="457200"/>
            <a:ext cx="7315200" cy="1066800"/>
          </a:xfrm>
        </p:spPr>
        <p:txBody>
          <a:bodyPr>
            <a:normAutofit fontScale="90000"/>
          </a:bodyPr>
          <a:lstStyle/>
          <a:p>
            <a:r>
              <a:rPr lang="en-US" sz="3600" dirty="0"/>
              <a:t>Disturbances in Electrolyte, Fluid, and Acid-Base Balances</a:t>
            </a:r>
          </a:p>
        </p:txBody>
      </p:sp>
      <p:graphicFrame>
        <p:nvGraphicFramePr>
          <p:cNvPr id="24604" name="Group 28"/>
          <p:cNvGraphicFramePr>
            <a:graphicFrameLocks noGrp="1"/>
          </p:cNvGraphicFramePr>
          <p:nvPr>
            <p:ph type="tbl" idx="1"/>
            <p:extLst>
              <p:ext uri="{D42A27DB-BD31-4B8C-83A1-F6EECF244321}">
                <p14:modId xmlns:p14="http://schemas.microsoft.com/office/powerpoint/2010/main" val="2739889840"/>
              </p:ext>
            </p:extLst>
          </p:nvPr>
        </p:nvGraphicFramePr>
        <p:xfrm>
          <a:off x="914400" y="1676400"/>
          <a:ext cx="7315200" cy="5017008"/>
        </p:xfrm>
        <a:graphic>
          <a:graphicData uri="http://schemas.openxmlformats.org/drawingml/2006/table">
            <a:tbl>
              <a:tblPr/>
              <a:tblGrid>
                <a:gridCol w="2797175">
                  <a:extLst>
                    <a:ext uri="{9D8B030D-6E8A-4147-A177-3AD203B41FA5}">
                      <a16:colId xmlns:a16="http://schemas.microsoft.com/office/drawing/2014/main" val="20000"/>
                    </a:ext>
                  </a:extLst>
                </a:gridCol>
                <a:gridCol w="1720850">
                  <a:extLst>
                    <a:ext uri="{9D8B030D-6E8A-4147-A177-3AD203B41FA5}">
                      <a16:colId xmlns:a16="http://schemas.microsoft.com/office/drawing/2014/main" val="20001"/>
                    </a:ext>
                  </a:extLst>
                </a:gridCol>
                <a:gridCol w="2797175">
                  <a:extLst>
                    <a:ext uri="{9D8B030D-6E8A-4147-A177-3AD203B41FA5}">
                      <a16:colId xmlns:a16="http://schemas.microsoft.com/office/drawing/2014/main" val="20002"/>
                    </a:ext>
                  </a:extLst>
                </a:gridCol>
              </a:tblGrid>
              <a:tr h="4038600">
                <a:tc>
                  <a:txBody>
                    <a:bodyPr/>
                    <a:lstStyle/>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None/>
                        <a:tabLst/>
                      </a:pPr>
                      <a:r>
                        <a:rPr kumimoji="0" lang="en-US" sz="2800" b="0" i="0" u="none" strike="noStrike" cap="none" normalizeH="0" baseline="0" dirty="0" smtClean="0">
                          <a:ln>
                            <a:noFill/>
                          </a:ln>
                          <a:solidFill>
                            <a:schemeClr val="tx1"/>
                          </a:solidFill>
                          <a:effectLst/>
                          <a:latin typeface="Arial" charset="0"/>
                        </a:rPr>
                        <a:t>Electrolyte:</a:t>
                      </a:r>
                    </a:p>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Char char=""/>
                        <a:tabLst/>
                      </a:pPr>
                      <a:r>
                        <a:rPr kumimoji="0" lang="en-US" sz="2200" b="0" i="0" u="none" strike="noStrike" cap="none" normalizeH="0" baseline="0" dirty="0" smtClean="0">
                          <a:ln>
                            <a:noFill/>
                          </a:ln>
                          <a:solidFill>
                            <a:schemeClr val="tx1"/>
                          </a:solidFill>
                          <a:effectLst/>
                          <a:latin typeface="Arial" charset="0"/>
                        </a:rPr>
                        <a:t> </a:t>
                      </a:r>
                      <a:r>
                        <a:rPr kumimoji="0" lang="en-US" sz="1600" b="0" i="0" u="none" strike="noStrike" cap="none" normalizeH="0" baseline="0" dirty="0" smtClean="0">
                          <a:ln>
                            <a:noFill/>
                          </a:ln>
                          <a:solidFill>
                            <a:schemeClr val="tx1"/>
                          </a:solidFill>
                          <a:effectLst/>
                          <a:latin typeface="Arial" charset="0"/>
                        </a:rPr>
                        <a:t>Hyponatremia</a:t>
                      </a:r>
                    </a:p>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Char char=""/>
                        <a:tabLst/>
                      </a:pPr>
                      <a:r>
                        <a:rPr kumimoji="0" lang="en-US" sz="1600" b="0" i="0" u="none" strike="noStrike" cap="none" normalizeH="0" baseline="0" dirty="0" smtClean="0">
                          <a:ln>
                            <a:noFill/>
                          </a:ln>
                          <a:solidFill>
                            <a:schemeClr val="tx1"/>
                          </a:solidFill>
                          <a:effectLst/>
                          <a:latin typeface="Arial" charset="0"/>
                        </a:rPr>
                        <a:t> Hypernatremia</a:t>
                      </a:r>
                    </a:p>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Char char=""/>
                        <a:tabLst/>
                      </a:pPr>
                      <a:endParaRPr kumimoji="0" lang="en-US" sz="1600" b="0" i="0" u="none" strike="noStrike" cap="none" normalizeH="0" baseline="0" dirty="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None/>
                        <a:tabLst/>
                      </a:pPr>
                      <a:r>
                        <a:rPr kumimoji="0" lang="en-US" sz="1600" b="0" i="0" u="none" strike="noStrike" cap="none" normalizeH="0" baseline="0" dirty="0" smtClean="0">
                          <a:ln>
                            <a:noFill/>
                          </a:ln>
                          <a:solidFill>
                            <a:schemeClr val="tx1"/>
                          </a:solidFill>
                          <a:effectLst/>
                          <a:latin typeface="Arial" charset="0"/>
                        </a:rPr>
                        <a:t>-Hypokalemia</a:t>
                      </a:r>
                    </a:p>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None/>
                        <a:tabLst/>
                      </a:pPr>
                      <a:r>
                        <a:rPr kumimoji="0" lang="en-US" sz="1600" b="0" i="0" u="none" strike="noStrike" cap="none" normalizeH="0" baseline="0" dirty="0" smtClean="0">
                          <a:ln>
                            <a:noFill/>
                          </a:ln>
                          <a:solidFill>
                            <a:schemeClr val="tx1"/>
                          </a:solidFill>
                          <a:effectLst/>
                          <a:latin typeface="Arial" charset="0"/>
                        </a:rPr>
                        <a:t>-Hyperkalemia</a:t>
                      </a:r>
                    </a:p>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None/>
                        <a:tabLst/>
                      </a:pPr>
                      <a:endParaRPr kumimoji="0" lang="en-US" sz="1600" b="0" i="0" u="none" strike="noStrike" cap="none" normalizeH="0" baseline="0" dirty="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Char char=""/>
                        <a:tabLst/>
                      </a:pPr>
                      <a:r>
                        <a:rPr kumimoji="0" lang="en-US" sz="1600" b="0" i="0" u="none" strike="noStrike" cap="none" normalizeH="0" baseline="0" dirty="0" smtClean="0">
                          <a:ln>
                            <a:noFill/>
                          </a:ln>
                          <a:solidFill>
                            <a:schemeClr val="tx1"/>
                          </a:solidFill>
                          <a:effectLst/>
                          <a:latin typeface="Arial" charset="0"/>
                        </a:rPr>
                        <a:t> Hypocalcemia</a:t>
                      </a:r>
                    </a:p>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Char char=""/>
                        <a:tabLst/>
                      </a:pPr>
                      <a:r>
                        <a:rPr kumimoji="0" lang="en-US" sz="1600" b="0" i="0" u="none" strike="noStrike" cap="none" normalizeH="0" baseline="0" dirty="0" smtClean="0">
                          <a:ln>
                            <a:noFill/>
                          </a:ln>
                          <a:solidFill>
                            <a:schemeClr val="tx1"/>
                          </a:solidFill>
                          <a:effectLst/>
                          <a:latin typeface="Arial" charset="0"/>
                        </a:rPr>
                        <a:t> </a:t>
                      </a:r>
                      <a:r>
                        <a:rPr kumimoji="0" lang="en-US" sz="1600" b="0" i="0" u="none" strike="noStrike" cap="none" normalizeH="0" baseline="0" dirty="0" err="1" smtClean="0">
                          <a:ln>
                            <a:noFill/>
                          </a:ln>
                          <a:solidFill>
                            <a:schemeClr val="tx1"/>
                          </a:solidFill>
                          <a:effectLst/>
                          <a:latin typeface="Arial" charset="0"/>
                        </a:rPr>
                        <a:t>Hypercalcemia</a:t>
                      </a:r>
                      <a:endParaRPr kumimoji="0" lang="en-US" sz="1600" b="0" i="0" u="none" strike="noStrike" cap="none" normalizeH="0" baseline="0" dirty="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None/>
                        <a:tabLst/>
                      </a:pPr>
                      <a:endParaRPr kumimoji="0" lang="en-US" sz="1600" b="0" i="0" u="none" strike="noStrike" cap="none" normalizeH="0" baseline="0" dirty="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Char char=""/>
                        <a:tabLst/>
                      </a:pPr>
                      <a:r>
                        <a:rPr kumimoji="0" lang="en-US" sz="1600" b="0" i="0" u="none" strike="noStrike" cap="none" normalizeH="0" baseline="0" dirty="0" smtClean="0">
                          <a:ln>
                            <a:noFill/>
                          </a:ln>
                          <a:solidFill>
                            <a:schemeClr val="tx1"/>
                          </a:solidFill>
                          <a:effectLst/>
                          <a:latin typeface="Arial" charset="0"/>
                        </a:rPr>
                        <a:t> Hypomagnesemia</a:t>
                      </a:r>
                    </a:p>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Char char=""/>
                        <a:tabLst/>
                      </a:pPr>
                      <a:r>
                        <a:rPr kumimoji="0" lang="en-US" sz="1600" b="0" i="0" u="none" strike="noStrike" cap="none" normalizeH="0" baseline="0" dirty="0" smtClean="0">
                          <a:ln>
                            <a:noFill/>
                          </a:ln>
                          <a:solidFill>
                            <a:schemeClr val="tx1"/>
                          </a:solidFill>
                          <a:effectLst/>
                          <a:latin typeface="Arial" charset="0"/>
                        </a:rPr>
                        <a:t> </a:t>
                      </a:r>
                      <a:r>
                        <a:rPr kumimoji="0" lang="en-US" sz="1600" b="0" i="0" u="none" strike="noStrike" cap="none" normalizeH="0" baseline="0" dirty="0" err="1" smtClean="0">
                          <a:ln>
                            <a:noFill/>
                          </a:ln>
                          <a:solidFill>
                            <a:schemeClr val="tx1"/>
                          </a:solidFill>
                          <a:effectLst/>
                          <a:latin typeface="Arial" charset="0"/>
                        </a:rPr>
                        <a:t>Hypermagnesemia</a:t>
                      </a:r>
                      <a:endParaRPr kumimoji="0" lang="en-US" sz="1600" b="0" i="0" u="none" strike="noStrike" cap="none" normalizeH="0" baseline="0" dirty="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None/>
                        <a:tabLst/>
                      </a:pPr>
                      <a:endParaRPr kumimoji="0" lang="en-US" sz="1600" b="0" i="0" u="none" strike="noStrike" cap="none" normalizeH="0" baseline="0" dirty="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Char char=""/>
                        <a:tabLst/>
                      </a:pPr>
                      <a:endParaRPr kumimoji="0" lang="en-US" sz="2400" b="0" i="0" u="none" strike="noStrike" cap="none" normalizeH="0" baseline="0" dirty="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None/>
                        <a:tabLst/>
                      </a:pPr>
                      <a:endParaRPr kumimoji="0" lang="en-US" sz="2400" b="0"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None/>
                        <a:tabLst/>
                      </a:pPr>
                      <a:r>
                        <a:rPr kumimoji="0" lang="en-US" sz="2800" b="0" i="0" u="none" strike="noStrike" cap="none" normalizeH="0" baseline="0" dirty="0" smtClean="0">
                          <a:ln>
                            <a:noFill/>
                          </a:ln>
                          <a:solidFill>
                            <a:schemeClr val="tx1"/>
                          </a:solidFill>
                          <a:effectLst/>
                          <a:latin typeface="Arial" charset="0"/>
                        </a:rPr>
                        <a:t>Fluid:</a:t>
                      </a:r>
                    </a:p>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Char char=""/>
                        <a:tabLst/>
                      </a:pPr>
                      <a:r>
                        <a:rPr kumimoji="0" lang="en-US" sz="2200" b="0" i="0" u="none" strike="noStrike" cap="none" normalizeH="0" baseline="0" dirty="0" smtClean="0">
                          <a:ln>
                            <a:noFill/>
                          </a:ln>
                          <a:solidFill>
                            <a:schemeClr val="tx1"/>
                          </a:solidFill>
                          <a:effectLst/>
                          <a:latin typeface="Arial" charset="0"/>
                        </a:rPr>
                        <a:t> Isotonic</a:t>
                      </a:r>
                    </a:p>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Char char=""/>
                        <a:tabLst/>
                      </a:pPr>
                      <a:r>
                        <a:rPr kumimoji="0" lang="en-US" sz="2200" b="0" i="0" u="none" strike="noStrike" cap="none" normalizeH="0" baseline="0" dirty="0" smtClean="0">
                          <a:ln>
                            <a:noFill/>
                          </a:ln>
                          <a:solidFill>
                            <a:schemeClr val="tx1"/>
                          </a:solidFill>
                          <a:effectLst/>
                          <a:latin typeface="Arial" charset="0"/>
                        </a:rPr>
                        <a:t> Osmolar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None/>
                        <a:tabLst/>
                      </a:pPr>
                      <a:r>
                        <a:rPr kumimoji="0" lang="en-US" sz="2800" b="0" i="0" u="none" strike="noStrike" cap="none" normalizeH="0" baseline="0" dirty="0" smtClean="0">
                          <a:ln>
                            <a:noFill/>
                          </a:ln>
                          <a:solidFill>
                            <a:schemeClr val="tx1"/>
                          </a:solidFill>
                          <a:effectLst/>
                          <a:latin typeface="Arial" charset="0"/>
                        </a:rPr>
                        <a:t>Acid-Base:</a:t>
                      </a:r>
                    </a:p>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Char char=""/>
                        <a:tabLst/>
                      </a:pPr>
                      <a:r>
                        <a:rPr kumimoji="0" lang="en-US" sz="2200" b="0" i="0" u="none" strike="noStrike" cap="none" normalizeH="0" baseline="0" dirty="0" smtClean="0">
                          <a:ln>
                            <a:noFill/>
                          </a:ln>
                          <a:solidFill>
                            <a:schemeClr val="tx1"/>
                          </a:solidFill>
                          <a:effectLst/>
                          <a:latin typeface="Arial" charset="0"/>
                        </a:rPr>
                        <a:t> Respiratory acidosis</a:t>
                      </a:r>
                    </a:p>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Char char=""/>
                        <a:tabLst/>
                      </a:pPr>
                      <a:r>
                        <a:rPr kumimoji="0" lang="en-US" sz="2200" b="0" i="0" u="none" strike="noStrike" cap="none" normalizeH="0" baseline="0" dirty="0" smtClean="0">
                          <a:ln>
                            <a:noFill/>
                          </a:ln>
                          <a:solidFill>
                            <a:schemeClr val="tx1"/>
                          </a:solidFill>
                          <a:effectLst/>
                          <a:latin typeface="Arial" charset="0"/>
                        </a:rPr>
                        <a:t> Respiratory alkalosis</a:t>
                      </a:r>
                    </a:p>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Char char=""/>
                        <a:tabLst/>
                      </a:pPr>
                      <a:r>
                        <a:rPr kumimoji="0" lang="en-US" sz="2200" b="0" i="0" u="none" strike="noStrike" cap="none" normalizeH="0" baseline="0" dirty="0" smtClean="0">
                          <a:ln>
                            <a:noFill/>
                          </a:ln>
                          <a:solidFill>
                            <a:schemeClr val="tx1"/>
                          </a:solidFill>
                          <a:effectLst/>
                          <a:latin typeface="Arial" charset="0"/>
                        </a:rPr>
                        <a:t> Metabolic acidosis</a:t>
                      </a:r>
                    </a:p>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Char char=""/>
                        <a:tabLst/>
                      </a:pPr>
                      <a:r>
                        <a:rPr kumimoji="0" lang="en-US" sz="2200" b="0" i="0" u="none" strike="noStrike" cap="none" normalizeH="0" baseline="0" dirty="0" smtClean="0">
                          <a:ln>
                            <a:noFill/>
                          </a:ln>
                          <a:solidFill>
                            <a:schemeClr val="tx1"/>
                          </a:solidFill>
                          <a:effectLst/>
                          <a:latin typeface="Arial" charset="0"/>
                        </a:rPr>
                        <a:t> Metabolic alkalosis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131957400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5" name="Rectangle 3"/>
          <p:cNvSpPr>
            <a:spLocks noGrp="1" noChangeArrowheads="1"/>
          </p:cNvSpPr>
          <p:nvPr>
            <p:ph idx="1"/>
          </p:nvPr>
        </p:nvSpPr>
        <p:spPr>
          <a:xfrm>
            <a:off x="0" y="990600"/>
            <a:ext cx="9144000" cy="6096000"/>
          </a:xfrm>
        </p:spPr>
        <p:txBody>
          <a:bodyPr>
            <a:normAutofit/>
          </a:bodyPr>
          <a:lstStyle/>
          <a:p>
            <a:pPr marL="365760" indent="-256032" eaLnBrk="1" fontAlgn="auto" hangingPunct="1">
              <a:lnSpc>
                <a:spcPct val="80000"/>
              </a:lnSpc>
              <a:spcAft>
                <a:spcPts val="0"/>
              </a:spcAft>
              <a:buFont typeface="Wingdings 3"/>
              <a:buChar char=""/>
              <a:defRPr/>
            </a:pPr>
            <a:r>
              <a:rPr lang="en-US" sz="2000" dirty="0"/>
              <a:t>Normal: </a:t>
            </a:r>
            <a:r>
              <a:rPr lang="en-US" sz="2000" dirty="0" smtClean="0"/>
              <a:t>136-145 </a:t>
            </a:r>
            <a:r>
              <a:rPr lang="en-US" sz="2000" dirty="0"/>
              <a:t>mEq/L</a:t>
            </a:r>
          </a:p>
          <a:p>
            <a:pPr marL="365760" indent="-256032" eaLnBrk="1" fontAlgn="auto" hangingPunct="1">
              <a:lnSpc>
                <a:spcPct val="80000"/>
              </a:lnSpc>
              <a:spcAft>
                <a:spcPts val="0"/>
              </a:spcAft>
              <a:buFont typeface="Wingdings 3"/>
              <a:buChar char=""/>
              <a:defRPr/>
            </a:pPr>
            <a:r>
              <a:rPr lang="en-US" sz="2000" dirty="0"/>
              <a:t>Value less than </a:t>
            </a:r>
            <a:r>
              <a:rPr lang="en-US" sz="2000" dirty="0" smtClean="0"/>
              <a:t>136 </a:t>
            </a:r>
            <a:r>
              <a:rPr lang="en-US" sz="2000" dirty="0"/>
              <a:t>= Hyponatremia (most common)</a:t>
            </a:r>
          </a:p>
          <a:p>
            <a:pPr marL="365760" indent="-256032" eaLnBrk="1" fontAlgn="auto" hangingPunct="1">
              <a:lnSpc>
                <a:spcPct val="80000"/>
              </a:lnSpc>
              <a:spcAft>
                <a:spcPts val="0"/>
              </a:spcAft>
              <a:buFont typeface="Wingdings 3"/>
              <a:buChar char=""/>
              <a:defRPr/>
            </a:pPr>
            <a:r>
              <a:rPr lang="en-US" sz="2000" dirty="0"/>
              <a:t>Value greater than 145 = Hypernatremia</a:t>
            </a:r>
          </a:p>
          <a:p>
            <a:pPr marL="365760" indent="-256032" eaLnBrk="1" fontAlgn="auto" hangingPunct="1">
              <a:lnSpc>
                <a:spcPct val="80000"/>
              </a:lnSpc>
              <a:spcAft>
                <a:spcPts val="0"/>
              </a:spcAft>
              <a:buFont typeface="Wingdings 3"/>
              <a:buChar char=""/>
              <a:defRPr/>
            </a:pPr>
            <a:r>
              <a:rPr lang="en-US" sz="2000" dirty="0"/>
              <a:t>Most abundant electrolyte in ECF</a:t>
            </a:r>
          </a:p>
          <a:p>
            <a:pPr marL="365760" indent="-256032" eaLnBrk="1" fontAlgn="auto" hangingPunct="1">
              <a:lnSpc>
                <a:spcPct val="80000"/>
              </a:lnSpc>
              <a:spcAft>
                <a:spcPts val="0"/>
              </a:spcAft>
              <a:buFont typeface="Wingdings 3"/>
              <a:buChar char=""/>
              <a:defRPr/>
            </a:pPr>
            <a:r>
              <a:rPr lang="en-US" sz="2000" dirty="0"/>
              <a:t>Functions:</a:t>
            </a:r>
          </a:p>
          <a:p>
            <a:pPr marL="621792" lvl="1" eaLnBrk="1" fontAlgn="auto" hangingPunct="1">
              <a:lnSpc>
                <a:spcPct val="80000"/>
              </a:lnSpc>
              <a:spcBef>
                <a:spcPts val="324"/>
              </a:spcBef>
              <a:spcAft>
                <a:spcPts val="0"/>
              </a:spcAft>
              <a:buFont typeface="Verdana"/>
              <a:buChar char="◦"/>
              <a:defRPr/>
            </a:pPr>
            <a:r>
              <a:rPr lang="en-US" sz="2000" dirty="0"/>
              <a:t>Assists with generation &amp; transmission of nerve impulses</a:t>
            </a:r>
          </a:p>
          <a:p>
            <a:pPr marL="621792" lvl="1" eaLnBrk="1" fontAlgn="auto" hangingPunct="1">
              <a:lnSpc>
                <a:spcPct val="80000"/>
              </a:lnSpc>
              <a:spcBef>
                <a:spcPts val="324"/>
              </a:spcBef>
              <a:spcAft>
                <a:spcPts val="0"/>
              </a:spcAft>
              <a:buFont typeface="Verdana"/>
              <a:buChar char="◦"/>
              <a:defRPr/>
            </a:pPr>
            <a:r>
              <a:rPr lang="en-US" sz="2000" dirty="0"/>
              <a:t>Very important component of Na+ - K+ pump found in cell membrane</a:t>
            </a:r>
          </a:p>
          <a:p>
            <a:pPr marL="365760" indent="-256032" eaLnBrk="1" fontAlgn="auto" hangingPunct="1">
              <a:lnSpc>
                <a:spcPct val="80000"/>
              </a:lnSpc>
              <a:spcAft>
                <a:spcPts val="0"/>
              </a:spcAft>
              <a:buFont typeface="Wingdings 3"/>
              <a:buChar char=""/>
              <a:defRPr/>
            </a:pPr>
            <a:r>
              <a:rPr lang="en-US" sz="2000" dirty="0"/>
              <a:t>When out of balance: </a:t>
            </a:r>
            <a:r>
              <a:rPr lang="en-US" sz="2000" b="1" u="sng" dirty="0"/>
              <a:t>Watch for Neuro/brain problems!</a:t>
            </a:r>
          </a:p>
          <a:p>
            <a:pPr marL="365760" indent="-256032" eaLnBrk="1" fontAlgn="auto" hangingPunct="1">
              <a:lnSpc>
                <a:spcPct val="80000"/>
              </a:lnSpc>
              <a:spcAft>
                <a:spcPts val="0"/>
              </a:spcAft>
              <a:buFont typeface="Wingdings 3"/>
              <a:buChar char=""/>
              <a:defRPr/>
            </a:pPr>
            <a:r>
              <a:rPr lang="en-US" sz="2000" dirty="0"/>
              <a:t>Every adult needs about 2 g/day thru normal diet</a:t>
            </a:r>
          </a:p>
          <a:p>
            <a:pPr marL="365760" indent="-256032" eaLnBrk="1" fontAlgn="auto" hangingPunct="1">
              <a:lnSpc>
                <a:spcPct val="80000"/>
              </a:lnSpc>
              <a:spcAft>
                <a:spcPts val="0"/>
              </a:spcAft>
              <a:buFont typeface="Wingdings 3"/>
              <a:buChar char=""/>
              <a:defRPr/>
            </a:pPr>
            <a:r>
              <a:rPr lang="en-US" sz="2000" dirty="0"/>
              <a:t>Excess Na+ excreted by the kidneys</a:t>
            </a:r>
          </a:p>
          <a:p>
            <a:pPr marL="365760" indent="-256032" eaLnBrk="1" fontAlgn="auto" hangingPunct="1">
              <a:lnSpc>
                <a:spcPct val="80000"/>
              </a:lnSpc>
              <a:spcAft>
                <a:spcPts val="0"/>
              </a:spcAft>
              <a:buFont typeface="Wingdings 3"/>
              <a:buChar char=""/>
              <a:defRPr/>
            </a:pPr>
            <a:r>
              <a:rPr lang="en-US" sz="2000" dirty="0"/>
              <a:t>Maintains the volume of body fluids (Renin-angiotensin-aldosterone system)</a:t>
            </a:r>
          </a:p>
          <a:p>
            <a:pPr marL="365760" indent="-256032" eaLnBrk="1" fontAlgn="auto" hangingPunct="1">
              <a:lnSpc>
                <a:spcPct val="80000"/>
              </a:lnSpc>
              <a:spcAft>
                <a:spcPts val="0"/>
              </a:spcAft>
              <a:buFont typeface="Wingdings 3"/>
              <a:buChar char=""/>
              <a:defRPr/>
            </a:pPr>
            <a:r>
              <a:rPr lang="en-US" sz="2000" dirty="0"/>
              <a:t>Amt of Na+ in the blood affected by how much water in the blood. If you have a lot of water in the blood, the serum Na+ will go down; if you do not have much water in the blood, the serum Na+ will go up.</a:t>
            </a:r>
          </a:p>
          <a:p>
            <a:pPr marL="365760" indent="-256032" eaLnBrk="1" fontAlgn="auto" hangingPunct="1">
              <a:lnSpc>
                <a:spcPct val="80000"/>
              </a:lnSpc>
              <a:spcAft>
                <a:spcPts val="0"/>
              </a:spcAft>
              <a:buFont typeface="Wingdings 3"/>
              <a:buChar char=""/>
              <a:defRPr/>
            </a:pPr>
            <a:r>
              <a:rPr lang="en-US" sz="2000" dirty="0"/>
              <a:t>Food Sources: Cured foods (ham, bacon), processed foods and meats, condiments, cheese, canned vegetables and drinks, bread, cereals, seafood</a:t>
            </a:r>
          </a:p>
          <a:p>
            <a:pPr marL="365760" indent="-256032" eaLnBrk="1" fontAlgn="auto" hangingPunct="1">
              <a:lnSpc>
                <a:spcPct val="80000"/>
              </a:lnSpc>
              <a:spcAft>
                <a:spcPts val="0"/>
              </a:spcAft>
              <a:buFont typeface="Wingdings 3"/>
              <a:buChar char=""/>
              <a:defRPr/>
            </a:pPr>
            <a:r>
              <a:rPr lang="en-US" sz="2000" dirty="0"/>
              <a:t>Client considerations: Watch intake</a:t>
            </a:r>
            <a:r>
              <a:rPr lang="en-US" sz="2000" b="1" u="sng" dirty="0"/>
              <a:t>; teach to read labels</a:t>
            </a:r>
          </a:p>
        </p:txBody>
      </p:sp>
      <p:sp>
        <p:nvSpPr>
          <p:cNvPr id="77827" name="Date Placeholder 3"/>
          <p:cNvSpPr>
            <a:spLocks noGrp="1"/>
          </p:cNvSpPr>
          <p:nvPr>
            <p:ph type="dt" sz="quarter" idx="10"/>
          </p:nvPr>
        </p:nvSpPr>
        <p:spPr bwMode="auto">
          <a:noFill/>
          <a:ln>
            <a:miter lim="800000"/>
            <a:headEnd/>
            <a:tailEnd/>
          </a:ln>
        </p:spPr>
        <p:txBody>
          <a:bodyPr wrap="square" lIns="91440" tIns="45720" rIns="91440" bIns="45720" numCol="1" anchorCtr="0" compatLnSpc="1">
            <a:prstTxWarp prst="textNoShape">
              <a:avLst/>
            </a:prstTxWarp>
          </a:bodyPr>
          <a:lstStyle/>
          <a:p>
            <a:endParaRPr lang="en-US" dirty="0" smtClean="0"/>
          </a:p>
        </p:txBody>
      </p:sp>
      <p:sp>
        <p:nvSpPr>
          <p:cNvPr id="77828" name="Footer Placeholder 4"/>
          <p:cNvSpPr>
            <a:spLocks noGrp="1"/>
          </p:cNvSpPr>
          <p:nvPr>
            <p:ph type="ftr" sz="quarter" idx="11"/>
          </p:nvPr>
        </p:nvSpPr>
        <p:spPr bwMode="auto">
          <a:xfrm>
            <a:off x="8305800" y="6307174"/>
            <a:ext cx="609600" cy="520700"/>
          </a:xfrm>
          <a:noFill/>
          <a:ln>
            <a:miter lim="800000"/>
            <a:headEnd/>
            <a:tailEnd/>
          </a:ln>
        </p:spPr>
        <p:txBody>
          <a:bodyPr wrap="square" lIns="91440" tIns="45720" rIns="91440" bIns="45720" numCol="1" anchorCtr="0" compatLnSpc="1">
            <a:prstTxWarp prst="textNoShape">
              <a:avLst/>
            </a:prstTxWarp>
          </a:bodyPr>
          <a:lstStyle/>
          <a:p>
            <a:endParaRPr lang="en-US" dirty="0" smtClean="0"/>
          </a:p>
        </p:txBody>
      </p:sp>
      <p:sp>
        <p:nvSpPr>
          <p:cNvPr id="120834" name="Rectangle 2"/>
          <p:cNvSpPr>
            <a:spLocks noGrp="1" noChangeArrowheads="1"/>
          </p:cNvSpPr>
          <p:nvPr>
            <p:ph type="title"/>
          </p:nvPr>
        </p:nvSpPr>
        <p:spPr>
          <a:xfrm>
            <a:off x="609600" y="152400"/>
            <a:ext cx="7772400" cy="838200"/>
          </a:xfrm>
        </p:spPr>
        <p:txBody>
          <a:bodyPr>
            <a:normAutofit/>
          </a:bodyPr>
          <a:lstStyle/>
          <a:p>
            <a:pPr eaLnBrk="1" fontAlgn="auto" hangingPunct="1">
              <a:spcAft>
                <a:spcPts val="0"/>
              </a:spcAft>
              <a:defRPr/>
            </a:pPr>
            <a:r>
              <a:rPr lang="en-US" sz="4000" dirty="0" smtClean="0">
                <a:solidFill>
                  <a:schemeClr val="tx1"/>
                </a:solidFill>
              </a:rPr>
              <a:t>Sodium </a:t>
            </a:r>
            <a:r>
              <a:rPr lang="en-US" sz="4000" dirty="0">
                <a:solidFill>
                  <a:schemeClr val="tx1"/>
                </a:solidFill>
              </a:rPr>
              <a:t>(Na+)</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52400"/>
            <a:ext cx="4953000" cy="685800"/>
          </a:xfrm>
        </p:spPr>
        <p:txBody>
          <a:bodyPr/>
          <a:lstStyle/>
          <a:p>
            <a:r>
              <a:rPr lang="en-US" dirty="0" smtClean="0"/>
              <a:t>Hyponatremia</a:t>
            </a:r>
            <a:endParaRPr lang="en-US" dirty="0"/>
          </a:p>
        </p:txBody>
      </p:sp>
      <p:sp>
        <p:nvSpPr>
          <p:cNvPr id="4" name="Rectangle 3"/>
          <p:cNvSpPr/>
          <p:nvPr/>
        </p:nvSpPr>
        <p:spPr>
          <a:xfrm>
            <a:off x="304800" y="914400"/>
            <a:ext cx="3962400" cy="3139321"/>
          </a:xfrm>
          <a:prstGeom prst="rect">
            <a:avLst/>
          </a:prstGeom>
          <a:ln>
            <a:solidFill>
              <a:schemeClr val="accent1"/>
            </a:solidFill>
          </a:ln>
        </p:spPr>
        <p:txBody>
          <a:bodyPr wrap="square">
            <a:spAutoFit/>
          </a:bodyPr>
          <a:lstStyle/>
          <a:p>
            <a:pPr algn="l" eaLnBrk="1" hangingPunct="1"/>
            <a:r>
              <a:rPr lang="en-US" dirty="0" smtClean="0"/>
              <a:t>&lt; 135 mEq/L (Normal 136-145)**</a:t>
            </a:r>
          </a:p>
          <a:p>
            <a:pPr algn="l" eaLnBrk="1" hangingPunct="1"/>
            <a:endParaRPr lang="en-US" dirty="0" smtClean="0"/>
          </a:p>
          <a:p>
            <a:pPr algn="l" eaLnBrk="1" hangingPunct="1"/>
            <a:r>
              <a:rPr lang="en-US" dirty="0" smtClean="0"/>
              <a:t>Normally: body rids itself of water by secreting less ADH, causing diuresis</a:t>
            </a:r>
          </a:p>
          <a:p>
            <a:pPr algn="l" eaLnBrk="1" hangingPunct="1"/>
            <a:endParaRPr lang="en-US" dirty="0" smtClean="0"/>
          </a:p>
          <a:p>
            <a:pPr algn="l" eaLnBrk="1" hangingPunct="1"/>
            <a:r>
              <a:rPr lang="en-US" dirty="0" smtClean="0"/>
              <a:t>Can be caused by either inadequate sodium intake or too much fluid intake</a:t>
            </a:r>
          </a:p>
          <a:p>
            <a:pPr eaLnBrk="1" hangingPunct="1"/>
            <a:endParaRPr lang="en-US" dirty="0" smtClean="0"/>
          </a:p>
          <a:p>
            <a:pPr algn="l" eaLnBrk="1" hangingPunct="1"/>
            <a:r>
              <a:rPr lang="en-US" dirty="0" smtClean="0"/>
              <a:t>SIADH</a:t>
            </a:r>
          </a:p>
          <a:p>
            <a:pPr eaLnBrk="1" hangingPunct="1"/>
            <a:endParaRPr lang="en-US" dirty="0" smtClean="0"/>
          </a:p>
        </p:txBody>
      </p:sp>
      <p:sp>
        <p:nvSpPr>
          <p:cNvPr id="6" name="Oval 5"/>
          <p:cNvSpPr/>
          <p:nvPr/>
        </p:nvSpPr>
        <p:spPr>
          <a:xfrm>
            <a:off x="4267200" y="0"/>
            <a:ext cx="4876800" cy="3429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S&amp;S of </a:t>
            </a:r>
            <a:r>
              <a:rPr lang="en-US" dirty="0" smtClean="0"/>
              <a:t>Hyponatremi</a:t>
            </a:r>
          </a:p>
          <a:p>
            <a:pPr eaLnBrk="1" hangingPunct="1"/>
            <a:endParaRPr lang="en-US" dirty="0"/>
          </a:p>
          <a:p>
            <a:pPr eaLnBrk="1" hangingPunct="1"/>
            <a:endParaRPr lang="en-US" dirty="0" smtClean="0"/>
          </a:p>
          <a:p>
            <a:pPr eaLnBrk="1" hangingPunct="1"/>
            <a:endParaRPr lang="en-US" dirty="0"/>
          </a:p>
          <a:p>
            <a:pPr eaLnBrk="1" hangingPunct="1"/>
            <a:endParaRPr lang="en-US" dirty="0" smtClean="0"/>
          </a:p>
          <a:p>
            <a:pPr eaLnBrk="1" hangingPunct="1"/>
            <a:endParaRPr lang="en-US" dirty="0"/>
          </a:p>
          <a:p>
            <a:pPr algn="ctr" eaLnBrk="1" hangingPunct="1"/>
            <a:r>
              <a:rPr lang="en-US" dirty="0" smtClean="0"/>
              <a:t>**S&amp;S </a:t>
            </a:r>
            <a:r>
              <a:rPr lang="en-US" dirty="0"/>
              <a:t>of Hyponatremia</a:t>
            </a:r>
            <a:endParaRPr lang="en-US" dirty="0" smtClean="0"/>
          </a:p>
          <a:p>
            <a:pPr algn="ctr" eaLnBrk="1" hangingPunct="1"/>
            <a:endParaRPr lang="en-US" dirty="0"/>
          </a:p>
          <a:p>
            <a:pPr algn="ctr" eaLnBrk="1" hangingPunct="1"/>
            <a:r>
              <a:rPr lang="en-US" dirty="0" smtClean="0"/>
              <a:t>Abdominal </a:t>
            </a:r>
            <a:r>
              <a:rPr lang="en-US" dirty="0"/>
              <a:t>cramps</a:t>
            </a:r>
          </a:p>
          <a:p>
            <a:pPr algn="ctr" eaLnBrk="1" hangingPunct="1"/>
            <a:r>
              <a:rPr lang="en-US" dirty="0" smtClean="0"/>
              <a:t>Confusion/Altered </a:t>
            </a:r>
            <a:r>
              <a:rPr lang="en-US" dirty="0"/>
              <a:t>LOC</a:t>
            </a:r>
          </a:p>
          <a:p>
            <a:pPr algn="ctr" eaLnBrk="1" hangingPunct="1"/>
            <a:r>
              <a:rPr lang="en-US" dirty="0"/>
              <a:t>Weak muscles</a:t>
            </a:r>
            <a:r>
              <a:rPr lang="en-US" dirty="0" smtClean="0"/>
              <a:t>,</a:t>
            </a:r>
          </a:p>
          <a:p>
            <a:pPr algn="ctr" eaLnBrk="1" hangingPunct="1"/>
            <a:r>
              <a:rPr lang="en-US" dirty="0" smtClean="0"/>
              <a:t>Muscle cramps</a:t>
            </a:r>
          </a:p>
          <a:p>
            <a:pPr algn="ctr" eaLnBrk="1" hangingPunct="1"/>
            <a:r>
              <a:rPr lang="en-US" dirty="0" smtClean="0"/>
              <a:t> </a:t>
            </a:r>
            <a:r>
              <a:rPr lang="en-US" dirty="0"/>
              <a:t>tremors, twitching</a:t>
            </a:r>
          </a:p>
          <a:p>
            <a:pPr algn="ctr" eaLnBrk="1" hangingPunct="1"/>
            <a:r>
              <a:rPr lang="en-US" dirty="0" smtClean="0"/>
              <a:t>Nausea</a:t>
            </a:r>
          </a:p>
          <a:p>
            <a:pPr algn="ctr" eaLnBrk="1" hangingPunct="1"/>
            <a:r>
              <a:rPr lang="en-US" b="1" u="sng" dirty="0" smtClean="0"/>
              <a:t>Tachycardia</a:t>
            </a:r>
          </a:p>
          <a:p>
            <a:pPr algn="ctr" eaLnBrk="1" hangingPunct="1"/>
            <a:r>
              <a:rPr lang="en-US" b="1" u="sng" dirty="0" smtClean="0"/>
              <a:t>Hypotension</a:t>
            </a:r>
          </a:p>
          <a:p>
            <a:pPr algn="ctr"/>
            <a:endParaRPr lang="en-US" dirty="0" smtClean="0"/>
          </a:p>
          <a:p>
            <a:pPr algn="ctr"/>
            <a:endParaRPr lang="en-US" dirty="0"/>
          </a:p>
          <a:p>
            <a:pPr algn="ctr"/>
            <a:endParaRPr lang="en-US" dirty="0" smtClean="0"/>
          </a:p>
          <a:p>
            <a:pPr algn="ctr"/>
            <a:endParaRPr lang="en-US" dirty="0"/>
          </a:p>
          <a:p>
            <a:pPr algn="ctr"/>
            <a:endParaRPr lang="en-US" dirty="0"/>
          </a:p>
        </p:txBody>
      </p:sp>
      <p:sp>
        <p:nvSpPr>
          <p:cNvPr id="7" name="Rounded Rectangle 6"/>
          <p:cNvSpPr/>
          <p:nvPr/>
        </p:nvSpPr>
        <p:spPr>
          <a:xfrm>
            <a:off x="1143000" y="3276600"/>
            <a:ext cx="7772400" cy="3581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lnSpc>
                <a:spcPct val="80000"/>
              </a:lnSpc>
            </a:pPr>
            <a:r>
              <a:rPr lang="en-US" dirty="0" smtClean="0"/>
              <a:t>INTERVENTIONS</a:t>
            </a:r>
          </a:p>
          <a:p>
            <a:pPr algn="ctr" eaLnBrk="1" hangingPunct="1">
              <a:lnSpc>
                <a:spcPct val="80000"/>
              </a:lnSpc>
            </a:pPr>
            <a:r>
              <a:rPr lang="en-US" dirty="0" smtClean="0"/>
              <a:t>VS</a:t>
            </a:r>
            <a:r>
              <a:rPr lang="en-US" dirty="0"/>
              <a:t>, ECG</a:t>
            </a:r>
          </a:p>
          <a:p>
            <a:pPr algn="ctr" eaLnBrk="1" hangingPunct="1">
              <a:lnSpc>
                <a:spcPct val="80000"/>
              </a:lnSpc>
            </a:pPr>
            <a:r>
              <a:rPr lang="en-US" dirty="0"/>
              <a:t>Monitor LOC</a:t>
            </a:r>
          </a:p>
          <a:p>
            <a:pPr algn="ctr" eaLnBrk="1" hangingPunct="1">
              <a:lnSpc>
                <a:spcPct val="80000"/>
              </a:lnSpc>
            </a:pPr>
            <a:r>
              <a:rPr lang="en-US" dirty="0"/>
              <a:t>Strict I &amp; O</a:t>
            </a:r>
          </a:p>
          <a:p>
            <a:pPr algn="ctr" eaLnBrk="1" hangingPunct="1">
              <a:lnSpc>
                <a:spcPct val="80000"/>
              </a:lnSpc>
            </a:pPr>
            <a:r>
              <a:rPr lang="en-US" dirty="0"/>
              <a:t>Daily Weight</a:t>
            </a:r>
          </a:p>
          <a:p>
            <a:pPr algn="ctr" eaLnBrk="1" hangingPunct="1">
              <a:lnSpc>
                <a:spcPct val="80000"/>
              </a:lnSpc>
            </a:pPr>
            <a:r>
              <a:rPr lang="en-US" dirty="0"/>
              <a:t>Assess for dehydration</a:t>
            </a:r>
          </a:p>
          <a:p>
            <a:pPr algn="ctr" eaLnBrk="1" hangingPunct="1">
              <a:lnSpc>
                <a:spcPct val="80000"/>
              </a:lnSpc>
            </a:pPr>
            <a:r>
              <a:rPr lang="en-US" dirty="0"/>
              <a:t>Serum Sodium levels and Serum Chloride levels</a:t>
            </a:r>
          </a:p>
          <a:p>
            <a:pPr algn="ctr" eaLnBrk="1" hangingPunct="1">
              <a:lnSpc>
                <a:spcPct val="80000"/>
              </a:lnSpc>
            </a:pPr>
            <a:r>
              <a:rPr lang="en-US" dirty="0"/>
              <a:t>Specific gravity</a:t>
            </a:r>
          </a:p>
          <a:p>
            <a:pPr algn="ctr" eaLnBrk="1" hangingPunct="1">
              <a:lnSpc>
                <a:spcPct val="80000"/>
              </a:lnSpc>
            </a:pPr>
            <a:r>
              <a:rPr lang="en-US" dirty="0"/>
              <a:t>Serum Osmolality</a:t>
            </a:r>
          </a:p>
          <a:p>
            <a:pPr algn="ctr" eaLnBrk="1" hangingPunct="1">
              <a:lnSpc>
                <a:spcPct val="80000"/>
              </a:lnSpc>
            </a:pPr>
            <a:r>
              <a:rPr lang="en-US" dirty="0"/>
              <a:t>Restrict fluids</a:t>
            </a:r>
          </a:p>
          <a:p>
            <a:pPr algn="ctr" eaLnBrk="1" hangingPunct="1">
              <a:lnSpc>
                <a:spcPct val="80000"/>
              </a:lnSpc>
            </a:pPr>
            <a:r>
              <a:rPr lang="en-US" dirty="0"/>
              <a:t>Oral sodium supplements</a:t>
            </a:r>
          </a:p>
          <a:p>
            <a:pPr algn="ctr" eaLnBrk="1" hangingPunct="1">
              <a:lnSpc>
                <a:spcPct val="80000"/>
              </a:lnSpc>
            </a:pPr>
            <a:r>
              <a:rPr lang="en-US" dirty="0"/>
              <a:t>Seizure precaution for severe depletion</a:t>
            </a:r>
          </a:p>
          <a:p>
            <a:pPr algn="ctr" eaLnBrk="1" hangingPunct="1">
              <a:lnSpc>
                <a:spcPct val="80000"/>
              </a:lnSpc>
            </a:pPr>
            <a:r>
              <a:rPr lang="en-US" dirty="0"/>
              <a:t>IV line in </a:t>
            </a:r>
            <a:r>
              <a:rPr lang="en-US" dirty="0" smtClean="0"/>
              <a:t>place</a:t>
            </a:r>
          </a:p>
          <a:p>
            <a:pPr algn="ctr" eaLnBrk="1" hangingPunct="1">
              <a:lnSpc>
                <a:spcPct val="80000"/>
              </a:lnSpc>
            </a:pPr>
            <a:r>
              <a:rPr lang="en-US" b="1" u="sng" dirty="0" smtClean="0"/>
              <a:t>Restrict fluids, check BP frequently, cautious IV replacement</a:t>
            </a:r>
            <a:endParaRPr lang="en-US" b="1" u="sng" dirty="0"/>
          </a:p>
          <a:p>
            <a:pPr algn="l"/>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28600"/>
            <a:ext cx="7772400" cy="838200"/>
          </a:xfrm>
        </p:spPr>
        <p:txBody>
          <a:bodyPr/>
          <a:lstStyle/>
          <a:p>
            <a:r>
              <a:rPr lang="en-US" dirty="0" smtClean="0"/>
              <a:t>Hypernatremia</a:t>
            </a:r>
            <a:endParaRPr lang="en-US" dirty="0"/>
          </a:p>
        </p:txBody>
      </p:sp>
      <p:sp>
        <p:nvSpPr>
          <p:cNvPr id="4" name="Rectangle 3"/>
          <p:cNvSpPr/>
          <p:nvPr/>
        </p:nvSpPr>
        <p:spPr>
          <a:xfrm>
            <a:off x="3810000" y="533400"/>
            <a:ext cx="4572000" cy="1754326"/>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algn="l" eaLnBrk="1" hangingPunct="1"/>
            <a:r>
              <a:rPr lang="en-US" dirty="0" smtClean="0"/>
              <a:t>&gt;145 mEq/L</a:t>
            </a:r>
          </a:p>
          <a:p>
            <a:pPr algn="l" eaLnBrk="1" hangingPunct="1"/>
            <a:r>
              <a:rPr lang="en-US" dirty="0" smtClean="0"/>
              <a:t>Thirst is the body’s main defense against this</a:t>
            </a:r>
          </a:p>
          <a:p>
            <a:pPr algn="l" eaLnBrk="1" hangingPunct="1"/>
            <a:r>
              <a:rPr lang="en-US" dirty="0" smtClean="0"/>
              <a:t>Cells become dehydrated (especially CNS). Extracellular fluids-fluid overload</a:t>
            </a:r>
          </a:p>
          <a:p>
            <a:pPr algn="l" eaLnBrk="1" hangingPunct="1"/>
            <a:r>
              <a:rPr lang="en-US" dirty="0" smtClean="0"/>
              <a:t>Causes…..</a:t>
            </a:r>
          </a:p>
        </p:txBody>
      </p:sp>
      <p:sp>
        <p:nvSpPr>
          <p:cNvPr id="5" name="Oval 4"/>
          <p:cNvSpPr/>
          <p:nvPr/>
        </p:nvSpPr>
        <p:spPr>
          <a:xfrm>
            <a:off x="-304800" y="1981200"/>
            <a:ext cx="4903381" cy="4419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lnSpc>
                <a:spcPct val="90000"/>
              </a:lnSpc>
            </a:pPr>
            <a:r>
              <a:rPr lang="en-US" dirty="0" smtClean="0"/>
              <a:t>S/S</a:t>
            </a:r>
          </a:p>
          <a:p>
            <a:pPr algn="ctr" eaLnBrk="1" hangingPunct="1">
              <a:lnSpc>
                <a:spcPct val="90000"/>
              </a:lnSpc>
            </a:pPr>
            <a:endParaRPr lang="en-US" dirty="0" smtClean="0"/>
          </a:p>
          <a:p>
            <a:pPr algn="ctr" eaLnBrk="1" hangingPunct="1">
              <a:lnSpc>
                <a:spcPct val="90000"/>
              </a:lnSpc>
            </a:pPr>
            <a:r>
              <a:rPr lang="en-US" b="1" u="sng" dirty="0" smtClean="0"/>
              <a:t>Thirst</a:t>
            </a:r>
            <a:endParaRPr lang="en-US" b="1" u="sng" dirty="0"/>
          </a:p>
          <a:p>
            <a:pPr algn="ctr" eaLnBrk="1" hangingPunct="1">
              <a:lnSpc>
                <a:spcPct val="90000"/>
              </a:lnSpc>
            </a:pPr>
            <a:r>
              <a:rPr lang="en-US" dirty="0"/>
              <a:t>Neurological:  restless, agitated, weakness, </a:t>
            </a:r>
            <a:r>
              <a:rPr lang="en-US" b="1" u="sng" dirty="0"/>
              <a:t>lethargy,</a:t>
            </a:r>
            <a:r>
              <a:rPr lang="en-US" b="1" dirty="0"/>
              <a:t> </a:t>
            </a:r>
            <a:r>
              <a:rPr lang="en-US" b="1" u="sng" dirty="0"/>
              <a:t>confusion, stupor</a:t>
            </a:r>
            <a:r>
              <a:rPr lang="en-US" u="sng" dirty="0"/>
              <a:t>,</a:t>
            </a:r>
            <a:r>
              <a:rPr lang="en-US" dirty="0"/>
              <a:t> seizures and coma</a:t>
            </a:r>
          </a:p>
          <a:p>
            <a:pPr algn="ctr" eaLnBrk="1" hangingPunct="1">
              <a:lnSpc>
                <a:spcPct val="90000"/>
              </a:lnSpc>
            </a:pPr>
            <a:r>
              <a:rPr lang="en-US" dirty="0" smtClean="0"/>
              <a:t>Muscle Twitching</a:t>
            </a:r>
            <a:endParaRPr lang="en-US" dirty="0"/>
          </a:p>
          <a:p>
            <a:pPr algn="ctr" eaLnBrk="1" hangingPunct="1">
              <a:lnSpc>
                <a:spcPct val="90000"/>
              </a:lnSpc>
            </a:pPr>
            <a:r>
              <a:rPr lang="en-US" dirty="0"/>
              <a:t>Low grade </a:t>
            </a:r>
            <a:r>
              <a:rPr lang="en-US" dirty="0" smtClean="0"/>
              <a:t>fever</a:t>
            </a:r>
          </a:p>
          <a:p>
            <a:pPr algn="ctr" eaLnBrk="1" hangingPunct="1">
              <a:lnSpc>
                <a:spcPct val="90000"/>
              </a:lnSpc>
            </a:pPr>
            <a:r>
              <a:rPr lang="en-US" dirty="0" smtClean="0"/>
              <a:t>Absence of deep *DTR) tendon reflex</a:t>
            </a:r>
            <a:endParaRPr lang="en-US" dirty="0"/>
          </a:p>
          <a:p>
            <a:pPr algn="ctr" eaLnBrk="1" hangingPunct="1">
              <a:lnSpc>
                <a:spcPct val="90000"/>
              </a:lnSpc>
            </a:pPr>
            <a:r>
              <a:rPr lang="en-US" dirty="0" smtClean="0"/>
              <a:t>Dry, Flushed skin</a:t>
            </a:r>
          </a:p>
          <a:p>
            <a:pPr algn="ctr" eaLnBrk="1" hangingPunct="1">
              <a:lnSpc>
                <a:spcPct val="90000"/>
              </a:lnSpc>
            </a:pPr>
            <a:r>
              <a:rPr lang="en-US" b="1" u="sng" dirty="0" smtClean="0"/>
              <a:t>Dry, sticky tongue</a:t>
            </a:r>
            <a:endParaRPr lang="en-US" b="1" u="sng" dirty="0"/>
          </a:p>
          <a:p>
            <a:pPr algn="ctr" eaLnBrk="1" hangingPunct="1">
              <a:lnSpc>
                <a:spcPct val="90000"/>
              </a:lnSpc>
            </a:pPr>
            <a:r>
              <a:rPr lang="en-US" dirty="0"/>
              <a:t>SOB</a:t>
            </a:r>
          </a:p>
          <a:p>
            <a:pPr algn="ctr" eaLnBrk="1" hangingPunct="1">
              <a:lnSpc>
                <a:spcPct val="90000"/>
              </a:lnSpc>
            </a:pPr>
            <a:r>
              <a:rPr lang="en-US" dirty="0"/>
              <a:t>HTN</a:t>
            </a:r>
          </a:p>
        </p:txBody>
      </p:sp>
      <p:sp>
        <p:nvSpPr>
          <p:cNvPr id="6" name="Hexagon 5"/>
          <p:cNvSpPr/>
          <p:nvPr/>
        </p:nvSpPr>
        <p:spPr>
          <a:xfrm>
            <a:off x="4598581" y="2438400"/>
            <a:ext cx="4316819" cy="4191000"/>
          </a:xfrm>
          <a:prstGeom prst="hexag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eaLnBrk="1" hangingPunct="1">
              <a:lnSpc>
                <a:spcPct val="90000"/>
              </a:lnSpc>
            </a:pPr>
            <a:r>
              <a:rPr lang="en-US" dirty="0" smtClean="0"/>
              <a:t>INTERVENTIONS:</a:t>
            </a:r>
          </a:p>
          <a:p>
            <a:pPr algn="l" eaLnBrk="1" hangingPunct="1">
              <a:lnSpc>
                <a:spcPct val="90000"/>
              </a:lnSpc>
            </a:pPr>
            <a:r>
              <a:rPr lang="en-US" dirty="0" smtClean="0"/>
              <a:t>Treat </a:t>
            </a:r>
            <a:r>
              <a:rPr lang="en-US" dirty="0"/>
              <a:t>the underlying cause</a:t>
            </a:r>
          </a:p>
          <a:p>
            <a:pPr algn="l" eaLnBrk="1" hangingPunct="1">
              <a:lnSpc>
                <a:spcPct val="90000"/>
              </a:lnSpc>
            </a:pPr>
            <a:r>
              <a:rPr lang="en-US" dirty="0" smtClean="0"/>
              <a:t>Fluids under </a:t>
            </a:r>
            <a:r>
              <a:rPr lang="en-US" dirty="0"/>
              <a:t>close supervision to prevent overload to brain cells</a:t>
            </a:r>
          </a:p>
          <a:p>
            <a:pPr algn="l" eaLnBrk="1" hangingPunct="1">
              <a:lnSpc>
                <a:spcPct val="90000"/>
              </a:lnSpc>
            </a:pPr>
            <a:r>
              <a:rPr lang="en-US" dirty="0"/>
              <a:t>VS</a:t>
            </a:r>
          </a:p>
          <a:p>
            <a:pPr algn="l" eaLnBrk="1" hangingPunct="1">
              <a:lnSpc>
                <a:spcPct val="90000"/>
              </a:lnSpc>
            </a:pPr>
            <a:r>
              <a:rPr lang="en-US" dirty="0" smtClean="0"/>
              <a:t>LOC/Neuro Checks</a:t>
            </a:r>
            <a:endParaRPr lang="en-US" dirty="0"/>
          </a:p>
          <a:p>
            <a:pPr algn="l" eaLnBrk="1" hangingPunct="1">
              <a:lnSpc>
                <a:spcPct val="90000"/>
              </a:lnSpc>
            </a:pPr>
            <a:r>
              <a:rPr lang="en-US" dirty="0"/>
              <a:t>Strict I &amp; O</a:t>
            </a:r>
          </a:p>
          <a:p>
            <a:pPr algn="l" eaLnBrk="1" hangingPunct="1">
              <a:lnSpc>
                <a:spcPct val="90000"/>
              </a:lnSpc>
            </a:pPr>
            <a:r>
              <a:rPr lang="en-US" dirty="0"/>
              <a:t>Daily Weight</a:t>
            </a:r>
          </a:p>
          <a:p>
            <a:pPr algn="l" eaLnBrk="1" hangingPunct="1">
              <a:lnSpc>
                <a:spcPct val="90000"/>
              </a:lnSpc>
            </a:pPr>
            <a:r>
              <a:rPr lang="en-US" dirty="0"/>
              <a:t>Serum sodium levels</a:t>
            </a:r>
          </a:p>
          <a:p>
            <a:pPr algn="l" eaLnBrk="1" hangingPunct="1">
              <a:lnSpc>
                <a:spcPct val="90000"/>
              </a:lnSpc>
            </a:pPr>
            <a:r>
              <a:rPr lang="en-US" dirty="0"/>
              <a:t>Lubrication for dry mouth and eyes</a:t>
            </a:r>
          </a:p>
          <a:p>
            <a:pPr algn="l" eaLnBrk="1" hangingPunct="1">
              <a:lnSpc>
                <a:spcPct val="90000"/>
              </a:lnSpc>
            </a:pPr>
            <a:r>
              <a:rPr lang="en-US" dirty="0"/>
              <a:t>Safety  for agitation</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3" name="Rectangle 3"/>
          <p:cNvSpPr>
            <a:spLocks noGrp="1" noChangeArrowheads="1"/>
          </p:cNvSpPr>
          <p:nvPr>
            <p:ph idx="1"/>
          </p:nvPr>
        </p:nvSpPr>
        <p:spPr>
          <a:xfrm>
            <a:off x="301625" y="1676400"/>
            <a:ext cx="8842375" cy="5181600"/>
          </a:xfrm>
        </p:spPr>
        <p:txBody>
          <a:bodyPr>
            <a:normAutofit lnSpcReduction="10000"/>
          </a:bodyPr>
          <a:lstStyle/>
          <a:p>
            <a:pPr marL="365760" indent="-256032" eaLnBrk="1" fontAlgn="auto" hangingPunct="1">
              <a:lnSpc>
                <a:spcPct val="80000"/>
              </a:lnSpc>
              <a:spcAft>
                <a:spcPts val="0"/>
              </a:spcAft>
              <a:buFont typeface="Wingdings 3"/>
              <a:buChar char=""/>
              <a:defRPr/>
            </a:pPr>
            <a:r>
              <a:rPr lang="en-US" sz="2000" dirty="0"/>
              <a:t>Normal: 3.5-5.0 mEq/L</a:t>
            </a:r>
          </a:p>
          <a:p>
            <a:pPr marL="365760" indent="-256032" eaLnBrk="1" fontAlgn="auto" hangingPunct="1">
              <a:lnSpc>
                <a:spcPct val="80000"/>
              </a:lnSpc>
              <a:spcAft>
                <a:spcPts val="0"/>
              </a:spcAft>
              <a:buFont typeface="Wingdings 3"/>
              <a:buChar char=""/>
              <a:defRPr/>
            </a:pPr>
            <a:r>
              <a:rPr lang="en-US" sz="2000" dirty="0"/>
              <a:t>Value less than 3.5 = Hypokalemia (more common)</a:t>
            </a:r>
          </a:p>
          <a:p>
            <a:pPr marL="365760" indent="-256032" eaLnBrk="1" fontAlgn="auto" hangingPunct="1">
              <a:lnSpc>
                <a:spcPct val="80000"/>
              </a:lnSpc>
              <a:spcAft>
                <a:spcPts val="0"/>
              </a:spcAft>
              <a:buFont typeface="Wingdings 3"/>
              <a:buChar char=""/>
              <a:defRPr/>
            </a:pPr>
            <a:r>
              <a:rPr lang="en-US" sz="2000" dirty="0"/>
              <a:t>Value greater than 5.0 = Hyperkalemia</a:t>
            </a:r>
          </a:p>
          <a:p>
            <a:pPr marL="365760" indent="-256032" eaLnBrk="1" fontAlgn="auto" hangingPunct="1">
              <a:lnSpc>
                <a:spcPct val="80000"/>
              </a:lnSpc>
              <a:spcAft>
                <a:spcPts val="0"/>
              </a:spcAft>
              <a:buFont typeface="Wingdings 3"/>
              <a:buChar char=""/>
              <a:defRPr/>
            </a:pPr>
            <a:r>
              <a:rPr lang="en-US" sz="2000" dirty="0"/>
              <a:t>Likes to live inside the cell; most abundant electrolyte inside the cell</a:t>
            </a:r>
          </a:p>
          <a:p>
            <a:pPr marL="365760" indent="-256032" eaLnBrk="1" fontAlgn="auto" hangingPunct="1">
              <a:lnSpc>
                <a:spcPct val="80000"/>
              </a:lnSpc>
              <a:spcAft>
                <a:spcPts val="0"/>
              </a:spcAft>
              <a:buFont typeface="Wingdings 3"/>
              <a:buChar char=""/>
              <a:defRPr/>
            </a:pPr>
            <a:r>
              <a:rPr lang="en-US" sz="2000" dirty="0"/>
              <a:t>Functions: </a:t>
            </a:r>
          </a:p>
          <a:p>
            <a:pPr marL="621792" lvl="1" eaLnBrk="1" fontAlgn="auto" hangingPunct="1">
              <a:lnSpc>
                <a:spcPct val="80000"/>
              </a:lnSpc>
              <a:spcBef>
                <a:spcPts val="324"/>
              </a:spcBef>
              <a:spcAft>
                <a:spcPts val="0"/>
              </a:spcAft>
              <a:buFont typeface="Verdana"/>
              <a:buChar char="◦"/>
              <a:defRPr/>
            </a:pPr>
            <a:r>
              <a:rPr lang="en-US" sz="1800" dirty="0"/>
              <a:t>Very important role in transmission of nerve impulses</a:t>
            </a:r>
          </a:p>
          <a:p>
            <a:pPr marL="621792" lvl="1" eaLnBrk="1" fontAlgn="auto" hangingPunct="1">
              <a:lnSpc>
                <a:spcPct val="80000"/>
              </a:lnSpc>
              <a:spcBef>
                <a:spcPts val="324"/>
              </a:spcBef>
              <a:spcAft>
                <a:spcPts val="0"/>
              </a:spcAft>
              <a:buFont typeface="Verdana"/>
              <a:buChar char="◦"/>
              <a:defRPr/>
            </a:pPr>
            <a:r>
              <a:rPr lang="en-US" sz="1800" dirty="0"/>
              <a:t>Very important role in the proper function of skeletal and cardiac muscle</a:t>
            </a:r>
          </a:p>
          <a:p>
            <a:pPr marL="365760" indent="-256032" eaLnBrk="1" fontAlgn="auto" hangingPunct="1">
              <a:lnSpc>
                <a:spcPct val="80000"/>
              </a:lnSpc>
              <a:spcAft>
                <a:spcPts val="0"/>
              </a:spcAft>
              <a:buFont typeface="Wingdings 3"/>
              <a:buChar char=""/>
              <a:defRPr/>
            </a:pPr>
            <a:r>
              <a:rPr lang="en-US" sz="2000" dirty="0"/>
              <a:t>When out of balance: Think muscles, especially HEART! Life-threatening!</a:t>
            </a:r>
          </a:p>
          <a:p>
            <a:pPr marL="365760" indent="-256032" eaLnBrk="1" fontAlgn="auto" hangingPunct="1">
              <a:lnSpc>
                <a:spcPct val="80000"/>
              </a:lnSpc>
              <a:spcAft>
                <a:spcPts val="0"/>
              </a:spcAft>
              <a:buFont typeface="Wingdings 3"/>
              <a:buChar char=""/>
              <a:defRPr/>
            </a:pPr>
            <a:r>
              <a:rPr lang="en-US" sz="2000" dirty="0"/>
              <a:t>Only way to get rid of excess K+ is thru the kidneys</a:t>
            </a:r>
          </a:p>
          <a:p>
            <a:pPr marL="365760" indent="-256032" eaLnBrk="1" fontAlgn="auto" hangingPunct="1">
              <a:lnSpc>
                <a:spcPct val="80000"/>
              </a:lnSpc>
              <a:spcAft>
                <a:spcPts val="0"/>
              </a:spcAft>
              <a:buFont typeface="Wingdings 3"/>
              <a:buChar char=""/>
              <a:defRPr/>
            </a:pPr>
            <a:r>
              <a:rPr lang="en-US" sz="2000" dirty="0"/>
              <a:t>The stomach contains a lot of K+</a:t>
            </a:r>
          </a:p>
          <a:p>
            <a:pPr marL="365760" indent="-256032" eaLnBrk="1" fontAlgn="auto" hangingPunct="1">
              <a:lnSpc>
                <a:spcPct val="80000"/>
              </a:lnSpc>
              <a:spcAft>
                <a:spcPts val="0"/>
              </a:spcAft>
              <a:buFont typeface="Wingdings 3"/>
              <a:buChar char=""/>
              <a:defRPr/>
            </a:pPr>
            <a:r>
              <a:rPr lang="en-US" sz="2000" dirty="0"/>
              <a:t>When serum K+ is down (in blood), the kidneys will reabsorb K+ as need to build the blood level back up.</a:t>
            </a:r>
          </a:p>
          <a:p>
            <a:pPr marL="365760" indent="-256032" eaLnBrk="1" fontAlgn="auto" hangingPunct="1">
              <a:lnSpc>
                <a:spcPct val="80000"/>
              </a:lnSpc>
              <a:spcAft>
                <a:spcPts val="0"/>
              </a:spcAft>
              <a:buFont typeface="Wingdings 3"/>
              <a:buChar char=""/>
              <a:defRPr/>
            </a:pPr>
            <a:r>
              <a:rPr lang="en-US" sz="2000" dirty="0"/>
              <a:t>When aldosterone is secreted sodium and water are retained and potassium is excreted by the kidneys.</a:t>
            </a:r>
          </a:p>
          <a:p>
            <a:pPr marL="365760" indent="-256032" eaLnBrk="1" fontAlgn="auto" hangingPunct="1">
              <a:lnSpc>
                <a:spcPct val="80000"/>
              </a:lnSpc>
              <a:spcAft>
                <a:spcPts val="0"/>
              </a:spcAft>
              <a:buFont typeface="Wingdings 3"/>
              <a:buChar char=""/>
              <a:defRPr/>
            </a:pPr>
            <a:r>
              <a:rPr lang="en-US" sz="2000" dirty="0"/>
              <a:t>Food Sources: </a:t>
            </a:r>
            <a:r>
              <a:rPr lang="en-US" sz="2000" u="sng" dirty="0"/>
              <a:t>Bananas</a:t>
            </a:r>
            <a:r>
              <a:rPr lang="en-US" sz="2000" dirty="0"/>
              <a:t>, peaches, figs, cantaloupe, </a:t>
            </a:r>
            <a:r>
              <a:rPr lang="en-US" sz="2000" u="sng" dirty="0"/>
              <a:t>oranges</a:t>
            </a:r>
            <a:r>
              <a:rPr lang="en-US" sz="2000" dirty="0"/>
              <a:t>, melons, green leafy veggies, avocados, broccoli, baked potatoes, dried fruits, bran cereal, molasses, dried beans, </a:t>
            </a:r>
            <a:r>
              <a:rPr lang="en-US" sz="2000" dirty="0" smtClean="0"/>
              <a:t>raisins, </a:t>
            </a:r>
            <a:r>
              <a:rPr lang="en-US" sz="2000" u="sng" dirty="0" smtClean="0"/>
              <a:t>spinach</a:t>
            </a:r>
            <a:endParaRPr lang="en-US" sz="2000" u="sng" dirty="0"/>
          </a:p>
          <a:p>
            <a:pPr marL="365760" indent="-256032" eaLnBrk="1" fontAlgn="auto" hangingPunct="1">
              <a:lnSpc>
                <a:spcPct val="80000"/>
              </a:lnSpc>
              <a:spcAft>
                <a:spcPts val="0"/>
              </a:spcAft>
              <a:buFont typeface="Wingdings 3"/>
              <a:buChar char=""/>
              <a:defRPr/>
            </a:pPr>
            <a:endParaRPr lang="en-US" sz="2000" dirty="0">
              <a:solidFill>
                <a:schemeClr val="bg1"/>
              </a:solidFill>
            </a:endParaRPr>
          </a:p>
          <a:p>
            <a:pPr marL="365760" indent="-256032" eaLnBrk="1" fontAlgn="auto" hangingPunct="1">
              <a:lnSpc>
                <a:spcPct val="80000"/>
              </a:lnSpc>
              <a:spcAft>
                <a:spcPts val="0"/>
              </a:spcAft>
              <a:buFont typeface="Wingdings 3"/>
              <a:buChar char=""/>
              <a:defRPr/>
            </a:pPr>
            <a:endParaRPr lang="en-US" sz="2400" dirty="0">
              <a:solidFill>
                <a:srgbClr val="000000"/>
              </a:solidFill>
            </a:endParaRPr>
          </a:p>
        </p:txBody>
      </p:sp>
      <p:sp>
        <p:nvSpPr>
          <p:cNvPr id="78851" name="Date Placeholder 3"/>
          <p:cNvSpPr>
            <a:spLocks noGrp="1"/>
          </p:cNvSpPr>
          <p:nvPr>
            <p:ph type="dt" sz="quarter" idx="10"/>
          </p:nvPr>
        </p:nvSpPr>
        <p:spPr bwMode="auto">
          <a:noFill/>
          <a:ln>
            <a:miter lim="800000"/>
            <a:headEnd/>
            <a:tailEnd/>
          </a:ln>
        </p:spPr>
        <p:txBody>
          <a:bodyPr wrap="square" lIns="91440" tIns="45720" rIns="91440" bIns="45720" numCol="1" anchorCtr="0" compatLnSpc="1">
            <a:prstTxWarp prst="textNoShape">
              <a:avLst/>
            </a:prstTxWarp>
          </a:bodyPr>
          <a:lstStyle/>
          <a:p>
            <a:endParaRPr lang="en-US" dirty="0" smtClean="0"/>
          </a:p>
        </p:txBody>
      </p:sp>
      <p:sp>
        <p:nvSpPr>
          <p:cNvPr id="78852" name="Footer Placeholder 4"/>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endParaRPr lang="en-US" dirty="0" smtClean="0"/>
          </a:p>
        </p:txBody>
      </p:sp>
      <p:sp>
        <p:nvSpPr>
          <p:cNvPr id="122882" name="Rectangle 2"/>
          <p:cNvSpPr>
            <a:spLocks noGrp="1" noChangeArrowheads="1"/>
          </p:cNvSpPr>
          <p:nvPr>
            <p:ph type="title"/>
          </p:nvPr>
        </p:nvSpPr>
        <p:spPr>
          <a:xfrm>
            <a:off x="609600" y="0"/>
            <a:ext cx="7772400" cy="1143000"/>
          </a:xfrm>
        </p:spPr>
        <p:txBody>
          <a:bodyPr>
            <a:normAutofit/>
          </a:bodyPr>
          <a:lstStyle/>
          <a:p>
            <a:pPr eaLnBrk="1" fontAlgn="auto" hangingPunct="1">
              <a:spcAft>
                <a:spcPts val="0"/>
              </a:spcAft>
              <a:defRPr/>
            </a:pPr>
            <a:r>
              <a:rPr lang="en-US" sz="4000" dirty="0" smtClean="0">
                <a:solidFill>
                  <a:schemeClr val="tx1"/>
                </a:solidFill>
              </a:rPr>
              <a:t>Potassium </a:t>
            </a:r>
            <a:r>
              <a:rPr lang="en-US" sz="4000" dirty="0">
                <a:solidFill>
                  <a:schemeClr val="tx1"/>
                </a:solidFill>
              </a:rPr>
              <a:t>(K+)</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Potassium</a:t>
            </a:r>
            <a:endParaRPr lang="en-US" dirty="0"/>
          </a:p>
        </p:txBody>
      </p:sp>
      <p:sp>
        <p:nvSpPr>
          <p:cNvPr id="3" name="Content Placeholder 2"/>
          <p:cNvSpPr>
            <a:spLocks noGrp="1"/>
          </p:cNvSpPr>
          <p:nvPr>
            <p:ph sz="quarter" idx="1"/>
          </p:nvPr>
        </p:nvSpPr>
        <p:spPr/>
        <p:txBody>
          <a:bodyPr/>
          <a:lstStyle/>
          <a:p>
            <a:pPr eaLnBrk="1" hangingPunct="1">
              <a:lnSpc>
                <a:spcPct val="90000"/>
              </a:lnSpc>
            </a:pPr>
            <a:r>
              <a:rPr lang="en-US" dirty="0" smtClean="0"/>
              <a:t>Changes in the ECF Potassium level alter  the excitability of muscle, neurons, &amp; many other tissues, including pancreatic islet cells which release insulin.  </a:t>
            </a:r>
          </a:p>
          <a:p>
            <a:pPr eaLnBrk="1" hangingPunct="1">
              <a:lnSpc>
                <a:spcPct val="90000"/>
              </a:lnSpc>
            </a:pPr>
            <a:r>
              <a:rPr lang="en-US" i="1" dirty="0" smtClean="0"/>
              <a:t>A reciprocal relationship exists between sodium and potassium</a:t>
            </a:r>
          </a:p>
          <a:p>
            <a:pPr lvl="1" eaLnBrk="1" hangingPunct="1">
              <a:lnSpc>
                <a:spcPct val="90000"/>
              </a:lnSpc>
            </a:pPr>
            <a:r>
              <a:rPr lang="en-US" sz="2000" dirty="0" smtClean="0"/>
              <a:t>Large sodium intake results in an increased loss of potassium and vice versa.  </a:t>
            </a:r>
          </a:p>
          <a:p>
            <a:pPr lvl="1" eaLnBrk="1" hangingPunct="1">
              <a:lnSpc>
                <a:spcPct val="90000"/>
              </a:lnSpc>
            </a:pPr>
            <a:r>
              <a:rPr lang="en-US" sz="2000" dirty="0" smtClean="0"/>
              <a:t>When potassium is lost from the cells, sodium enters the cells.  </a:t>
            </a:r>
          </a:p>
          <a:p>
            <a:pPr eaLnBrk="1" hangingPunct="1">
              <a:lnSpc>
                <a:spcPct val="90000"/>
              </a:lnSpc>
            </a:pPr>
            <a:r>
              <a:rPr lang="en-US" dirty="0" smtClean="0"/>
              <a:t>Factors that cause Na retention (low blood volume, increased aldosterone level) cause K loss in the urine.</a:t>
            </a:r>
          </a:p>
          <a:p>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Hypokalemia</a:t>
            </a:r>
            <a:endParaRPr lang="en-US" dirty="0"/>
          </a:p>
        </p:txBody>
      </p:sp>
      <p:sp>
        <p:nvSpPr>
          <p:cNvPr id="3" name="Content Placeholder 2"/>
          <p:cNvSpPr>
            <a:spLocks noGrp="1"/>
          </p:cNvSpPr>
          <p:nvPr>
            <p:ph sz="quarter" idx="1"/>
          </p:nvPr>
        </p:nvSpPr>
        <p:spPr/>
        <p:txBody>
          <a:bodyPr/>
          <a:lstStyle/>
          <a:p>
            <a:pPr eaLnBrk="1" hangingPunct="1">
              <a:lnSpc>
                <a:spcPct val="80000"/>
              </a:lnSpc>
            </a:pPr>
            <a:r>
              <a:rPr lang="en-US" dirty="0" smtClean="0"/>
              <a:t>a decrease in the extracellular level of potassium.</a:t>
            </a:r>
          </a:p>
          <a:p>
            <a:pPr eaLnBrk="1" hangingPunct="1">
              <a:lnSpc>
                <a:spcPct val="80000"/>
              </a:lnSpc>
            </a:pPr>
            <a:r>
              <a:rPr lang="en-US" dirty="0" smtClean="0"/>
              <a:t>&lt;3.5 mEq/L  </a:t>
            </a:r>
          </a:p>
          <a:p>
            <a:pPr eaLnBrk="1" hangingPunct="1">
              <a:lnSpc>
                <a:spcPct val="80000"/>
              </a:lnSpc>
            </a:pPr>
            <a:r>
              <a:rPr lang="en-US" dirty="0" smtClean="0"/>
              <a:t>Causes: </a:t>
            </a:r>
          </a:p>
          <a:p>
            <a:pPr lvl="1" eaLnBrk="1" hangingPunct="1">
              <a:lnSpc>
                <a:spcPct val="80000"/>
              </a:lnSpc>
            </a:pPr>
            <a:r>
              <a:rPr lang="en-US" dirty="0" smtClean="0"/>
              <a:t>Abnormal losses via the </a:t>
            </a:r>
            <a:r>
              <a:rPr lang="en-US" b="1" dirty="0" smtClean="0"/>
              <a:t>GI tract </a:t>
            </a:r>
            <a:r>
              <a:rPr lang="en-US" dirty="0" smtClean="0"/>
              <a:t>(diarrhea, vomiting, ileostomy drainage) </a:t>
            </a:r>
            <a:r>
              <a:rPr lang="en-US" b="1" dirty="0" smtClean="0"/>
              <a:t>or kidneys </a:t>
            </a:r>
            <a:r>
              <a:rPr lang="en-US" dirty="0" smtClean="0"/>
              <a:t>(diuresis) can place the client at risk for hypokalemia &amp; an acid-base imbalance. </a:t>
            </a:r>
          </a:p>
          <a:p>
            <a:pPr lvl="1" eaLnBrk="1" hangingPunct="1">
              <a:lnSpc>
                <a:spcPct val="80000"/>
              </a:lnSpc>
            </a:pPr>
            <a:r>
              <a:rPr lang="en-US" dirty="0" smtClean="0"/>
              <a:t>Use of potassium wasting diuretics</a:t>
            </a:r>
          </a:p>
          <a:p>
            <a:pPr lvl="1" eaLnBrk="1" hangingPunct="1">
              <a:lnSpc>
                <a:spcPct val="80000"/>
              </a:lnSpc>
            </a:pPr>
            <a:r>
              <a:rPr lang="en-US" dirty="0" smtClean="0"/>
              <a:t>Polyuria, extreme sweating</a:t>
            </a:r>
          </a:p>
          <a:p>
            <a:pPr lvl="1" eaLnBrk="1" hangingPunct="1">
              <a:lnSpc>
                <a:spcPct val="80000"/>
              </a:lnSpc>
            </a:pPr>
            <a:r>
              <a:rPr lang="en-US" dirty="0" smtClean="0"/>
              <a:t>If the pt. has an elevated aldosterone level (released when the circulating blood volume is low), Na retention occurs in the kidneys while K excretion occurs. </a:t>
            </a:r>
          </a:p>
          <a:p>
            <a:pPr lvl="1" eaLnBrk="1" hangingPunct="1">
              <a:lnSpc>
                <a:spcPct val="80000"/>
              </a:lnSpc>
            </a:pPr>
            <a:r>
              <a:rPr lang="en-US" dirty="0" smtClean="0"/>
              <a:t>Magnesium deficiency may contribute to the development of K depletion resulting from increased urinary excretion.  </a:t>
            </a:r>
          </a:p>
          <a:p>
            <a:pPr lvl="1" eaLnBrk="1" hangingPunct="1">
              <a:lnSpc>
                <a:spcPct val="80000"/>
              </a:lnSpc>
            </a:pPr>
            <a:r>
              <a:rPr lang="en-US" dirty="0" smtClean="0"/>
              <a:t>Metabolic alkalosis can cause a shift in K into the cells. </a:t>
            </a:r>
          </a:p>
          <a:p>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solidFill>
                  <a:schemeClr val="tx1"/>
                </a:solidFill>
              </a:rPr>
              <a:t>Potassium Deficit - Hypokalemia</a:t>
            </a:r>
            <a:endParaRPr lang="en-US" dirty="0"/>
          </a:p>
        </p:txBody>
      </p:sp>
      <p:sp>
        <p:nvSpPr>
          <p:cNvPr id="3" name="Content Placeholder 2"/>
          <p:cNvSpPr>
            <a:spLocks noGrp="1"/>
          </p:cNvSpPr>
          <p:nvPr>
            <p:ph sz="quarter" idx="1"/>
          </p:nvPr>
        </p:nvSpPr>
        <p:spPr/>
        <p:txBody>
          <a:bodyPr/>
          <a:lstStyle/>
          <a:p>
            <a:pPr eaLnBrk="1" hangingPunct="1">
              <a:lnSpc>
                <a:spcPct val="90000"/>
              </a:lnSpc>
            </a:pPr>
            <a:r>
              <a:rPr lang="en-US" b="1" u="sng" dirty="0" smtClean="0"/>
              <a:t>Potassium-wasting diuretics can cause hypokalemia.  </a:t>
            </a:r>
          </a:p>
          <a:p>
            <a:pPr eaLnBrk="1" hangingPunct="1">
              <a:lnSpc>
                <a:spcPct val="90000"/>
              </a:lnSpc>
            </a:pPr>
            <a:r>
              <a:rPr lang="en-US" b="1" u="sng" dirty="0" smtClean="0"/>
              <a:t>If the potassium level is less than 2.5 a cardiac arrest can occur.  </a:t>
            </a:r>
          </a:p>
          <a:p>
            <a:pPr eaLnBrk="1" hangingPunct="1">
              <a:lnSpc>
                <a:spcPct val="90000"/>
              </a:lnSpc>
            </a:pPr>
            <a:r>
              <a:rPr lang="en-US" dirty="0" smtClean="0"/>
              <a:t>Hypokalemia enhances the action of the drug Digitalis which can cause a cardiac arrest.</a:t>
            </a:r>
          </a:p>
          <a:p>
            <a:pPr lvl="1" eaLnBrk="1" hangingPunct="1">
              <a:lnSpc>
                <a:spcPct val="90000"/>
              </a:lnSpc>
            </a:pPr>
            <a:r>
              <a:rPr lang="en-US" dirty="0" smtClean="0"/>
              <a:t>Can cause digoxin toxicity  </a:t>
            </a:r>
          </a:p>
          <a:p>
            <a:pPr eaLnBrk="1" hangingPunct="1">
              <a:lnSpc>
                <a:spcPct val="90000"/>
              </a:lnSpc>
            </a:pPr>
            <a:r>
              <a:rPr lang="en-US" dirty="0" smtClean="0"/>
              <a:t>Other major drug groups that can cause hypokalemia are laxatives, corticosteroids &amp; antibiotics. </a:t>
            </a:r>
          </a:p>
          <a:p>
            <a:pPr eaLnBrk="1" hangingPunct="1">
              <a:lnSpc>
                <a:spcPct val="90000"/>
              </a:lnSpc>
            </a:pPr>
            <a:endParaRPr lang="en-US" dirty="0" smtClean="0">
              <a:solidFill>
                <a:schemeClr val="bg1"/>
              </a:solidFill>
            </a:endParaRPr>
          </a:p>
          <a:p>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639762"/>
          </a:xfrm>
        </p:spPr>
        <p:txBody>
          <a:bodyPr/>
          <a:lstStyle/>
          <a:p>
            <a:r>
              <a:rPr lang="en-US" sz="3200" dirty="0" smtClean="0">
                <a:solidFill>
                  <a:schemeClr val="tx1"/>
                </a:solidFill>
              </a:rPr>
              <a:t>Potassium Deficit - Hypokalemia</a:t>
            </a:r>
            <a:endParaRPr lang="en-US" dirty="0"/>
          </a:p>
        </p:txBody>
      </p:sp>
      <p:sp>
        <p:nvSpPr>
          <p:cNvPr id="3" name="Content Placeholder 2"/>
          <p:cNvSpPr>
            <a:spLocks noGrp="1"/>
          </p:cNvSpPr>
          <p:nvPr>
            <p:ph sz="quarter" idx="1"/>
          </p:nvPr>
        </p:nvSpPr>
        <p:spPr>
          <a:xfrm>
            <a:off x="26581" y="914400"/>
            <a:ext cx="8915400" cy="5483352"/>
          </a:xfrm>
        </p:spPr>
        <p:txBody>
          <a:bodyPr/>
          <a:lstStyle/>
          <a:p>
            <a:pPr eaLnBrk="1" hangingPunct="1">
              <a:lnSpc>
                <a:spcPct val="90000"/>
              </a:lnSpc>
            </a:pPr>
            <a:r>
              <a:rPr lang="en-US" u="sng" dirty="0" smtClean="0"/>
              <a:t>Clinical Manifestations</a:t>
            </a:r>
            <a:r>
              <a:rPr lang="en-US" dirty="0" smtClean="0"/>
              <a:t>:  </a:t>
            </a:r>
          </a:p>
          <a:p>
            <a:pPr lvl="1" eaLnBrk="1" hangingPunct="1">
              <a:lnSpc>
                <a:spcPct val="90000"/>
              </a:lnSpc>
            </a:pPr>
            <a:r>
              <a:rPr lang="en-US" dirty="0" smtClean="0"/>
              <a:t>Lethargy, Weakness, fatigue, orthostatic hypotension, anorexia</a:t>
            </a:r>
          </a:p>
          <a:p>
            <a:pPr lvl="1" eaLnBrk="1" hangingPunct="1">
              <a:lnSpc>
                <a:spcPct val="90000"/>
              </a:lnSpc>
            </a:pPr>
            <a:r>
              <a:rPr lang="en-US" i="1" u="sng" dirty="0" smtClean="0"/>
              <a:t>irregular pulse : rapid, thready pulse</a:t>
            </a:r>
            <a:endParaRPr lang="en-US" dirty="0" smtClean="0"/>
          </a:p>
          <a:p>
            <a:pPr lvl="1" eaLnBrk="1" hangingPunct="1">
              <a:lnSpc>
                <a:spcPct val="90000"/>
              </a:lnSpc>
            </a:pPr>
            <a:r>
              <a:rPr lang="en-US" sz="2000" b="1" u="sng" dirty="0" smtClean="0"/>
              <a:t>EKG changes possible (Mod: Flat T-wave, ST segment depression.  Severe: Prominent U-wave – </a:t>
            </a:r>
          </a:p>
          <a:p>
            <a:pPr lvl="1" eaLnBrk="1" hangingPunct="1">
              <a:lnSpc>
                <a:spcPct val="90000"/>
              </a:lnSpc>
            </a:pPr>
            <a:r>
              <a:rPr lang="en-US" sz="2000" b="1" u="sng" dirty="0" smtClean="0"/>
              <a:t>ventricular dysrhythmias </a:t>
            </a:r>
          </a:p>
          <a:p>
            <a:pPr lvl="1" eaLnBrk="1" hangingPunct="1">
              <a:lnSpc>
                <a:spcPct val="90000"/>
              </a:lnSpc>
            </a:pPr>
            <a:r>
              <a:rPr lang="en-US" sz="2000" b="1" u="sng" dirty="0" smtClean="0"/>
              <a:t>Skeletal muscle weakness &amp; paralysis – monitor resp. status</a:t>
            </a:r>
            <a:endParaRPr lang="en-US" sz="1800" b="1" u="sng" dirty="0" smtClean="0"/>
          </a:p>
          <a:p>
            <a:pPr lvl="1" eaLnBrk="1" hangingPunct="1">
              <a:lnSpc>
                <a:spcPct val="90000"/>
              </a:lnSpc>
            </a:pPr>
            <a:r>
              <a:rPr lang="en-US" sz="2000" u="sng" dirty="0" smtClean="0"/>
              <a:t>Muscle cramping </a:t>
            </a:r>
            <a:r>
              <a:rPr lang="en-US" sz="2000" dirty="0" smtClean="0"/>
              <a:t>&amp; muscle cell breakdown (rhabdomyolysis);  can lead to renal failure. </a:t>
            </a:r>
          </a:p>
          <a:p>
            <a:pPr lvl="1" eaLnBrk="1" hangingPunct="1">
              <a:lnSpc>
                <a:spcPct val="90000"/>
              </a:lnSpc>
            </a:pPr>
            <a:r>
              <a:rPr lang="en-US" sz="2000" dirty="0" smtClean="0"/>
              <a:t>Decreased deep tendon reflex</a:t>
            </a:r>
          </a:p>
          <a:p>
            <a:pPr lvl="1" eaLnBrk="1" hangingPunct="1">
              <a:lnSpc>
                <a:spcPct val="90000"/>
              </a:lnSpc>
            </a:pPr>
            <a:r>
              <a:rPr lang="en-US" sz="2000" dirty="0" smtClean="0"/>
              <a:t>Paralytic ileus &amp; constipation</a:t>
            </a:r>
          </a:p>
          <a:p>
            <a:pPr lvl="1" eaLnBrk="1" hangingPunct="1">
              <a:lnSpc>
                <a:spcPct val="90000"/>
              </a:lnSpc>
            </a:pPr>
            <a:r>
              <a:rPr lang="en-US" sz="2000" dirty="0" smtClean="0"/>
              <a:t>Altered airway responsiveness</a:t>
            </a:r>
          </a:p>
          <a:p>
            <a:pPr lvl="1" eaLnBrk="1" hangingPunct="1">
              <a:lnSpc>
                <a:spcPct val="90000"/>
              </a:lnSpc>
            </a:pPr>
            <a:r>
              <a:rPr lang="en-US" sz="2000" b="1" u="sng" dirty="0" smtClean="0"/>
              <a:t>Impaired regulation of arteriolar blood flow regulation</a:t>
            </a:r>
          </a:p>
          <a:p>
            <a:pPr lvl="2" eaLnBrk="1" hangingPunct="1">
              <a:lnSpc>
                <a:spcPct val="90000"/>
              </a:lnSpc>
            </a:pPr>
            <a:r>
              <a:rPr lang="en-US" sz="2300" b="1" u="sng" dirty="0" smtClean="0"/>
              <a:t>Decreased cerebral function: lethargy, confusion, inability to problem-solve, disorientation, coma </a:t>
            </a:r>
          </a:p>
          <a:p>
            <a:pPr lvl="1" eaLnBrk="1" hangingPunct="1">
              <a:lnSpc>
                <a:spcPct val="90000"/>
              </a:lnSpc>
            </a:pPr>
            <a:r>
              <a:rPr lang="en-US" sz="2000" dirty="0" smtClean="0"/>
              <a:t>Polyuria &amp; polydipsia (urinary concentration can be impaired)</a:t>
            </a:r>
          </a:p>
          <a:p>
            <a:pPr lvl="1" eaLnBrk="1" hangingPunct="1">
              <a:lnSpc>
                <a:spcPct val="90000"/>
              </a:lnSpc>
            </a:pPr>
            <a:r>
              <a:rPr lang="en-US" sz="2000" dirty="0" smtClean="0"/>
              <a:t>Impaired release of insulin, often causing hyperglycemia</a:t>
            </a:r>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914400" y="457200"/>
            <a:ext cx="7315200" cy="1066800"/>
          </a:xfrm>
        </p:spPr>
        <p:txBody>
          <a:bodyPr>
            <a:normAutofit fontScale="90000"/>
          </a:bodyPr>
          <a:lstStyle/>
          <a:p>
            <a:r>
              <a:rPr lang="en-US" sz="3600" dirty="0"/>
              <a:t>Scientific Knowledge Base:</a:t>
            </a:r>
            <a:br>
              <a:rPr lang="en-US" sz="3600" dirty="0"/>
            </a:br>
            <a:r>
              <a:rPr lang="en-US" sz="3600" dirty="0"/>
              <a:t>Distribution of Body Fluids</a:t>
            </a:r>
          </a:p>
        </p:txBody>
      </p:sp>
      <p:graphicFrame>
        <p:nvGraphicFramePr>
          <p:cNvPr id="5169" name="Group 49"/>
          <p:cNvGraphicFramePr>
            <a:graphicFrameLocks noGrp="1"/>
          </p:cNvGraphicFramePr>
          <p:nvPr>
            <p:ph type="tbl" idx="1"/>
            <p:extLst>
              <p:ext uri="{D42A27DB-BD31-4B8C-83A1-F6EECF244321}">
                <p14:modId xmlns:p14="http://schemas.microsoft.com/office/powerpoint/2010/main" val="1541243198"/>
              </p:ext>
            </p:extLst>
          </p:nvPr>
        </p:nvGraphicFramePr>
        <p:xfrm>
          <a:off x="762001" y="1676400"/>
          <a:ext cx="7467600" cy="4419600"/>
        </p:xfrm>
        <a:graphic>
          <a:graphicData uri="http://schemas.openxmlformats.org/drawingml/2006/table">
            <a:tbl>
              <a:tblPr/>
              <a:tblGrid>
                <a:gridCol w="3810000">
                  <a:extLst>
                    <a:ext uri="{9D8B030D-6E8A-4147-A177-3AD203B41FA5}">
                      <a16:colId xmlns:a16="http://schemas.microsoft.com/office/drawing/2014/main" val="20000"/>
                    </a:ext>
                  </a:extLst>
                </a:gridCol>
                <a:gridCol w="3657600">
                  <a:extLst>
                    <a:ext uri="{9D8B030D-6E8A-4147-A177-3AD203B41FA5}">
                      <a16:colId xmlns:a16="http://schemas.microsoft.com/office/drawing/2014/main" val="20001"/>
                    </a:ext>
                  </a:extLst>
                </a:gridCol>
              </a:tblGrid>
              <a:tr h="4419600">
                <a:tc>
                  <a:txBody>
                    <a:bodyPr/>
                    <a:lstStyle/>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None/>
                        <a:tabLst/>
                      </a:pPr>
                      <a:r>
                        <a:rPr kumimoji="0" lang="en-US" sz="2800" b="0" i="0" u="none" strike="noStrike" cap="none" normalizeH="0" baseline="0" dirty="0" smtClean="0">
                          <a:ln>
                            <a:noFill/>
                          </a:ln>
                          <a:solidFill>
                            <a:schemeClr val="tx1"/>
                          </a:solidFill>
                          <a:effectLst/>
                          <a:latin typeface="Arial" charset="0"/>
                        </a:rPr>
                        <a:t>Intracellular Fluids (ICF)</a:t>
                      </a:r>
                    </a:p>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Char char=""/>
                        <a:tabLst/>
                      </a:pPr>
                      <a:r>
                        <a:rPr kumimoji="0" lang="en-US" sz="2400" b="0" i="0" u="none" strike="noStrike" cap="none" normalizeH="0" baseline="0" dirty="0" smtClean="0">
                          <a:ln>
                            <a:noFill/>
                          </a:ln>
                          <a:solidFill>
                            <a:schemeClr val="tx1"/>
                          </a:solidFill>
                          <a:effectLst/>
                          <a:latin typeface="Arial" charset="0"/>
                        </a:rPr>
                        <a:t> Fluids within cells</a:t>
                      </a:r>
                    </a:p>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Char char=""/>
                        <a:tabLst/>
                      </a:pPr>
                      <a:r>
                        <a:rPr kumimoji="0" lang="en-US" sz="2400" b="0" i="0" u="none" strike="noStrike" cap="none" normalizeH="0" baseline="0" dirty="0" smtClean="0">
                          <a:ln>
                            <a:noFill/>
                          </a:ln>
                          <a:solidFill>
                            <a:schemeClr val="tx1"/>
                          </a:solidFill>
                          <a:effectLst/>
                          <a:latin typeface="Arial" charset="0"/>
                        </a:rPr>
                        <a:t> 42% of total body weight</a:t>
                      </a:r>
                    </a:p>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Char char=""/>
                        <a:tabLst/>
                      </a:pPr>
                      <a:r>
                        <a:rPr kumimoji="0" lang="en-US" sz="2400" b="0" i="0" u="none" strike="noStrike" cap="none" normalizeH="0" baseline="0" dirty="0" smtClean="0">
                          <a:ln>
                            <a:noFill/>
                          </a:ln>
                          <a:solidFill>
                            <a:schemeClr val="tx1"/>
                          </a:solidFill>
                          <a:effectLst/>
                          <a:latin typeface="Arial" charset="0"/>
                        </a:rPr>
                        <a:t> Two thirds of total body water is ICF</a:t>
                      </a:r>
                    </a:p>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Char char=""/>
                        <a:tabLst/>
                      </a:pPr>
                      <a:r>
                        <a:rPr kumimoji="0" lang="en-US" sz="2400" b="0" i="0" u="none" strike="noStrike" cap="none" normalizeH="0" baseline="0" dirty="0" smtClean="0">
                          <a:ln>
                            <a:noFill/>
                          </a:ln>
                          <a:solidFill>
                            <a:schemeClr val="tx1"/>
                          </a:solidFill>
                          <a:effectLst/>
                          <a:latin typeface="Arial" charset="0"/>
                        </a:rPr>
                        <a:t> 28 liters in males</a:t>
                      </a:r>
                    </a:p>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Char char=""/>
                        <a:tabLst/>
                      </a:pPr>
                      <a:r>
                        <a:rPr kumimoji="0" lang="en-US" sz="2400" b="0" i="0" u="none" strike="noStrike" cap="none" normalizeH="0" baseline="0" dirty="0" smtClean="0">
                          <a:ln>
                            <a:noFill/>
                          </a:ln>
                          <a:solidFill>
                            <a:schemeClr val="tx1"/>
                          </a:solidFill>
                          <a:effectLst/>
                          <a:latin typeface="Arial" charset="0"/>
                        </a:rPr>
                        <a:t> 20 liters in females</a:t>
                      </a:r>
                    </a:p>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None/>
                        <a:tabLst/>
                      </a:pPr>
                      <a:endParaRPr kumimoji="0" lang="en-US" sz="2400" b="0"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None/>
                        <a:tabLst/>
                      </a:pPr>
                      <a:r>
                        <a:rPr kumimoji="0" lang="en-US" sz="2800" b="0" i="0" u="none" strike="noStrike" cap="none" normalizeH="0" baseline="0" dirty="0" smtClean="0">
                          <a:ln>
                            <a:noFill/>
                          </a:ln>
                          <a:solidFill>
                            <a:schemeClr val="tx1"/>
                          </a:solidFill>
                          <a:effectLst/>
                          <a:latin typeface="Arial" charset="0"/>
                        </a:rPr>
                        <a:t>Extracellular Fluid (ECF)</a:t>
                      </a:r>
                    </a:p>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Char char=""/>
                        <a:tabLst/>
                      </a:pPr>
                      <a:r>
                        <a:rPr kumimoji="0" lang="en-US" sz="2400" b="0" i="0" u="none" strike="noStrike" cap="none" normalizeH="0" baseline="0" dirty="0" smtClean="0">
                          <a:ln>
                            <a:noFill/>
                          </a:ln>
                          <a:solidFill>
                            <a:schemeClr val="tx1"/>
                          </a:solidFill>
                          <a:effectLst/>
                          <a:latin typeface="Arial" charset="0"/>
                        </a:rPr>
                        <a:t> Fluid outside of cells</a:t>
                      </a:r>
                    </a:p>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Char char=""/>
                        <a:tabLst/>
                      </a:pPr>
                      <a:r>
                        <a:rPr kumimoji="0" lang="en-US" sz="2400" b="0" i="0" u="none" strike="noStrike" cap="none" normalizeH="0" baseline="0" dirty="0" smtClean="0">
                          <a:ln>
                            <a:noFill/>
                          </a:ln>
                          <a:solidFill>
                            <a:schemeClr val="tx1"/>
                          </a:solidFill>
                          <a:effectLst/>
                          <a:latin typeface="Arial" charset="0"/>
                        </a:rPr>
                        <a:t> Interstitial, intravascular, and transcellular</a:t>
                      </a:r>
                    </a:p>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Char char=""/>
                        <a:tabLst/>
                      </a:pPr>
                      <a:r>
                        <a:rPr kumimoji="0" lang="en-US" sz="2400" b="0" i="0" u="none" strike="noStrike" cap="none" normalizeH="0" baseline="0" dirty="0" smtClean="0">
                          <a:ln>
                            <a:noFill/>
                          </a:ln>
                          <a:solidFill>
                            <a:schemeClr val="tx1"/>
                          </a:solidFill>
                          <a:effectLst/>
                          <a:latin typeface="Arial" charset="0"/>
                        </a:rPr>
                        <a:t> Makes up 17% of total body weight</a:t>
                      </a:r>
                    </a:p>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None/>
                        <a:tabLst/>
                      </a:pPr>
                      <a:r>
                        <a:rPr kumimoji="0" lang="en-US" sz="2400" b="0" i="0" u="none" strike="noStrike" cap="none" normalizeH="0" baseline="0" dirty="0" smtClean="0">
                          <a:ln>
                            <a:noFill/>
                          </a:ln>
                          <a:solidFill>
                            <a:schemeClr val="tx1"/>
                          </a:solidFill>
                          <a:effectLst/>
                          <a:latin typeface="Arial" charset="0"/>
                        </a:rPr>
                        <a:t>About 1/3 of total body eater</a:t>
                      </a:r>
                    </a:p>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None/>
                        <a:tabLst/>
                      </a:pPr>
                      <a:endParaRPr kumimoji="0" lang="en-US" sz="24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218869326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487362"/>
          </a:xfrm>
        </p:spPr>
        <p:txBody>
          <a:bodyPr>
            <a:normAutofit fontScale="90000"/>
          </a:bodyPr>
          <a:lstStyle/>
          <a:p>
            <a:r>
              <a:rPr lang="en-US" dirty="0" smtClean="0">
                <a:solidFill>
                  <a:schemeClr val="tx1"/>
                </a:solidFill>
              </a:rPr>
              <a:t>Nursing Management</a:t>
            </a:r>
            <a:endParaRPr lang="en-US" dirty="0"/>
          </a:p>
        </p:txBody>
      </p:sp>
      <p:sp>
        <p:nvSpPr>
          <p:cNvPr id="3" name="Content Placeholder 2"/>
          <p:cNvSpPr>
            <a:spLocks noGrp="1"/>
          </p:cNvSpPr>
          <p:nvPr>
            <p:ph sz="quarter" idx="1"/>
          </p:nvPr>
        </p:nvSpPr>
        <p:spPr>
          <a:xfrm>
            <a:off x="-152400" y="609600"/>
            <a:ext cx="9296400" cy="6248400"/>
          </a:xfrm>
        </p:spPr>
        <p:txBody>
          <a:bodyPr/>
          <a:lstStyle/>
          <a:p>
            <a:pPr marL="365760" indent="-256032" eaLnBrk="1" fontAlgn="auto" hangingPunct="1">
              <a:lnSpc>
                <a:spcPct val="90000"/>
              </a:lnSpc>
              <a:spcAft>
                <a:spcPts val="0"/>
              </a:spcAft>
              <a:buFontTx/>
              <a:buNone/>
              <a:defRPr/>
            </a:pPr>
            <a:r>
              <a:rPr lang="en-US" sz="1800" dirty="0" smtClean="0"/>
              <a:t>Hypokalemia</a:t>
            </a:r>
          </a:p>
          <a:p>
            <a:pPr marL="365760" indent="-256032" eaLnBrk="1" fontAlgn="auto" hangingPunct="1">
              <a:lnSpc>
                <a:spcPct val="90000"/>
              </a:lnSpc>
              <a:spcAft>
                <a:spcPts val="0"/>
              </a:spcAft>
              <a:buFont typeface="Wingdings 3"/>
              <a:buChar char=""/>
              <a:defRPr/>
            </a:pPr>
            <a:r>
              <a:rPr lang="en-US" sz="1800" dirty="0" smtClean="0"/>
              <a:t>Monitor I&amp;O.  </a:t>
            </a:r>
          </a:p>
          <a:p>
            <a:pPr marL="365760" indent="-256032" eaLnBrk="1" fontAlgn="auto" hangingPunct="1">
              <a:lnSpc>
                <a:spcPct val="90000"/>
              </a:lnSpc>
              <a:spcAft>
                <a:spcPts val="0"/>
              </a:spcAft>
              <a:buFont typeface="Wingdings 3"/>
              <a:buChar char=""/>
              <a:defRPr/>
            </a:pPr>
            <a:r>
              <a:rPr lang="en-US" sz="1800" dirty="0" smtClean="0"/>
              <a:t>Monitor for constipation, paralytic ileus</a:t>
            </a:r>
          </a:p>
          <a:p>
            <a:pPr marL="365760" lvl="1" indent="-256032" eaLnBrk="1" fontAlgn="auto" hangingPunct="1">
              <a:lnSpc>
                <a:spcPct val="90000"/>
              </a:lnSpc>
              <a:spcBef>
                <a:spcPts val="600"/>
              </a:spcBef>
              <a:spcAft>
                <a:spcPts val="0"/>
              </a:spcAft>
              <a:buSzPct val="70000"/>
              <a:buFont typeface="Wingdings 3"/>
              <a:buChar char=""/>
              <a:defRPr/>
            </a:pPr>
            <a:r>
              <a:rPr lang="en-US" dirty="0"/>
              <a:t>Monitor HR &amp; </a:t>
            </a:r>
            <a:r>
              <a:rPr lang="en-US" dirty="0" smtClean="0"/>
              <a:t>rhythm</a:t>
            </a:r>
            <a:endParaRPr lang="en-US" sz="1800" dirty="0" smtClean="0"/>
          </a:p>
          <a:p>
            <a:pPr marL="365760" indent="-256032" eaLnBrk="1" fontAlgn="auto" hangingPunct="1">
              <a:lnSpc>
                <a:spcPct val="90000"/>
              </a:lnSpc>
              <a:spcAft>
                <a:spcPts val="0"/>
              </a:spcAft>
              <a:buFont typeface="Wingdings 3"/>
              <a:buChar char=""/>
              <a:defRPr/>
            </a:pPr>
            <a:r>
              <a:rPr lang="en-US" sz="1800" dirty="0" smtClean="0"/>
              <a:t>Monitor Serum K+ levels</a:t>
            </a:r>
          </a:p>
          <a:p>
            <a:pPr marL="365760" indent="-256032" eaLnBrk="1" fontAlgn="auto" hangingPunct="1">
              <a:lnSpc>
                <a:spcPct val="90000"/>
              </a:lnSpc>
              <a:spcAft>
                <a:spcPts val="0"/>
              </a:spcAft>
              <a:buFont typeface="Wingdings 3"/>
              <a:buChar char=""/>
              <a:defRPr/>
            </a:pPr>
            <a:r>
              <a:rPr lang="en-US" sz="1800" dirty="0" smtClean="0"/>
              <a:t>Monitor Respiratory function: rate, depth, rhythm, O2 sat</a:t>
            </a:r>
          </a:p>
          <a:p>
            <a:pPr marL="365760" indent="-256032" eaLnBrk="1" fontAlgn="auto" hangingPunct="1">
              <a:lnSpc>
                <a:spcPct val="90000"/>
              </a:lnSpc>
              <a:spcAft>
                <a:spcPts val="0"/>
              </a:spcAft>
              <a:buFont typeface="Wingdings 3"/>
              <a:buChar char=""/>
              <a:defRPr/>
            </a:pPr>
            <a:r>
              <a:rPr lang="en-US" sz="1800" dirty="0" smtClean="0"/>
              <a:t>Administer  oral Potassium Chloride (KCl) supplements &amp; increase dietary intake of K.  </a:t>
            </a:r>
          </a:p>
          <a:p>
            <a:pPr marL="365760" indent="-256032" eaLnBrk="1" fontAlgn="auto" hangingPunct="1">
              <a:lnSpc>
                <a:spcPct val="90000"/>
              </a:lnSpc>
              <a:spcAft>
                <a:spcPts val="0"/>
              </a:spcAft>
              <a:buFont typeface="Wingdings 3"/>
              <a:buChar char=""/>
              <a:defRPr/>
            </a:pPr>
            <a:r>
              <a:rPr lang="en-US" sz="1800" dirty="0" smtClean="0"/>
              <a:t>IV: Except in severe deficiencies, KCL is never given unless there is urine output of at least 0.5ml/kg body wt. per hour.  </a:t>
            </a:r>
          </a:p>
          <a:p>
            <a:pPr marL="621792" lvl="1" eaLnBrk="1" fontAlgn="auto" hangingPunct="1">
              <a:lnSpc>
                <a:spcPct val="90000"/>
              </a:lnSpc>
              <a:spcBef>
                <a:spcPts val="324"/>
              </a:spcBef>
              <a:spcAft>
                <a:spcPts val="0"/>
              </a:spcAft>
              <a:buFont typeface="Verdana"/>
              <a:buChar char="◦"/>
              <a:defRPr/>
            </a:pPr>
            <a:r>
              <a:rPr lang="en-US" sz="1800" dirty="0" smtClean="0"/>
              <a:t>KCL supplements added to IV solutions should never exceed 60 mEq/L.  The preferred level is 40 mEq/L. The rate of IV administration of KCL should not exceed 10-20 mEq per hour to prevent hyperkalemia &amp; cardiac arrest. </a:t>
            </a:r>
          </a:p>
          <a:p>
            <a:pPr marL="621792" lvl="1" eaLnBrk="1" fontAlgn="auto" hangingPunct="1">
              <a:lnSpc>
                <a:spcPct val="90000"/>
              </a:lnSpc>
              <a:spcBef>
                <a:spcPts val="324"/>
              </a:spcBef>
              <a:spcAft>
                <a:spcPts val="0"/>
              </a:spcAft>
              <a:buFont typeface="Verdana"/>
              <a:buChar char="◦"/>
              <a:defRPr/>
            </a:pPr>
            <a:r>
              <a:rPr lang="en-US" sz="1800" b="1" dirty="0" smtClean="0"/>
              <a:t>K is very irritating to the veins. </a:t>
            </a:r>
          </a:p>
          <a:p>
            <a:pPr marL="896429" lvl="2" eaLnBrk="1" fontAlgn="auto" hangingPunct="1">
              <a:lnSpc>
                <a:spcPct val="90000"/>
              </a:lnSpc>
              <a:spcBef>
                <a:spcPts val="324"/>
              </a:spcBef>
              <a:spcAft>
                <a:spcPts val="0"/>
              </a:spcAft>
              <a:buFont typeface="Verdana"/>
              <a:buChar char="◦"/>
              <a:defRPr/>
            </a:pPr>
            <a:r>
              <a:rPr lang="en-US" sz="1800" b="1" dirty="0" smtClean="0"/>
              <a:t>Never given without diluting</a:t>
            </a:r>
          </a:p>
          <a:p>
            <a:pPr marL="896429" lvl="2" eaLnBrk="1" fontAlgn="auto" hangingPunct="1">
              <a:lnSpc>
                <a:spcPct val="90000"/>
              </a:lnSpc>
              <a:spcBef>
                <a:spcPts val="324"/>
              </a:spcBef>
              <a:spcAft>
                <a:spcPts val="0"/>
              </a:spcAft>
              <a:buFont typeface="Verdana"/>
              <a:buChar char="◦"/>
              <a:defRPr/>
            </a:pPr>
            <a:r>
              <a:rPr lang="en-US" sz="1800" b="1" dirty="0" smtClean="0"/>
              <a:t>Never given IV push</a:t>
            </a:r>
            <a:r>
              <a:rPr lang="en-US" sz="1800" dirty="0" smtClean="0"/>
              <a:t>.</a:t>
            </a:r>
          </a:p>
          <a:p>
            <a:pPr marL="365760" indent="-256032" eaLnBrk="1" fontAlgn="auto" hangingPunct="1">
              <a:lnSpc>
                <a:spcPct val="90000"/>
              </a:lnSpc>
              <a:spcAft>
                <a:spcPts val="0"/>
              </a:spcAft>
              <a:buFont typeface="Wingdings 3"/>
              <a:buChar char=""/>
              <a:defRPr/>
            </a:pPr>
            <a:r>
              <a:rPr lang="en-US" sz="1800" dirty="0" smtClean="0"/>
              <a:t> Teach pts who take diuretics about sources of dietary K. (Bananas, orange, spinach</a:t>
            </a:r>
          </a:p>
          <a:p>
            <a:pPr marL="365760" indent="-256032" eaLnBrk="1" fontAlgn="auto" hangingPunct="1">
              <a:lnSpc>
                <a:spcPct val="90000"/>
              </a:lnSpc>
              <a:spcAft>
                <a:spcPts val="0"/>
              </a:spcAft>
              <a:buFont typeface="Wingdings 3"/>
              <a:buChar char=""/>
              <a:defRPr/>
            </a:pPr>
            <a:r>
              <a:rPr lang="en-US" sz="1800" dirty="0" smtClean="0"/>
              <a:t>Teach pts. symptoms of hypokalemia &amp; the importance of reporting these to the HCP.  </a:t>
            </a:r>
          </a:p>
          <a:p>
            <a:pPr marL="365760" indent="-256032" eaLnBrk="1" fontAlgn="auto" hangingPunct="1">
              <a:lnSpc>
                <a:spcPct val="90000"/>
              </a:lnSpc>
              <a:spcAft>
                <a:spcPts val="0"/>
              </a:spcAft>
              <a:buFont typeface="Wingdings 3"/>
              <a:buChar char=""/>
              <a:defRPr/>
            </a:pPr>
            <a:r>
              <a:rPr lang="en-US" sz="1800" dirty="0" smtClean="0"/>
              <a:t>Teach importance of follow-up with HCP, especially if on digitalis preparations.</a:t>
            </a:r>
          </a:p>
          <a:p>
            <a:endParaRPr lang="en-US" sz="18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solidFill>
                  <a:schemeClr val="tx1"/>
                </a:solidFill>
              </a:rPr>
              <a:t>Potassium Excess- Hyperkalemia</a:t>
            </a:r>
            <a:endParaRPr lang="en-US" dirty="0"/>
          </a:p>
        </p:txBody>
      </p:sp>
      <p:sp>
        <p:nvSpPr>
          <p:cNvPr id="3" name="Content Placeholder 2"/>
          <p:cNvSpPr>
            <a:spLocks noGrp="1"/>
          </p:cNvSpPr>
          <p:nvPr>
            <p:ph sz="quarter" idx="1"/>
          </p:nvPr>
        </p:nvSpPr>
        <p:spPr/>
        <p:txBody>
          <a:bodyPr/>
          <a:lstStyle/>
          <a:p>
            <a:pPr eaLnBrk="1" hangingPunct="1">
              <a:lnSpc>
                <a:spcPct val="80000"/>
              </a:lnSpc>
            </a:pPr>
            <a:r>
              <a:rPr lang="en-US" sz="2000" dirty="0" smtClean="0"/>
              <a:t>&gt;5.0 mEq/L</a:t>
            </a:r>
          </a:p>
          <a:p>
            <a:pPr eaLnBrk="1" hangingPunct="1">
              <a:lnSpc>
                <a:spcPct val="80000"/>
              </a:lnSpc>
            </a:pPr>
            <a:r>
              <a:rPr lang="en-US" sz="2000" dirty="0" smtClean="0"/>
              <a:t>An increase in the extracellular level of potassium</a:t>
            </a:r>
          </a:p>
          <a:p>
            <a:pPr eaLnBrk="1" hangingPunct="1">
              <a:lnSpc>
                <a:spcPct val="80000"/>
              </a:lnSpc>
            </a:pPr>
            <a:r>
              <a:rPr lang="en-US" sz="2000" dirty="0" smtClean="0"/>
              <a:t>Causes: </a:t>
            </a:r>
          </a:p>
          <a:p>
            <a:pPr lvl="1" eaLnBrk="1" hangingPunct="1">
              <a:lnSpc>
                <a:spcPct val="80000"/>
              </a:lnSpc>
            </a:pPr>
            <a:r>
              <a:rPr lang="en-US" sz="1800" dirty="0" smtClean="0"/>
              <a:t>massive intake of K, </a:t>
            </a:r>
          </a:p>
          <a:p>
            <a:pPr lvl="1" eaLnBrk="1" hangingPunct="1">
              <a:lnSpc>
                <a:spcPct val="80000"/>
              </a:lnSpc>
            </a:pPr>
            <a:r>
              <a:rPr lang="en-US" sz="1800" dirty="0" smtClean="0"/>
              <a:t>impaired renal excretion (most common),</a:t>
            </a:r>
          </a:p>
          <a:p>
            <a:pPr lvl="1" eaLnBrk="1" hangingPunct="1">
              <a:lnSpc>
                <a:spcPct val="80000"/>
              </a:lnSpc>
            </a:pPr>
            <a:r>
              <a:rPr lang="en-US" sz="1800" dirty="0" smtClean="0"/>
              <a:t>hyperglycemia in uncontrolled DM (usually results in metabolic acidosis), </a:t>
            </a:r>
          </a:p>
          <a:p>
            <a:pPr lvl="1" eaLnBrk="1" hangingPunct="1">
              <a:lnSpc>
                <a:spcPct val="80000"/>
              </a:lnSpc>
            </a:pPr>
            <a:r>
              <a:rPr lang="en-US" sz="1800" dirty="0" smtClean="0"/>
              <a:t>in patients with massive cell destruction (burn or crush injury or tumor lysis), </a:t>
            </a:r>
          </a:p>
          <a:p>
            <a:pPr lvl="1" eaLnBrk="1" hangingPunct="1">
              <a:lnSpc>
                <a:spcPct val="80000"/>
              </a:lnSpc>
            </a:pPr>
            <a:r>
              <a:rPr lang="en-US" sz="1800" dirty="0" smtClean="0"/>
              <a:t>rapid transfusion of aged blood, </a:t>
            </a:r>
          </a:p>
          <a:p>
            <a:pPr lvl="1" eaLnBrk="1" hangingPunct="1">
              <a:lnSpc>
                <a:spcPct val="80000"/>
              </a:lnSpc>
            </a:pPr>
            <a:r>
              <a:rPr lang="en-US" sz="1800" dirty="0" smtClean="0"/>
              <a:t>catabolic state (e.g. severe infections), </a:t>
            </a:r>
          </a:p>
          <a:p>
            <a:pPr lvl="1" eaLnBrk="1" hangingPunct="1">
              <a:lnSpc>
                <a:spcPct val="80000"/>
              </a:lnSpc>
            </a:pPr>
            <a:r>
              <a:rPr lang="en-US" sz="1800" dirty="0" smtClean="0"/>
              <a:t>adrenal insufficiency. </a:t>
            </a:r>
          </a:p>
          <a:p>
            <a:pPr lvl="1" eaLnBrk="1" hangingPunct="1">
              <a:lnSpc>
                <a:spcPct val="80000"/>
              </a:lnSpc>
            </a:pPr>
            <a:r>
              <a:rPr lang="en-US" sz="1800" dirty="0" smtClean="0"/>
              <a:t>Major drug groups: </a:t>
            </a:r>
            <a:r>
              <a:rPr lang="en-US" sz="1800" b="1" u="sng" dirty="0" smtClean="0"/>
              <a:t>Potassium-sparing diuretics</a:t>
            </a:r>
            <a:r>
              <a:rPr lang="en-US" sz="1800" dirty="0" smtClean="0"/>
              <a:t>, central nervous system agents, oral &amp; IV replacement potassium salts. </a:t>
            </a:r>
          </a:p>
          <a:p>
            <a:pPr eaLnBrk="1" hangingPunct="1">
              <a:lnSpc>
                <a:spcPct val="80000"/>
              </a:lnSpc>
            </a:pPr>
            <a:endParaRPr lang="en-US" sz="2000" dirty="0" smtClean="0">
              <a:solidFill>
                <a:schemeClr val="bg1"/>
              </a:solidFill>
            </a:endParaRPr>
          </a:p>
          <a:p>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715962"/>
          </a:xfrm>
        </p:spPr>
        <p:txBody>
          <a:bodyPr/>
          <a:lstStyle/>
          <a:p>
            <a:r>
              <a:rPr lang="en-US" sz="3200" dirty="0" smtClean="0">
                <a:solidFill>
                  <a:schemeClr val="tx1"/>
                </a:solidFill>
              </a:rPr>
              <a:t>Potassium Excess- Hyperkalemia</a:t>
            </a:r>
            <a:endParaRPr lang="en-US" dirty="0"/>
          </a:p>
        </p:txBody>
      </p:sp>
      <p:sp>
        <p:nvSpPr>
          <p:cNvPr id="3" name="Content Placeholder 2"/>
          <p:cNvSpPr>
            <a:spLocks noGrp="1"/>
          </p:cNvSpPr>
          <p:nvPr>
            <p:ph sz="quarter" idx="1"/>
          </p:nvPr>
        </p:nvSpPr>
        <p:spPr>
          <a:xfrm>
            <a:off x="457200" y="1066800"/>
            <a:ext cx="8153400" cy="2667000"/>
          </a:xfrm>
        </p:spPr>
        <p:txBody>
          <a:bodyPr/>
          <a:lstStyle/>
          <a:p>
            <a:pPr eaLnBrk="1" hangingPunct="1"/>
            <a:r>
              <a:rPr lang="en-US" sz="2000" dirty="0" smtClean="0"/>
              <a:t>Hyperkalemia can also inhibit the action of digitalis.  </a:t>
            </a:r>
          </a:p>
          <a:p>
            <a:pPr eaLnBrk="1" hangingPunct="1"/>
            <a:r>
              <a:rPr lang="en-US" sz="2000" dirty="0" smtClean="0"/>
              <a:t>Hyperkalemia causes:</a:t>
            </a:r>
          </a:p>
          <a:p>
            <a:pPr lvl="1" eaLnBrk="1" hangingPunct="1"/>
            <a:r>
              <a:rPr lang="en-US" sz="2000" dirty="0" smtClean="0"/>
              <a:t>membrane depolarization - altering cell excitability.  </a:t>
            </a:r>
          </a:p>
          <a:p>
            <a:pPr lvl="1" eaLnBrk="1" hangingPunct="1"/>
            <a:r>
              <a:rPr lang="en-US" sz="2000" dirty="0" smtClean="0"/>
              <a:t>Skeletal muscles become weak or paralyzed. </a:t>
            </a:r>
          </a:p>
          <a:p>
            <a:pPr lvl="2" eaLnBrk="1" hangingPunct="1"/>
            <a:r>
              <a:rPr lang="en-US" sz="2300" dirty="0" smtClean="0"/>
              <a:t> </a:t>
            </a:r>
            <a:r>
              <a:rPr lang="en-US" sz="2300" b="1" u="sng" dirty="0" smtClean="0"/>
              <a:t>Pt. c/o cramping leg pain.  </a:t>
            </a:r>
          </a:p>
          <a:p>
            <a:pPr lvl="1" eaLnBrk="1" hangingPunct="1"/>
            <a:r>
              <a:rPr lang="en-US" sz="2000" dirty="0" smtClean="0"/>
              <a:t>Cardiac cells depolarize, leading to abnormal conduction &amp; potentially fatal arrhythmias. </a:t>
            </a:r>
          </a:p>
          <a:p>
            <a:endParaRPr lang="en-US" dirty="0"/>
          </a:p>
        </p:txBody>
      </p:sp>
      <p:sp>
        <p:nvSpPr>
          <p:cNvPr id="4" name="Rectangle 3"/>
          <p:cNvSpPr/>
          <p:nvPr/>
        </p:nvSpPr>
        <p:spPr>
          <a:xfrm>
            <a:off x="1447800" y="3733800"/>
            <a:ext cx="5791200" cy="2895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S/S</a:t>
            </a:r>
          </a:p>
          <a:p>
            <a:pPr algn="ctr"/>
            <a:r>
              <a:rPr lang="en-US" sz="1400" dirty="0" smtClean="0"/>
              <a:t>Anxiety</a:t>
            </a:r>
          </a:p>
          <a:p>
            <a:pPr algn="ctr"/>
            <a:r>
              <a:rPr lang="en-US" sz="1400" b="1" u="sng" dirty="0" smtClean="0"/>
              <a:t>Oliguria</a:t>
            </a:r>
          </a:p>
          <a:p>
            <a:pPr algn="ctr"/>
            <a:r>
              <a:rPr lang="en-US" sz="1400" b="1" u="sng" dirty="0" smtClean="0"/>
              <a:t>Tachycardia &gt; bradycardia</a:t>
            </a:r>
          </a:p>
          <a:p>
            <a:pPr algn="ctr"/>
            <a:r>
              <a:rPr lang="en-US" sz="1400" dirty="0" smtClean="0"/>
              <a:t>Muscle Weakness</a:t>
            </a:r>
          </a:p>
          <a:p>
            <a:pPr algn="ctr"/>
            <a:r>
              <a:rPr lang="en-US" sz="1400" dirty="0" smtClean="0"/>
              <a:t>Abdominal cramps</a:t>
            </a:r>
          </a:p>
          <a:p>
            <a:pPr algn="ctr"/>
            <a:r>
              <a:rPr lang="en-US" sz="1400" dirty="0" smtClean="0"/>
              <a:t>Decreased urine output: oliguria</a:t>
            </a:r>
          </a:p>
          <a:p>
            <a:pPr algn="ctr"/>
            <a:r>
              <a:rPr lang="en-US" sz="1400" dirty="0" smtClean="0"/>
              <a:t>Respiratory distress</a:t>
            </a:r>
          </a:p>
          <a:p>
            <a:pPr algn="ctr"/>
            <a:r>
              <a:rPr lang="en-US" sz="1400" dirty="0" smtClean="0"/>
              <a:t>ECG changes: dysrhythmias</a:t>
            </a:r>
          </a:p>
          <a:p>
            <a:pPr algn="ctr"/>
            <a:r>
              <a:rPr lang="en-US" sz="1400" dirty="0" smtClean="0"/>
              <a:t>Bradycardia</a:t>
            </a:r>
          </a:p>
          <a:p>
            <a:pPr algn="ctr"/>
            <a:r>
              <a:rPr lang="en-US" sz="1400" dirty="0" smtClean="0"/>
              <a:t>Hyperreflexia</a:t>
            </a:r>
          </a:p>
          <a:p>
            <a:pPr algn="ctr"/>
            <a:r>
              <a:rPr lang="en-US" sz="1400" dirty="0" smtClean="0"/>
              <a:t>ECG: Tall tented T waves</a:t>
            </a:r>
          </a:p>
          <a:p>
            <a:pPr algn="ct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792162"/>
          </a:xfrm>
        </p:spPr>
        <p:txBody>
          <a:bodyPr/>
          <a:lstStyle/>
          <a:p>
            <a:r>
              <a:rPr lang="en-US" dirty="0" smtClean="0">
                <a:solidFill>
                  <a:schemeClr val="tx1"/>
                </a:solidFill>
              </a:rPr>
              <a:t>Nursing Management</a:t>
            </a:r>
            <a:endParaRPr lang="en-US" dirty="0"/>
          </a:p>
        </p:txBody>
      </p:sp>
      <p:sp>
        <p:nvSpPr>
          <p:cNvPr id="3" name="Content Placeholder 2"/>
          <p:cNvSpPr>
            <a:spLocks noGrp="1"/>
          </p:cNvSpPr>
          <p:nvPr>
            <p:ph sz="quarter" idx="1"/>
          </p:nvPr>
        </p:nvSpPr>
        <p:spPr>
          <a:xfrm>
            <a:off x="304800" y="1143000"/>
            <a:ext cx="8153400" cy="5330952"/>
          </a:xfrm>
        </p:spPr>
        <p:txBody>
          <a:bodyPr/>
          <a:lstStyle/>
          <a:p>
            <a:pPr eaLnBrk="1" hangingPunct="1">
              <a:lnSpc>
                <a:spcPct val="80000"/>
              </a:lnSpc>
            </a:pPr>
            <a:r>
              <a:rPr lang="en-US" b="1" dirty="0" smtClean="0"/>
              <a:t>Hyperkalemia: ***</a:t>
            </a:r>
            <a:endParaRPr lang="en-US" dirty="0" smtClean="0"/>
          </a:p>
          <a:p>
            <a:pPr eaLnBrk="1" hangingPunct="1">
              <a:lnSpc>
                <a:spcPct val="80000"/>
              </a:lnSpc>
            </a:pPr>
            <a:r>
              <a:rPr lang="en-US" dirty="0" smtClean="0"/>
              <a:t>1.  Eliminate all K oral intake.</a:t>
            </a:r>
          </a:p>
          <a:p>
            <a:pPr eaLnBrk="1" hangingPunct="1">
              <a:lnSpc>
                <a:spcPct val="80000"/>
              </a:lnSpc>
            </a:pPr>
            <a:r>
              <a:rPr lang="en-US" dirty="0" smtClean="0"/>
              <a:t>2.  Increase elimination of K (diuretics, dialysis, use of ion-exchange resins such as </a:t>
            </a:r>
            <a:r>
              <a:rPr lang="en-US" b="1" u="sng" dirty="0" smtClean="0"/>
              <a:t>Kayexalate or sorbitol</a:t>
            </a:r>
            <a:r>
              <a:rPr lang="en-US" dirty="0" smtClean="0"/>
              <a:t>; increased fluid intake).</a:t>
            </a:r>
          </a:p>
          <a:p>
            <a:pPr eaLnBrk="1" hangingPunct="1">
              <a:lnSpc>
                <a:spcPct val="80000"/>
              </a:lnSpc>
            </a:pPr>
            <a:r>
              <a:rPr lang="en-US" dirty="0" smtClean="0"/>
              <a:t>3.  Force K from the ECF to the ICF (administer IV insulin, along with glucose, or administer IV NaHCO3.)</a:t>
            </a:r>
          </a:p>
          <a:p>
            <a:pPr eaLnBrk="1" hangingPunct="1">
              <a:lnSpc>
                <a:spcPct val="80000"/>
              </a:lnSpc>
            </a:pPr>
            <a:r>
              <a:rPr lang="en-US" dirty="0" smtClean="0"/>
              <a:t>4.  Reverse the membrane effects of the elevated ECF K.  Calcium ion can immediately reverse the effect of the depolarization on cell excitability.  Calcium Gluconate is administered IV.</a:t>
            </a:r>
          </a:p>
          <a:p>
            <a:pPr eaLnBrk="1" hangingPunct="1">
              <a:lnSpc>
                <a:spcPct val="80000"/>
              </a:lnSpc>
            </a:pPr>
            <a:r>
              <a:rPr lang="en-US" dirty="0" smtClean="0"/>
              <a:t>5.  Monitor pt. on cardiac monitor to detect arrhythmias &amp; to monitor the effects of therapy.</a:t>
            </a:r>
          </a:p>
          <a:p>
            <a:pPr eaLnBrk="1" hangingPunct="1">
              <a:lnSpc>
                <a:spcPct val="80000"/>
              </a:lnSpc>
            </a:pPr>
            <a:r>
              <a:rPr lang="en-US" dirty="0" smtClean="0"/>
              <a:t>6. Fall Precautions</a:t>
            </a:r>
          </a:p>
          <a:p>
            <a:pPr eaLnBrk="1" hangingPunct="1">
              <a:lnSpc>
                <a:spcPct val="80000"/>
              </a:lnSpc>
            </a:pPr>
            <a:r>
              <a:rPr lang="en-US" dirty="0" smtClean="0"/>
              <a:t>7. Drug Therapy: Lasix, Kayexalate</a:t>
            </a:r>
          </a:p>
          <a:p>
            <a:pPr eaLnBrk="1" hangingPunct="1">
              <a:lnSpc>
                <a:spcPct val="80000"/>
              </a:lnSpc>
            </a:pPr>
            <a:r>
              <a:rPr lang="en-US" dirty="0" smtClean="0"/>
              <a:t>8. May require renal dialysis</a:t>
            </a:r>
          </a:p>
          <a:p>
            <a:pPr eaLnBrk="1" hangingPunct="1">
              <a:lnSpc>
                <a:spcPct val="80000"/>
              </a:lnSpc>
            </a:pPr>
            <a:endParaRPr lang="en-US" dirty="0" smtClean="0"/>
          </a:p>
          <a:p>
            <a:pPr eaLnBrk="1" hangingPunct="1">
              <a:lnSpc>
                <a:spcPct val="80000"/>
              </a:lnSpc>
            </a:pPr>
            <a:endParaRPr lang="en-US" dirty="0" smtClean="0">
              <a:solidFill>
                <a:schemeClr val="bg1"/>
              </a:solidFill>
            </a:endParaRPr>
          </a:p>
          <a:p>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3"/>
          <p:cNvSpPr>
            <a:spLocks noGrp="1" noChangeArrowheads="1"/>
          </p:cNvSpPr>
          <p:nvPr>
            <p:ph idx="1"/>
          </p:nvPr>
        </p:nvSpPr>
        <p:spPr>
          <a:xfrm>
            <a:off x="457200" y="1447800"/>
            <a:ext cx="7467600" cy="5026152"/>
          </a:xfrm>
        </p:spPr>
        <p:txBody>
          <a:bodyPr/>
          <a:lstStyle/>
          <a:p>
            <a:pPr eaLnBrk="1" hangingPunct="1">
              <a:lnSpc>
                <a:spcPct val="90000"/>
              </a:lnSpc>
            </a:pPr>
            <a:r>
              <a:rPr lang="en-US" sz="2400" dirty="0" smtClean="0"/>
              <a:t>8.4-10.5 mg/dl **     </a:t>
            </a:r>
          </a:p>
          <a:p>
            <a:pPr eaLnBrk="1" hangingPunct="1">
              <a:lnSpc>
                <a:spcPct val="90000"/>
              </a:lnSpc>
            </a:pPr>
            <a:r>
              <a:rPr lang="en-US" dirty="0" smtClean="0"/>
              <a:t>Ionized CA: 4.5-5.3</a:t>
            </a:r>
            <a:endParaRPr lang="en-US" sz="2400" dirty="0" smtClean="0"/>
          </a:p>
          <a:p>
            <a:pPr eaLnBrk="1" hangingPunct="1">
              <a:lnSpc>
                <a:spcPct val="90000"/>
              </a:lnSpc>
            </a:pPr>
            <a:r>
              <a:rPr lang="en-US" sz="2400" dirty="0" smtClean="0"/>
              <a:t>Promotes strong bones &amp; teeth</a:t>
            </a:r>
          </a:p>
          <a:p>
            <a:pPr eaLnBrk="1" hangingPunct="1">
              <a:lnSpc>
                <a:spcPct val="90000"/>
              </a:lnSpc>
            </a:pPr>
            <a:r>
              <a:rPr lang="en-US" sz="2400" dirty="0" smtClean="0"/>
              <a:t>Involved in nerve impulses and neuromuscular functioning</a:t>
            </a:r>
          </a:p>
          <a:p>
            <a:pPr eaLnBrk="1" hangingPunct="1">
              <a:lnSpc>
                <a:spcPct val="90000"/>
              </a:lnSpc>
            </a:pPr>
            <a:r>
              <a:rPr lang="en-US" sz="2400" dirty="0" smtClean="0"/>
              <a:t>Essential for blood coagulation and cardiac contractions</a:t>
            </a:r>
          </a:p>
          <a:p>
            <a:pPr eaLnBrk="1" hangingPunct="1">
              <a:lnSpc>
                <a:spcPct val="90000"/>
              </a:lnSpc>
            </a:pPr>
            <a:r>
              <a:rPr lang="en-US" sz="2400" dirty="0" smtClean="0"/>
              <a:t>Activates enzyme reactions &amp; hormone secretions. </a:t>
            </a:r>
          </a:p>
          <a:p>
            <a:pPr eaLnBrk="1" hangingPunct="1">
              <a:lnSpc>
                <a:spcPct val="90000"/>
              </a:lnSpc>
            </a:pPr>
            <a:r>
              <a:rPr lang="en-US" sz="2400" dirty="0" smtClean="0"/>
              <a:t>Calcium is obtained from ingested foods but only about 30% is absorbed in the GI tract.  </a:t>
            </a:r>
          </a:p>
          <a:p>
            <a:pPr eaLnBrk="1" hangingPunct="1">
              <a:lnSpc>
                <a:spcPct val="90000"/>
              </a:lnSpc>
            </a:pPr>
            <a:r>
              <a:rPr lang="en-US" sz="2400" dirty="0" smtClean="0"/>
              <a:t>More than 99% of the body’s calcium is combined with phosphorus &amp; concentrated in the skeletal system. </a:t>
            </a:r>
          </a:p>
          <a:p>
            <a:pPr eaLnBrk="1" hangingPunct="1">
              <a:lnSpc>
                <a:spcPct val="90000"/>
              </a:lnSpc>
            </a:pPr>
            <a:endParaRPr lang="en-US" sz="2400" dirty="0" smtClean="0">
              <a:solidFill>
                <a:schemeClr val="bg1"/>
              </a:solidFill>
            </a:endParaRPr>
          </a:p>
        </p:txBody>
      </p:sp>
      <p:sp>
        <p:nvSpPr>
          <p:cNvPr id="64514" name="Rectangle 2"/>
          <p:cNvSpPr>
            <a:spLocks noGrp="1" noChangeArrowheads="1"/>
          </p:cNvSpPr>
          <p:nvPr>
            <p:ph type="title"/>
          </p:nvPr>
        </p:nvSpPr>
        <p:spPr/>
        <p:txBody>
          <a:bodyPr/>
          <a:lstStyle/>
          <a:p>
            <a:pPr eaLnBrk="1" fontAlgn="auto" hangingPunct="1">
              <a:spcAft>
                <a:spcPts val="0"/>
              </a:spcAft>
              <a:defRPr/>
            </a:pPr>
            <a:r>
              <a:rPr lang="en-US" dirty="0">
                <a:solidFill>
                  <a:schemeClr val="tx1"/>
                </a:solidFill>
              </a:rPr>
              <a:t>Calcium</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3"/>
          <p:cNvSpPr>
            <a:spLocks noGrp="1" noChangeArrowheads="1"/>
          </p:cNvSpPr>
          <p:nvPr>
            <p:ph idx="1"/>
          </p:nvPr>
        </p:nvSpPr>
        <p:spPr/>
        <p:txBody>
          <a:bodyPr/>
          <a:lstStyle/>
          <a:p>
            <a:pPr eaLnBrk="1" hangingPunct="1">
              <a:lnSpc>
                <a:spcPct val="90000"/>
              </a:lnSpc>
            </a:pPr>
            <a:r>
              <a:rPr lang="en-US" sz="2400" dirty="0" smtClean="0"/>
              <a:t>Serum Ca levels are fairly stable because Ca can move in &amp; out of the bone</a:t>
            </a:r>
          </a:p>
          <a:p>
            <a:pPr eaLnBrk="1" hangingPunct="1">
              <a:lnSpc>
                <a:spcPct val="90000"/>
              </a:lnSpc>
            </a:pPr>
            <a:r>
              <a:rPr lang="en-US" sz="2400" dirty="0" smtClean="0"/>
              <a:t>Ca &amp; Phosphorus have an inverse relationship: that is, as one increases, the other decreases.  </a:t>
            </a:r>
          </a:p>
          <a:p>
            <a:pPr eaLnBrk="1" hangingPunct="1">
              <a:lnSpc>
                <a:spcPct val="90000"/>
              </a:lnSpc>
            </a:pPr>
            <a:r>
              <a:rPr lang="en-US" sz="2400" dirty="0" smtClean="0"/>
              <a:t>Serum calcium measured as mg/dl reflects total calcium level (free or ionized Ca, Ca bound to protein (primarily albumin), &amp; Ca complexed with phosphate, citrate, or carbonate). </a:t>
            </a:r>
          </a:p>
          <a:p>
            <a:pPr eaLnBrk="1" hangingPunct="1">
              <a:lnSpc>
                <a:spcPct val="90000"/>
              </a:lnSpc>
            </a:pPr>
            <a:r>
              <a:rPr lang="en-US" sz="2400" dirty="0" smtClean="0"/>
              <a:t>Acidosis decreases Ca binding to albumin, leading to more ionized Ca</a:t>
            </a:r>
          </a:p>
          <a:p>
            <a:pPr eaLnBrk="1" hangingPunct="1">
              <a:lnSpc>
                <a:spcPct val="90000"/>
              </a:lnSpc>
            </a:pPr>
            <a:r>
              <a:rPr lang="en-US" sz="2400" dirty="0" smtClean="0"/>
              <a:t>Alkalosis increases Ca binding.  </a:t>
            </a:r>
          </a:p>
          <a:p>
            <a:pPr eaLnBrk="1" hangingPunct="1">
              <a:lnSpc>
                <a:spcPct val="90000"/>
              </a:lnSpc>
            </a:pPr>
            <a:endParaRPr lang="en-US" sz="2400" dirty="0" smtClean="0"/>
          </a:p>
        </p:txBody>
      </p:sp>
      <p:sp>
        <p:nvSpPr>
          <p:cNvPr id="65538" name="Rectangle 2"/>
          <p:cNvSpPr>
            <a:spLocks noGrp="1" noChangeArrowheads="1"/>
          </p:cNvSpPr>
          <p:nvPr>
            <p:ph type="title"/>
          </p:nvPr>
        </p:nvSpPr>
        <p:spPr/>
        <p:txBody>
          <a:bodyPr/>
          <a:lstStyle/>
          <a:p>
            <a:pPr eaLnBrk="1" fontAlgn="auto" hangingPunct="1">
              <a:spcAft>
                <a:spcPts val="0"/>
              </a:spcAft>
              <a:defRPr/>
            </a:pPr>
            <a:r>
              <a:rPr lang="en-US" dirty="0">
                <a:solidFill>
                  <a:schemeClr val="tx1"/>
                </a:solidFill>
              </a:rPr>
              <a:t>Calcium (Ca)</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3"/>
          <p:cNvSpPr>
            <a:spLocks noGrp="1" noChangeArrowheads="1"/>
          </p:cNvSpPr>
          <p:nvPr>
            <p:ph idx="1"/>
          </p:nvPr>
        </p:nvSpPr>
        <p:spPr/>
        <p:txBody>
          <a:bodyPr/>
          <a:lstStyle/>
          <a:p>
            <a:pPr eaLnBrk="1" hangingPunct="1"/>
            <a:r>
              <a:rPr lang="en-US" sz="2800" dirty="0" smtClean="0"/>
              <a:t>A drop in the total Ca level results in low albumin levels.</a:t>
            </a:r>
          </a:p>
          <a:p>
            <a:pPr eaLnBrk="1" hangingPunct="1"/>
            <a:r>
              <a:rPr lang="en-US" sz="2800" dirty="0" smtClean="0"/>
              <a:t>Calcium balance depends on the proper functioning of 3 hormones:  </a:t>
            </a:r>
          </a:p>
          <a:p>
            <a:pPr lvl="1" eaLnBrk="1" hangingPunct="1"/>
            <a:r>
              <a:rPr lang="en-US" sz="2400" dirty="0" smtClean="0"/>
              <a:t>Vitamin D - formed through the action of ultraviolet (UV) rays on a precursor found in the skin or is ingested in the diet. </a:t>
            </a:r>
          </a:p>
          <a:p>
            <a:pPr lvl="1" eaLnBrk="1" hangingPunct="1"/>
            <a:r>
              <a:rPr lang="en-US" sz="2400" dirty="0" smtClean="0"/>
              <a:t>Parathyroid hormone (PTH) </a:t>
            </a:r>
          </a:p>
          <a:p>
            <a:pPr lvl="1" eaLnBrk="1" hangingPunct="1"/>
            <a:r>
              <a:rPr lang="en-US" sz="2400" dirty="0" smtClean="0"/>
              <a:t>Calcitonin</a:t>
            </a:r>
          </a:p>
        </p:txBody>
      </p:sp>
      <p:sp>
        <p:nvSpPr>
          <p:cNvPr id="49155" name="Date Placeholder 3"/>
          <p:cNvSpPr>
            <a:spLocks noGrp="1"/>
          </p:cNvSpPr>
          <p:nvPr>
            <p:ph type="dt" sz="quarter" idx="10"/>
          </p:nvPr>
        </p:nvSpPr>
        <p:spPr bwMode="auto">
          <a:noFill/>
          <a:ln>
            <a:miter lim="800000"/>
            <a:headEnd/>
            <a:tailEnd/>
          </a:ln>
        </p:spPr>
        <p:txBody>
          <a:bodyPr wrap="square" lIns="91440" tIns="45720" rIns="91440" bIns="45720" numCol="1" anchorCtr="0" compatLnSpc="1">
            <a:prstTxWarp prst="textNoShape">
              <a:avLst/>
            </a:prstTxWarp>
          </a:bodyPr>
          <a:lstStyle/>
          <a:p>
            <a:endParaRPr lang="en-US" dirty="0" smtClean="0"/>
          </a:p>
        </p:txBody>
      </p:sp>
      <p:sp>
        <p:nvSpPr>
          <p:cNvPr id="49156" name="Footer Placeholder 4"/>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endParaRPr lang="en-US" dirty="0" smtClean="0"/>
          </a:p>
        </p:txBody>
      </p:sp>
      <p:sp>
        <p:nvSpPr>
          <p:cNvPr id="66562" name="Rectangle 2"/>
          <p:cNvSpPr>
            <a:spLocks noGrp="1" noChangeArrowheads="1"/>
          </p:cNvSpPr>
          <p:nvPr>
            <p:ph type="title"/>
          </p:nvPr>
        </p:nvSpPr>
        <p:spPr/>
        <p:txBody>
          <a:bodyPr/>
          <a:lstStyle/>
          <a:p>
            <a:pPr eaLnBrk="1" fontAlgn="auto" hangingPunct="1">
              <a:spcAft>
                <a:spcPts val="0"/>
              </a:spcAft>
              <a:defRPr/>
            </a:pPr>
            <a:r>
              <a:rPr lang="en-US" dirty="0">
                <a:solidFill>
                  <a:schemeClr val="tx1"/>
                </a:solidFill>
              </a:rPr>
              <a:t>Calcium</a:t>
            </a:r>
            <a:r>
              <a:rPr lang="en-US" dirty="0">
                <a:solidFill>
                  <a:schemeClr val="bg1"/>
                </a:solidFill>
              </a:rPr>
              <a:t> (Ca)</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3"/>
          <p:cNvSpPr>
            <a:spLocks noGrp="1" noChangeArrowheads="1"/>
          </p:cNvSpPr>
          <p:nvPr>
            <p:ph idx="1"/>
          </p:nvPr>
        </p:nvSpPr>
        <p:spPr>
          <a:xfrm>
            <a:off x="228600" y="1143000"/>
            <a:ext cx="8610600" cy="5330952"/>
          </a:xfrm>
        </p:spPr>
        <p:txBody>
          <a:bodyPr/>
          <a:lstStyle/>
          <a:p>
            <a:pPr eaLnBrk="1" hangingPunct="1">
              <a:lnSpc>
                <a:spcPct val="90000"/>
              </a:lnSpc>
            </a:pPr>
            <a:r>
              <a:rPr lang="en-US" sz="2000" dirty="0" smtClean="0"/>
              <a:t>Vitamin D is important for absorption of Ca from the GI tract.  </a:t>
            </a:r>
          </a:p>
          <a:p>
            <a:pPr eaLnBrk="1" hangingPunct="1">
              <a:lnSpc>
                <a:spcPct val="90000"/>
              </a:lnSpc>
            </a:pPr>
            <a:r>
              <a:rPr lang="en-US" sz="2000" dirty="0"/>
              <a:t>PTH </a:t>
            </a:r>
          </a:p>
          <a:p>
            <a:pPr lvl="1" eaLnBrk="1" hangingPunct="1">
              <a:lnSpc>
                <a:spcPct val="90000"/>
              </a:lnSpc>
            </a:pPr>
            <a:r>
              <a:rPr lang="en-US" sz="2000" dirty="0"/>
              <a:t>produced by the parathyroid gland.  </a:t>
            </a:r>
          </a:p>
          <a:p>
            <a:pPr lvl="1" eaLnBrk="1" hangingPunct="1">
              <a:lnSpc>
                <a:spcPct val="90000"/>
              </a:lnSpc>
            </a:pPr>
            <a:r>
              <a:rPr lang="en-US" sz="2000" dirty="0"/>
              <a:t>production &amp; release are stimulated by low serum Ca levels.  </a:t>
            </a:r>
          </a:p>
          <a:p>
            <a:pPr lvl="1" eaLnBrk="1" hangingPunct="1">
              <a:lnSpc>
                <a:spcPct val="90000"/>
              </a:lnSpc>
            </a:pPr>
            <a:r>
              <a:rPr lang="en-US" sz="2000" dirty="0"/>
              <a:t>increases bone resorption (movement of Ca out of bones), </a:t>
            </a:r>
          </a:p>
          <a:p>
            <a:pPr lvl="1" eaLnBrk="1" hangingPunct="1">
              <a:lnSpc>
                <a:spcPct val="90000"/>
              </a:lnSpc>
            </a:pPr>
            <a:r>
              <a:rPr lang="en-US" sz="2000" dirty="0"/>
              <a:t>increases GI absorption of Ca</a:t>
            </a:r>
          </a:p>
          <a:p>
            <a:pPr lvl="1" eaLnBrk="1" hangingPunct="1">
              <a:lnSpc>
                <a:spcPct val="90000"/>
              </a:lnSpc>
            </a:pPr>
            <a:r>
              <a:rPr lang="en-US" sz="2000" dirty="0"/>
              <a:t>increases renal tubule reabsorption of Ca</a:t>
            </a:r>
          </a:p>
          <a:p>
            <a:pPr eaLnBrk="1" hangingPunct="1"/>
            <a:r>
              <a:rPr lang="en-US" sz="2000" dirty="0" smtClean="0"/>
              <a:t>Calcitonin</a:t>
            </a:r>
            <a:endParaRPr lang="en-US" sz="2000" dirty="0"/>
          </a:p>
          <a:p>
            <a:pPr lvl="1" eaLnBrk="1" hangingPunct="1"/>
            <a:r>
              <a:rPr lang="en-US" sz="2000" dirty="0"/>
              <a:t>produced by the thyroid gland</a:t>
            </a:r>
          </a:p>
          <a:p>
            <a:pPr lvl="1" eaLnBrk="1" hangingPunct="1"/>
            <a:r>
              <a:rPr lang="en-US" sz="2000" dirty="0"/>
              <a:t>stimulated by high serum Ca levels</a:t>
            </a:r>
          </a:p>
          <a:p>
            <a:pPr lvl="1" eaLnBrk="1" hangingPunct="1"/>
            <a:r>
              <a:rPr lang="en-US" sz="2000" dirty="0"/>
              <a:t>opposes the action of PTH</a:t>
            </a:r>
          </a:p>
          <a:p>
            <a:pPr lvl="1" eaLnBrk="1" hangingPunct="1"/>
            <a:r>
              <a:rPr lang="en-US" sz="2000" dirty="0"/>
              <a:t>lowers the serum Ca level by decreasing GI absorption, increasing bone mineralization, &amp; promoting renal excretion. </a:t>
            </a:r>
          </a:p>
          <a:p>
            <a:pPr marL="0" indent="0" eaLnBrk="1" hangingPunct="1">
              <a:lnSpc>
                <a:spcPct val="90000"/>
              </a:lnSpc>
              <a:buNone/>
            </a:pPr>
            <a:endParaRPr lang="en-US" sz="2800" dirty="0" smtClean="0"/>
          </a:p>
        </p:txBody>
      </p:sp>
      <p:sp>
        <p:nvSpPr>
          <p:cNvPr id="50179" name="Date Placeholder 3"/>
          <p:cNvSpPr>
            <a:spLocks noGrp="1"/>
          </p:cNvSpPr>
          <p:nvPr>
            <p:ph type="dt" sz="quarter" idx="10"/>
          </p:nvPr>
        </p:nvSpPr>
        <p:spPr bwMode="auto">
          <a:noFill/>
          <a:ln>
            <a:miter lim="800000"/>
            <a:headEnd/>
            <a:tailEnd/>
          </a:ln>
        </p:spPr>
        <p:txBody>
          <a:bodyPr wrap="square" lIns="91440" tIns="45720" rIns="91440" bIns="45720" numCol="1" anchorCtr="0" compatLnSpc="1">
            <a:prstTxWarp prst="textNoShape">
              <a:avLst/>
            </a:prstTxWarp>
          </a:bodyPr>
          <a:lstStyle/>
          <a:p>
            <a:endParaRPr lang="en-US" dirty="0" smtClean="0"/>
          </a:p>
        </p:txBody>
      </p:sp>
      <p:sp>
        <p:nvSpPr>
          <p:cNvPr id="50180" name="Footer Placeholder 4"/>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endParaRPr lang="en-US" dirty="0" smtClean="0"/>
          </a:p>
        </p:txBody>
      </p:sp>
      <p:sp>
        <p:nvSpPr>
          <p:cNvPr id="67586" name="Rectangle 2"/>
          <p:cNvSpPr>
            <a:spLocks noGrp="1" noChangeArrowheads="1"/>
          </p:cNvSpPr>
          <p:nvPr>
            <p:ph type="title"/>
          </p:nvPr>
        </p:nvSpPr>
        <p:spPr>
          <a:xfrm>
            <a:off x="457200" y="274638"/>
            <a:ext cx="7467600" cy="792162"/>
          </a:xfrm>
        </p:spPr>
        <p:txBody>
          <a:bodyPr/>
          <a:lstStyle/>
          <a:p>
            <a:pPr eaLnBrk="1" fontAlgn="auto" hangingPunct="1">
              <a:spcAft>
                <a:spcPts val="0"/>
              </a:spcAft>
              <a:defRPr/>
            </a:pPr>
            <a:r>
              <a:rPr lang="en-US" dirty="0">
                <a:solidFill>
                  <a:schemeClr val="tx1"/>
                </a:solidFill>
              </a:rPr>
              <a:t>Calcium (Ca)</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3"/>
          <p:cNvSpPr>
            <a:spLocks noGrp="1" noChangeArrowheads="1"/>
          </p:cNvSpPr>
          <p:nvPr>
            <p:ph idx="1"/>
          </p:nvPr>
        </p:nvSpPr>
        <p:spPr/>
        <p:txBody>
          <a:bodyPr/>
          <a:lstStyle/>
          <a:p>
            <a:pPr eaLnBrk="1" hangingPunct="1">
              <a:lnSpc>
                <a:spcPct val="80000"/>
              </a:lnSpc>
            </a:pPr>
            <a:r>
              <a:rPr lang="en-US" sz="2800" dirty="0" smtClean="0"/>
              <a:t>If blood levels of Ca+ fall, then PTH  will be secreted. Calcium is then pulled from the bones and transferred to the blood.</a:t>
            </a:r>
          </a:p>
          <a:p>
            <a:pPr eaLnBrk="1" hangingPunct="1">
              <a:lnSpc>
                <a:spcPct val="80000"/>
              </a:lnSpc>
            </a:pPr>
            <a:r>
              <a:rPr lang="en-US" sz="2800" dirty="0" smtClean="0"/>
              <a:t>Calcitonin decreases serum calcium (increases bone uptake of Ca+)</a:t>
            </a:r>
          </a:p>
          <a:p>
            <a:pPr eaLnBrk="1" hangingPunct="1">
              <a:lnSpc>
                <a:spcPct val="80000"/>
              </a:lnSpc>
            </a:pPr>
            <a:r>
              <a:rPr lang="en-US" sz="2800" dirty="0" smtClean="0"/>
              <a:t>Calcium also acts like a sedative.</a:t>
            </a:r>
          </a:p>
          <a:p>
            <a:pPr eaLnBrk="1" hangingPunct="1">
              <a:lnSpc>
                <a:spcPct val="80000"/>
              </a:lnSpc>
            </a:pPr>
            <a:r>
              <a:rPr lang="en-US" sz="2800" dirty="0" smtClean="0"/>
              <a:t>A patient taking a Ca+ supplement can increase absorption by taking with food.</a:t>
            </a:r>
          </a:p>
          <a:p>
            <a:pPr eaLnBrk="1" hangingPunct="1">
              <a:lnSpc>
                <a:spcPct val="80000"/>
              </a:lnSpc>
            </a:pPr>
            <a:r>
              <a:rPr lang="en-US" sz="2800" dirty="0" smtClean="0"/>
              <a:t>Food Sources: Milk, cheese, legumes, sardines, salmon, oysters, egg yolks, cauliflower, green leafy vegetables</a:t>
            </a:r>
          </a:p>
        </p:txBody>
      </p:sp>
      <p:sp>
        <p:nvSpPr>
          <p:cNvPr id="84995" name="Date Placeholder 3"/>
          <p:cNvSpPr>
            <a:spLocks noGrp="1"/>
          </p:cNvSpPr>
          <p:nvPr>
            <p:ph type="dt" sz="quarter" idx="10"/>
          </p:nvPr>
        </p:nvSpPr>
        <p:spPr bwMode="auto">
          <a:noFill/>
          <a:ln>
            <a:miter lim="800000"/>
            <a:headEnd/>
            <a:tailEnd/>
          </a:ln>
        </p:spPr>
        <p:txBody>
          <a:bodyPr wrap="square" lIns="91440" tIns="45720" rIns="91440" bIns="45720" numCol="1" anchorCtr="0" compatLnSpc="1">
            <a:prstTxWarp prst="textNoShape">
              <a:avLst/>
            </a:prstTxWarp>
          </a:bodyPr>
          <a:lstStyle/>
          <a:p>
            <a:endParaRPr lang="en-US" dirty="0" smtClean="0"/>
          </a:p>
        </p:txBody>
      </p:sp>
      <p:sp>
        <p:nvSpPr>
          <p:cNvPr id="84996" name="Footer Placeholder 4"/>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endParaRPr lang="en-US" dirty="0" smtClean="0"/>
          </a:p>
        </p:txBody>
      </p:sp>
      <p:sp>
        <p:nvSpPr>
          <p:cNvPr id="129026" name="Rectangle 2"/>
          <p:cNvSpPr>
            <a:spLocks noGrp="1" noChangeArrowheads="1"/>
          </p:cNvSpPr>
          <p:nvPr>
            <p:ph type="title"/>
          </p:nvPr>
        </p:nvSpPr>
        <p:spPr>
          <a:xfrm>
            <a:off x="304800" y="0"/>
            <a:ext cx="8229600" cy="1143000"/>
          </a:xfrm>
        </p:spPr>
        <p:txBody>
          <a:bodyPr>
            <a:normAutofit/>
          </a:bodyPr>
          <a:lstStyle/>
          <a:p>
            <a:pPr eaLnBrk="1" fontAlgn="auto" hangingPunct="1">
              <a:spcAft>
                <a:spcPts val="0"/>
              </a:spcAft>
              <a:defRPr/>
            </a:pPr>
            <a:r>
              <a:rPr lang="en-US" sz="4000" dirty="0" smtClean="0">
                <a:solidFill>
                  <a:schemeClr val="tx1"/>
                </a:solidFill>
              </a:rPr>
              <a:t>Calcium </a:t>
            </a:r>
            <a:r>
              <a:rPr lang="en-US" sz="4000" dirty="0">
                <a:solidFill>
                  <a:schemeClr val="tx1"/>
                </a:solidFill>
              </a:rPr>
              <a:t>(Ca+) continued</a:t>
            </a:r>
          </a:p>
        </p:txBody>
      </p:sp>
    </p:spTree>
    <p:extLst>
      <p:ext uri="{BB962C8B-B14F-4D97-AF65-F5344CB8AC3E}">
        <p14:creationId xmlns:p14="http://schemas.microsoft.com/office/powerpoint/2010/main" val="332918078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3"/>
          <p:cNvSpPr>
            <a:spLocks noGrp="1" noChangeArrowheads="1"/>
          </p:cNvSpPr>
          <p:nvPr>
            <p:ph idx="1"/>
          </p:nvPr>
        </p:nvSpPr>
        <p:spPr/>
        <p:txBody>
          <a:bodyPr/>
          <a:lstStyle/>
          <a:p>
            <a:pPr eaLnBrk="1" hangingPunct="1">
              <a:lnSpc>
                <a:spcPct val="80000"/>
              </a:lnSpc>
            </a:pPr>
            <a:r>
              <a:rPr lang="en-US" sz="2400" dirty="0" smtClean="0"/>
              <a:t>&lt;8.4 mEq/L</a:t>
            </a:r>
          </a:p>
          <a:p>
            <a:pPr eaLnBrk="1" hangingPunct="1">
              <a:lnSpc>
                <a:spcPct val="80000"/>
              </a:lnSpc>
            </a:pPr>
            <a:r>
              <a:rPr lang="en-US" sz="2400" dirty="0" smtClean="0"/>
              <a:t>A decrease in the extracellular level of calcium</a:t>
            </a:r>
          </a:p>
          <a:p>
            <a:pPr eaLnBrk="1" hangingPunct="1">
              <a:lnSpc>
                <a:spcPct val="80000"/>
              </a:lnSpc>
            </a:pPr>
            <a:r>
              <a:rPr lang="en-US" sz="2400" dirty="0" smtClean="0"/>
              <a:t>Any condition that causes a decrease in the production of PTH may result in the development of hypocalcemia:</a:t>
            </a:r>
          </a:p>
          <a:p>
            <a:pPr lvl="1" eaLnBrk="1" hangingPunct="1">
              <a:lnSpc>
                <a:spcPct val="80000"/>
              </a:lnSpc>
            </a:pPr>
            <a:r>
              <a:rPr lang="en-US" sz="2000" dirty="0" smtClean="0"/>
              <a:t>Surgical removal of a portion of or injury to the parathyroid glands</a:t>
            </a:r>
          </a:p>
          <a:p>
            <a:pPr lvl="1" eaLnBrk="1" hangingPunct="1">
              <a:lnSpc>
                <a:spcPct val="80000"/>
              </a:lnSpc>
            </a:pPr>
            <a:r>
              <a:rPr lang="en-US" sz="2000" dirty="0" smtClean="0"/>
              <a:t>Thyroid or neck surgery</a:t>
            </a:r>
          </a:p>
          <a:p>
            <a:pPr lvl="1" eaLnBrk="1" hangingPunct="1">
              <a:lnSpc>
                <a:spcPct val="80000"/>
              </a:lnSpc>
            </a:pPr>
            <a:r>
              <a:rPr lang="en-US" sz="2000" dirty="0" smtClean="0"/>
              <a:t>Pancreatitis</a:t>
            </a:r>
          </a:p>
          <a:p>
            <a:pPr lvl="1" eaLnBrk="1" hangingPunct="1">
              <a:lnSpc>
                <a:spcPct val="80000"/>
              </a:lnSpc>
            </a:pPr>
            <a:r>
              <a:rPr lang="en-US" sz="2000" dirty="0" smtClean="0"/>
              <a:t>Multiple blood transfusions</a:t>
            </a:r>
          </a:p>
          <a:p>
            <a:pPr lvl="1" eaLnBrk="1" hangingPunct="1">
              <a:lnSpc>
                <a:spcPct val="80000"/>
              </a:lnSpc>
            </a:pPr>
            <a:r>
              <a:rPr lang="en-US" sz="2000" dirty="0" smtClean="0"/>
              <a:t>Sudden alkalosis</a:t>
            </a:r>
          </a:p>
          <a:p>
            <a:pPr lvl="1" eaLnBrk="1" hangingPunct="1">
              <a:lnSpc>
                <a:spcPct val="80000"/>
              </a:lnSpc>
            </a:pPr>
            <a:r>
              <a:rPr lang="en-US" sz="2000" dirty="0" smtClean="0"/>
              <a:t>Low Ca diet</a:t>
            </a:r>
          </a:p>
          <a:p>
            <a:pPr lvl="1" eaLnBrk="1" hangingPunct="1">
              <a:lnSpc>
                <a:spcPct val="80000"/>
              </a:lnSpc>
            </a:pPr>
            <a:r>
              <a:rPr lang="en-US" sz="2000" dirty="0" smtClean="0"/>
              <a:t>Laxative abuse</a:t>
            </a:r>
          </a:p>
          <a:p>
            <a:pPr lvl="1" eaLnBrk="1" hangingPunct="1">
              <a:lnSpc>
                <a:spcPct val="80000"/>
              </a:lnSpc>
            </a:pPr>
            <a:r>
              <a:rPr lang="en-US" sz="2000" dirty="0" smtClean="0"/>
              <a:t>Malabsorption syndromes.</a:t>
            </a:r>
          </a:p>
          <a:p>
            <a:pPr lvl="1" eaLnBrk="1" hangingPunct="1">
              <a:lnSpc>
                <a:spcPct val="80000"/>
              </a:lnSpc>
            </a:pPr>
            <a:r>
              <a:rPr lang="en-US" sz="2000" dirty="0" smtClean="0"/>
              <a:t>Older patients with ETOH use/malnutrition</a:t>
            </a:r>
          </a:p>
          <a:p>
            <a:pPr lvl="1" eaLnBrk="1" hangingPunct="1">
              <a:lnSpc>
                <a:spcPct val="80000"/>
              </a:lnSpc>
            </a:pPr>
            <a:endParaRPr lang="en-US" sz="2000" dirty="0" smtClean="0"/>
          </a:p>
          <a:p>
            <a:pPr eaLnBrk="1" hangingPunct="1">
              <a:lnSpc>
                <a:spcPct val="80000"/>
              </a:lnSpc>
            </a:pPr>
            <a:endParaRPr lang="en-US" sz="2400" dirty="0" smtClean="0">
              <a:solidFill>
                <a:schemeClr val="bg1"/>
              </a:solidFill>
            </a:endParaRPr>
          </a:p>
        </p:txBody>
      </p:sp>
      <p:sp>
        <p:nvSpPr>
          <p:cNvPr id="52227" name="Date Placeholder 3"/>
          <p:cNvSpPr>
            <a:spLocks noGrp="1"/>
          </p:cNvSpPr>
          <p:nvPr>
            <p:ph type="dt" sz="quarter" idx="10"/>
          </p:nvPr>
        </p:nvSpPr>
        <p:spPr bwMode="auto">
          <a:noFill/>
          <a:ln>
            <a:miter lim="800000"/>
            <a:headEnd/>
            <a:tailEnd/>
          </a:ln>
        </p:spPr>
        <p:txBody>
          <a:bodyPr wrap="square" lIns="91440" tIns="45720" rIns="91440" bIns="45720" numCol="1" anchorCtr="0" compatLnSpc="1">
            <a:prstTxWarp prst="textNoShape">
              <a:avLst/>
            </a:prstTxWarp>
          </a:bodyPr>
          <a:lstStyle/>
          <a:p>
            <a:endParaRPr lang="en-US" dirty="0" smtClean="0"/>
          </a:p>
        </p:txBody>
      </p:sp>
      <p:sp>
        <p:nvSpPr>
          <p:cNvPr id="52228" name="Footer Placeholder 4"/>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endParaRPr lang="en-US" dirty="0" smtClean="0"/>
          </a:p>
        </p:txBody>
      </p:sp>
      <p:sp>
        <p:nvSpPr>
          <p:cNvPr id="69634" name="Rectangle 2"/>
          <p:cNvSpPr>
            <a:spLocks noGrp="1" noChangeArrowheads="1"/>
          </p:cNvSpPr>
          <p:nvPr>
            <p:ph type="title"/>
          </p:nvPr>
        </p:nvSpPr>
        <p:spPr/>
        <p:txBody>
          <a:bodyPr/>
          <a:lstStyle/>
          <a:p>
            <a:pPr eaLnBrk="1" fontAlgn="auto" hangingPunct="1">
              <a:spcAft>
                <a:spcPts val="0"/>
              </a:spcAft>
              <a:defRPr/>
            </a:pPr>
            <a:r>
              <a:rPr lang="en-US" dirty="0">
                <a:solidFill>
                  <a:schemeClr val="tx1"/>
                </a:solidFill>
              </a:rPr>
              <a:t>Hypocalcemia</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normAutofit fontScale="90000"/>
          </a:bodyPr>
          <a:lstStyle/>
          <a:p>
            <a:pPr eaLnBrk="1" fontAlgn="auto" hangingPunct="1">
              <a:spcAft>
                <a:spcPts val="0"/>
              </a:spcAft>
              <a:defRPr/>
            </a:pPr>
            <a:r>
              <a:rPr lang="en-US" sz="3600" dirty="0"/>
              <a:t>Scientific Knowledge Base:</a:t>
            </a:r>
            <a:br>
              <a:rPr lang="en-US" sz="3600" dirty="0"/>
            </a:br>
            <a:r>
              <a:rPr lang="en-US" sz="3600" dirty="0"/>
              <a:t>Distribution of Body Fluids</a:t>
            </a:r>
          </a:p>
        </p:txBody>
      </p:sp>
      <p:sp>
        <p:nvSpPr>
          <p:cNvPr id="15363" name="Content Placeholder 4"/>
          <p:cNvSpPr>
            <a:spLocks noGrp="1"/>
          </p:cNvSpPr>
          <p:nvPr>
            <p:ph sz="quarter" idx="1"/>
          </p:nvPr>
        </p:nvSpPr>
        <p:spPr>
          <a:xfrm>
            <a:off x="457200" y="1600200"/>
            <a:ext cx="7467600" cy="4873625"/>
          </a:xfrm>
        </p:spPr>
        <p:txBody>
          <a:bodyPr/>
          <a:lstStyle/>
          <a:p>
            <a:endParaRPr lang="en-US" dirty="0" smtClean="0"/>
          </a:p>
          <a:p>
            <a:r>
              <a:rPr lang="en-US" dirty="0" smtClean="0"/>
              <a:t>Does fat or muscle contain more water?</a:t>
            </a:r>
          </a:p>
          <a:p>
            <a:endParaRPr lang="en-US" dirty="0" smtClean="0"/>
          </a:p>
          <a:p>
            <a:r>
              <a:rPr lang="en-US" dirty="0" smtClean="0"/>
              <a:t>In general do women or men have a higher water concentration? </a:t>
            </a:r>
          </a:p>
          <a:p>
            <a:endParaRPr lang="en-US" dirty="0" smtClean="0"/>
          </a:p>
          <a:p>
            <a:r>
              <a:rPr lang="en-US" dirty="0" smtClean="0"/>
              <a:t>What about the elderly? Do they have more or less water in their body than younger individuals?</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3"/>
          <p:cNvSpPr>
            <a:spLocks noGrp="1" noChangeArrowheads="1"/>
          </p:cNvSpPr>
          <p:nvPr>
            <p:ph idx="1"/>
          </p:nvPr>
        </p:nvSpPr>
        <p:spPr/>
        <p:txBody>
          <a:bodyPr/>
          <a:lstStyle/>
          <a:p>
            <a:pPr eaLnBrk="1" hangingPunct="1"/>
            <a:r>
              <a:rPr lang="en-US" dirty="0" smtClean="0"/>
              <a:t>Trousseau’s sign</a:t>
            </a:r>
          </a:p>
          <a:p>
            <a:pPr lvl="1" eaLnBrk="1" hangingPunct="1"/>
            <a:r>
              <a:rPr lang="en-US" dirty="0" smtClean="0"/>
              <a:t>carpal spasms induced by inflating a blood pressure cuff on the arm above systolic pressure, wait 3 mins to see if spasms occur).</a:t>
            </a:r>
          </a:p>
          <a:p>
            <a:pPr eaLnBrk="1" hangingPunct="1"/>
            <a:r>
              <a:rPr lang="en-US" dirty="0" smtClean="0"/>
              <a:t>Chvostek’s sign </a:t>
            </a:r>
          </a:p>
          <a:p>
            <a:pPr lvl="1" eaLnBrk="1" hangingPunct="1"/>
            <a:r>
              <a:rPr lang="en-US" dirty="0" smtClean="0"/>
              <a:t>contraction of facial muscles in response to a tap over the facial nerve in front of the ear).</a:t>
            </a:r>
          </a:p>
          <a:p>
            <a:pPr lvl="1" eaLnBrk="1" hangingPunct="1"/>
            <a:endParaRPr lang="en-US" dirty="0"/>
          </a:p>
          <a:p>
            <a:pPr lvl="1" eaLnBrk="1" hangingPunct="1"/>
            <a:r>
              <a:rPr lang="en-US" dirty="0" smtClean="0"/>
              <a:t>Video of each sign:</a:t>
            </a:r>
          </a:p>
          <a:p>
            <a:pPr marL="366713" lvl="1" indent="0" eaLnBrk="1" hangingPunct="1">
              <a:buNone/>
            </a:pPr>
            <a:r>
              <a:rPr lang="en-US" dirty="0" smtClean="0">
                <a:hlinkClick r:id="rId3"/>
              </a:rPr>
              <a:t>http://www.nejm.org/doi/full/10.1056/NEJMicm1110569</a:t>
            </a:r>
            <a:endParaRPr lang="en-US" dirty="0"/>
          </a:p>
        </p:txBody>
      </p:sp>
      <p:sp>
        <p:nvSpPr>
          <p:cNvPr id="53251" name="Date Placeholder 3"/>
          <p:cNvSpPr>
            <a:spLocks noGrp="1"/>
          </p:cNvSpPr>
          <p:nvPr>
            <p:ph type="dt" sz="quarter" idx="10"/>
          </p:nvPr>
        </p:nvSpPr>
        <p:spPr bwMode="auto">
          <a:noFill/>
          <a:ln>
            <a:miter lim="800000"/>
            <a:headEnd/>
            <a:tailEnd/>
          </a:ln>
        </p:spPr>
        <p:txBody>
          <a:bodyPr wrap="square" lIns="91440" tIns="45720" rIns="91440" bIns="45720" numCol="1" anchorCtr="0" compatLnSpc="1">
            <a:prstTxWarp prst="textNoShape">
              <a:avLst/>
            </a:prstTxWarp>
          </a:bodyPr>
          <a:lstStyle/>
          <a:p>
            <a:endParaRPr lang="en-US" dirty="0" smtClean="0"/>
          </a:p>
        </p:txBody>
      </p:sp>
      <p:sp>
        <p:nvSpPr>
          <p:cNvPr id="70658" name="Rectangle 2"/>
          <p:cNvSpPr>
            <a:spLocks noGrp="1" noChangeArrowheads="1"/>
          </p:cNvSpPr>
          <p:nvPr>
            <p:ph type="title"/>
          </p:nvPr>
        </p:nvSpPr>
        <p:spPr/>
        <p:txBody>
          <a:bodyPr/>
          <a:lstStyle/>
          <a:p>
            <a:pPr eaLnBrk="1" fontAlgn="auto" hangingPunct="1">
              <a:spcAft>
                <a:spcPts val="0"/>
              </a:spcAft>
              <a:defRPr/>
            </a:pPr>
            <a:r>
              <a:rPr lang="en-US" dirty="0">
                <a:solidFill>
                  <a:schemeClr val="tx1"/>
                </a:solidFill>
              </a:rPr>
              <a:t>Clinical </a:t>
            </a:r>
            <a:r>
              <a:rPr lang="en-US" dirty="0" smtClean="0">
                <a:solidFill>
                  <a:schemeClr val="tx1"/>
                </a:solidFill>
              </a:rPr>
              <a:t>Manifestations- Hypocalcemia</a:t>
            </a:r>
            <a:endParaRPr lang="en-US" dirty="0">
              <a:solidFill>
                <a:schemeClr val="tx1"/>
              </a:solidFill>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3"/>
          <p:cNvSpPr>
            <a:spLocks noGrp="1" noChangeArrowheads="1"/>
          </p:cNvSpPr>
          <p:nvPr>
            <p:ph idx="1"/>
          </p:nvPr>
        </p:nvSpPr>
        <p:spPr>
          <a:xfrm>
            <a:off x="301625" y="1447800"/>
            <a:ext cx="8540750" cy="5029200"/>
          </a:xfrm>
        </p:spPr>
        <p:txBody>
          <a:bodyPr/>
          <a:lstStyle/>
          <a:p>
            <a:pPr eaLnBrk="1" hangingPunct="1">
              <a:lnSpc>
                <a:spcPct val="80000"/>
              </a:lnSpc>
            </a:pPr>
            <a:r>
              <a:rPr lang="en-US" sz="1800" dirty="0" smtClean="0"/>
              <a:t>Muscle spasm (charley horse)</a:t>
            </a:r>
          </a:p>
          <a:p>
            <a:pPr eaLnBrk="1" hangingPunct="1">
              <a:lnSpc>
                <a:spcPct val="80000"/>
              </a:lnSpc>
            </a:pPr>
            <a:r>
              <a:rPr lang="en-US" sz="1800" b="1" u="sng" dirty="0" smtClean="0"/>
              <a:t>Paresthesia/Twitching of hands &amp; feet or around mouth</a:t>
            </a:r>
          </a:p>
          <a:p>
            <a:pPr eaLnBrk="1" hangingPunct="1">
              <a:lnSpc>
                <a:spcPct val="80000"/>
              </a:lnSpc>
            </a:pPr>
            <a:r>
              <a:rPr lang="en-US" sz="1800" dirty="0" smtClean="0"/>
              <a:t>HR may be increased or decreased with weak, thready pulse</a:t>
            </a:r>
          </a:p>
          <a:p>
            <a:pPr eaLnBrk="1" hangingPunct="1">
              <a:lnSpc>
                <a:spcPct val="80000"/>
              </a:lnSpc>
            </a:pPr>
            <a:r>
              <a:rPr lang="en-US" sz="1800" dirty="0" smtClean="0"/>
              <a:t>Hyperactive bowel sounds &amp; reflexes</a:t>
            </a:r>
          </a:p>
          <a:p>
            <a:pPr eaLnBrk="1" hangingPunct="1">
              <a:lnSpc>
                <a:spcPct val="80000"/>
              </a:lnSpc>
            </a:pPr>
            <a:r>
              <a:rPr lang="en-US" sz="1800" dirty="0" smtClean="0"/>
              <a:t>Bone density loss (osteoporosis) – brittle bones &amp; pathological fractures</a:t>
            </a:r>
          </a:p>
          <a:p>
            <a:pPr eaLnBrk="1" hangingPunct="1">
              <a:lnSpc>
                <a:spcPct val="80000"/>
              </a:lnSpc>
            </a:pPr>
            <a:r>
              <a:rPr lang="en-US" sz="1800" dirty="0" smtClean="0"/>
              <a:t>Abdominal cramping &amp; diarrhea</a:t>
            </a:r>
          </a:p>
          <a:p>
            <a:pPr eaLnBrk="1" hangingPunct="1">
              <a:lnSpc>
                <a:spcPct val="80000"/>
              </a:lnSpc>
            </a:pPr>
            <a:r>
              <a:rPr lang="en-US" sz="1800" b="1" u="sng" dirty="0" smtClean="0"/>
              <a:t>Tetany </a:t>
            </a:r>
          </a:p>
          <a:p>
            <a:pPr lvl="1" eaLnBrk="1" hangingPunct="1">
              <a:lnSpc>
                <a:spcPct val="80000"/>
              </a:lnSpc>
            </a:pPr>
            <a:r>
              <a:rPr lang="en-US" sz="1800" dirty="0" smtClean="0"/>
              <a:t>increased neuroexcitability &amp; sustained muscle contraction may occur if left untreated. </a:t>
            </a:r>
          </a:p>
          <a:p>
            <a:pPr lvl="1" eaLnBrk="1" hangingPunct="1">
              <a:lnSpc>
                <a:spcPct val="80000"/>
              </a:lnSpc>
            </a:pPr>
            <a:r>
              <a:rPr lang="en-US" sz="1800" dirty="0" smtClean="0"/>
              <a:t>convulsions</a:t>
            </a:r>
          </a:p>
          <a:p>
            <a:pPr eaLnBrk="1" hangingPunct="1">
              <a:lnSpc>
                <a:spcPct val="80000"/>
              </a:lnSpc>
            </a:pPr>
            <a:r>
              <a:rPr lang="en-US" sz="1800" b="1" u="sng" dirty="0" smtClean="0"/>
              <a:t>Laryngeal  spasms/stridor</a:t>
            </a:r>
          </a:p>
          <a:p>
            <a:pPr eaLnBrk="1" hangingPunct="1">
              <a:lnSpc>
                <a:spcPct val="80000"/>
              </a:lnSpc>
            </a:pPr>
            <a:r>
              <a:rPr lang="en-US" sz="1800" dirty="0" smtClean="0"/>
              <a:t>Dysphagia</a:t>
            </a:r>
          </a:p>
          <a:p>
            <a:pPr eaLnBrk="1" hangingPunct="1">
              <a:lnSpc>
                <a:spcPct val="80000"/>
              </a:lnSpc>
              <a:buFontTx/>
              <a:buNone/>
            </a:pPr>
            <a:endParaRPr lang="en-US" sz="1800" dirty="0" smtClean="0"/>
          </a:p>
          <a:p>
            <a:pPr eaLnBrk="1" hangingPunct="1">
              <a:lnSpc>
                <a:spcPct val="80000"/>
              </a:lnSpc>
            </a:pPr>
            <a:r>
              <a:rPr lang="en-US" sz="1800" b="1" dirty="0" smtClean="0"/>
              <a:t>Nursing Diagnoses</a:t>
            </a:r>
          </a:p>
          <a:p>
            <a:pPr lvl="1" eaLnBrk="1" hangingPunct="1">
              <a:lnSpc>
                <a:spcPct val="80000"/>
              </a:lnSpc>
            </a:pPr>
            <a:r>
              <a:rPr lang="en-US" sz="1800" dirty="0" smtClean="0"/>
              <a:t>Risk for injury r/t tetany &amp; seizure</a:t>
            </a:r>
          </a:p>
          <a:p>
            <a:pPr lvl="1" eaLnBrk="1" hangingPunct="1">
              <a:lnSpc>
                <a:spcPct val="80000"/>
              </a:lnSpc>
            </a:pPr>
            <a:r>
              <a:rPr lang="en-US" sz="1800" dirty="0" smtClean="0"/>
              <a:t>Potential complications: fracture, respiratory arrest</a:t>
            </a:r>
            <a:r>
              <a:rPr lang="en-US" sz="1800" dirty="0" smtClean="0">
                <a:solidFill>
                  <a:schemeClr val="bg1"/>
                </a:solidFill>
              </a:rPr>
              <a:t>.</a:t>
            </a:r>
          </a:p>
        </p:txBody>
      </p:sp>
      <p:sp>
        <p:nvSpPr>
          <p:cNvPr id="54275" name="Date Placeholder 3"/>
          <p:cNvSpPr>
            <a:spLocks noGrp="1"/>
          </p:cNvSpPr>
          <p:nvPr>
            <p:ph type="dt" sz="quarter" idx="10"/>
          </p:nvPr>
        </p:nvSpPr>
        <p:spPr bwMode="auto">
          <a:noFill/>
          <a:ln>
            <a:miter lim="800000"/>
            <a:headEnd/>
            <a:tailEnd/>
          </a:ln>
        </p:spPr>
        <p:txBody>
          <a:bodyPr wrap="square" lIns="91440" tIns="45720" rIns="91440" bIns="45720" numCol="1" anchorCtr="0" compatLnSpc="1">
            <a:prstTxWarp prst="textNoShape">
              <a:avLst/>
            </a:prstTxWarp>
          </a:bodyPr>
          <a:lstStyle/>
          <a:p>
            <a:endParaRPr lang="en-US" dirty="0" smtClean="0"/>
          </a:p>
        </p:txBody>
      </p:sp>
      <p:sp>
        <p:nvSpPr>
          <p:cNvPr id="72706" name="Rectangle 2"/>
          <p:cNvSpPr>
            <a:spLocks noGrp="1" noChangeArrowheads="1"/>
          </p:cNvSpPr>
          <p:nvPr>
            <p:ph type="title"/>
          </p:nvPr>
        </p:nvSpPr>
        <p:spPr>
          <a:xfrm>
            <a:off x="457200" y="304800"/>
            <a:ext cx="8229600" cy="1143000"/>
          </a:xfrm>
        </p:spPr>
        <p:txBody>
          <a:bodyPr/>
          <a:lstStyle/>
          <a:p>
            <a:pPr eaLnBrk="1" fontAlgn="auto" hangingPunct="1">
              <a:spcAft>
                <a:spcPts val="0"/>
              </a:spcAft>
              <a:defRPr/>
            </a:pPr>
            <a:r>
              <a:rPr lang="en-US" dirty="0">
                <a:solidFill>
                  <a:schemeClr val="tx1"/>
                </a:solidFill>
              </a:rPr>
              <a:t>Clinical </a:t>
            </a:r>
            <a:r>
              <a:rPr lang="en-US" dirty="0" smtClean="0">
                <a:solidFill>
                  <a:schemeClr val="tx1"/>
                </a:solidFill>
              </a:rPr>
              <a:t>Manifestations: hypocalcemia</a:t>
            </a:r>
            <a:endParaRPr lang="en-US" dirty="0">
              <a:solidFill>
                <a:schemeClr val="tx1"/>
              </a:solidFill>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3"/>
          <p:cNvSpPr>
            <a:spLocks noGrp="1" noChangeArrowheads="1"/>
          </p:cNvSpPr>
          <p:nvPr>
            <p:ph idx="1"/>
          </p:nvPr>
        </p:nvSpPr>
        <p:spPr>
          <a:xfrm>
            <a:off x="228600" y="1143000"/>
            <a:ext cx="8686800" cy="5330952"/>
          </a:xfrm>
        </p:spPr>
        <p:txBody>
          <a:bodyPr/>
          <a:lstStyle/>
          <a:p>
            <a:pPr eaLnBrk="1" hangingPunct="1">
              <a:lnSpc>
                <a:spcPct val="90000"/>
              </a:lnSpc>
              <a:buClr>
                <a:schemeClr val="tx1"/>
              </a:buClr>
            </a:pPr>
            <a:r>
              <a:rPr lang="en-US" sz="2000" dirty="0" smtClean="0"/>
              <a:t>Administer Ca supplements:  </a:t>
            </a:r>
          </a:p>
          <a:p>
            <a:pPr lvl="1" eaLnBrk="1" hangingPunct="1">
              <a:lnSpc>
                <a:spcPct val="90000"/>
              </a:lnSpc>
              <a:buClr>
                <a:schemeClr val="tx1"/>
              </a:buClr>
            </a:pPr>
            <a:r>
              <a:rPr lang="en-US" sz="2000" dirty="0" smtClean="0"/>
              <a:t>Oral Ca Carbonate, IV Ca Gluconate.</a:t>
            </a:r>
          </a:p>
          <a:p>
            <a:pPr eaLnBrk="1" hangingPunct="1">
              <a:lnSpc>
                <a:spcPct val="90000"/>
              </a:lnSpc>
              <a:buClr>
                <a:schemeClr val="tx1"/>
              </a:buClr>
            </a:pPr>
            <a:r>
              <a:rPr lang="en-US" sz="2000" dirty="0" smtClean="0"/>
              <a:t>Administer IV Ca if pt goes into tetany.  </a:t>
            </a:r>
          </a:p>
          <a:p>
            <a:pPr eaLnBrk="1" hangingPunct="1">
              <a:lnSpc>
                <a:spcPct val="90000"/>
              </a:lnSpc>
              <a:buClr>
                <a:schemeClr val="tx1"/>
              </a:buClr>
            </a:pPr>
            <a:r>
              <a:rPr lang="en-US" sz="2000" dirty="0" smtClean="0"/>
              <a:t>Beware: </a:t>
            </a:r>
          </a:p>
          <a:p>
            <a:pPr lvl="1" eaLnBrk="1" hangingPunct="1">
              <a:lnSpc>
                <a:spcPct val="90000"/>
              </a:lnSpc>
              <a:buClr>
                <a:schemeClr val="tx1"/>
              </a:buClr>
            </a:pPr>
            <a:r>
              <a:rPr lang="en-US" sz="2000" dirty="0" smtClean="0"/>
              <a:t> IV Ca can cause sloughing of tissues (if infiltrates)!!! </a:t>
            </a:r>
          </a:p>
          <a:p>
            <a:pPr lvl="1" eaLnBrk="1" hangingPunct="1">
              <a:lnSpc>
                <a:spcPct val="90000"/>
              </a:lnSpc>
              <a:buClr>
                <a:schemeClr val="tx1"/>
              </a:buClr>
            </a:pPr>
            <a:r>
              <a:rPr lang="en-US" sz="2000" dirty="0" smtClean="0"/>
              <a:t>Ca is not given IM!! (will precipitate in the muscle).</a:t>
            </a:r>
          </a:p>
          <a:p>
            <a:pPr eaLnBrk="1" hangingPunct="1">
              <a:lnSpc>
                <a:spcPct val="90000"/>
              </a:lnSpc>
              <a:buClr>
                <a:schemeClr val="tx1"/>
              </a:buClr>
            </a:pPr>
            <a:r>
              <a:rPr lang="en-US" sz="2000" dirty="0" smtClean="0"/>
              <a:t>Encourage a diet high in Ca rich foods.</a:t>
            </a:r>
          </a:p>
          <a:p>
            <a:pPr eaLnBrk="1" hangingPunct="1">
              <a:lnSpc>
                <a:spcPct val="90000"/>
              </a:lnSpc>
              <a:buClr>
                <a:schemeClr val="tx1"/>
              </a:buClr>
            </a:pPr>
            <a:r>
              <a:rPr lang="en-US" sz="2000" b="1" u="sng" dirty="0" smtClean="0"/>
              <a:t>Administer Vitamin D supplements.</a:t>
            </a:r>
          </a:p>
          <a:p>
            <a:pPr eaLnBrk="1" hangingPunct="1">
              <a:lnSpc>
                <a:spcPct val="90000"/>
              </a:lnSpc>
              <a:buClr>
                <a:schemeClr val="tx1"/>
              </a:buClr>
            </a:pPr>
            <a:r>
              <a:rPr lang="en-US" sz="2000" dirty="0" smtClean="0"/>
              <a:t>Injury prevention: </a:t>
            </a:r>
          </a:p>
          <a:p>
            <a:pPr lvl="1" eaLnBrk="1" hangingPunct="1">
              <a:lnSpc>
                <a:spcPct val="90000"/>
              </a:lnSpc>
              <a:buClr>
                <a:schemeClr val="tx1"/>
              </a:buClr>
            </a:pPr>
            <a:r>
              <a:rPr lang="en-US" sz="2000" dirty="0" smtClean="0"/>
              <a:t>Caution when moving/lifting patient due to brittle bones</a:t>
            </a:r>
          </a:p>
          <a:p>
            <a:pPr lvl="1" eaLnBrk="1" hangingPunct="1">
              <a:lnSpc>
                <a:spcPct val="90000"/>
              </a:lnSpc>
              <a:buClr>
                <a:schemeClr val="tx1"/>
              </a:buClr>
            </a:pPr>
            <a:r>
              <a:rPr lang="en-US" sz="2000" dirty="0" smtClean="0"/>
              <a:t>Pad siderails for seizure precaution. Keep emergency equipment at bedside.</a:t>
            </a:r>
          </a:p>
          <a:p>
            <a:pPr eaLnBrk="1" hangingPunct="1">
              <a:lnSpc>
                <a:spcPct val="90000"/>
              </a:lnSpc>
              <a:buClr>
                <a:schemeClr val="tx1"/>
              </a:buClr>
            </a:pPr>
            <a:r>
              <a:rPr lang="en-US" sz="2000" dirty="0" smtClean="0"/>
              <a:t>May administer synthetic PTH.</a:t>
            </a:r>
          </a:p>
          <a:p>
            <a:pPr eaLnBrk="1" hangingPunct="1">
              <a:lnSpc>
                <a:spcPct val="90000"/>
              </a:lnSpc>
              <a:buClr>
                <a:schemeClr val="tx1"/>
              </a:buClr>
            </a:pPr>
            <a:r>
              <a:rPr lang="en-US" sz="2000" dirty="0" smtClean="0"/>
              <a:t>Alleviate pain &amp; anxiety (hyperventilation-induced respiratory alkalosis can precipitate hypocalcemic symptoms)</a:t>
            </a:r>
          </a:p>
        </p:txBody>
      </p:sp>
      <p:sp>
        <p:nvSpPr>
          <p:cNvPr id="55299" name="Date Placeholder 3"/>
          <p:cNvSpPr>
            <a:spLocks noGrp="1"/>
          </p:cNvSpPr>
          <p:nvPr>
            <p:ph type="dt" sz="quarter" idx="10"/>
          </p:nvPr>
        </p:nvSpPr>
        <p:spPr bwMode="auto">
          <a:noFill/>
          <a:ln>
            <a:miter lim="800000"/>
            <a:headEnd/>
            <a:tailEnd/>
          </a:ln>
        </p:spPr>
        <p:txBody>
          <a:bodyPr wrap="square" lIns="91440" tIns="45720" rIns="91440" bIns="45720" numCol="1" anchorCtr="0" compatLnSpc="1">
            <a:prstTxWarp prst="textNoShape">
              <a:avLst/>
            </a:prstTxWarp>
          </a:bodyPr>
          <a:lstStyle/>
          <a:p>
            <a:endParaRPr lang="en-US" dirty="0" smtClean="0"/>
          </a:p>
        </p:txBody>
      </p:sp>
      <p:sp>
        <p:nvSpPr>
          <p:cNvPr id="74754" name="Rectangle 2"/>
          <p:cNvSpPr>
            <a:spLocks noGrp="1" noChangeArrowheads="1"/>
          </p:cNvSpPr>
          <p:nvPr>
            <p:ph type="title"/>
          </p:nvPr>
        </p:nvSpPr>
        <p:spPr>
          <a:xfrm>
            <a:off x="457200" y="274638"/>
            <a:ext cx="7467600" cy="792162"/>
          </a:xfrm>
        </p:spPr>
        <p:txBody>
          <a:bodyPr/>
          <a:lstStyle/>
          <a:p>
            <a:pPr eaLnBrk="1" fontAlgn="auto" hangingPunct="1">
              <a:spcAft>
                <a:spcPts val="0"/>
              </a:spcAft>
              <a:defRPr/>
            </a:pPr>
            <a:r>
              <a:rPr lang="en-US" dirty="0">
                <a:solidFill>
                  <a:schemeClr val="tx1"/>
                </a:solidFill>
              </a:rPr>
              <a:t>Nursing Management</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3"/>
          <p:cNvSpPr>
            <a:spLocks noGrp="1" noChangeArrowheads="1"/>
          </p:cNvSpPr>
          <p:nvPr>
            <p:ph idx="1"/>
          </p:nvPr>
        </p:nvSpPr>
        <p:spPr>
          <a:xfrm>
            <a:off x="304800" y="1600200"/>
            <a:ext cx="8534400" cy="4873752"/>
          </a:xfrm>
        </p:spPr>
        <p:txBody>
          <a:bodyPr/>
          <a:lstStyle/>
          <a:p>
            <a:pPr eaLnBrk="1" hangingPunct="1"/>
            <a:r>
              <a:rPr lang="en-US" sz="2800" dirty="0" smtClean="0"/>
              <a:t>&gt;10.5 mEq/L</a:t>
            </a:r>
          </a:p>
          <a:p>
            <a:pPr eaLnBrk="1" hangingPunct="1"/>
            <a:r>
              <a:rPr lang="en-US" sz="2800" dirty="0" smtClean="0"/>
              <a:t>An increase in the extracellular level of calcium. </a:t>
            </a:r>
          </a:p>
          <a:p>
            <a:pPr eaLnBrk="1" hangingPunct="1"/>
            <a:r>
              <a:rPr lang="en-US" sz="2800" dirty="0" smtClean="0"/>
              <a:t>Most commonly associated with:</a:t>
            </a:r>
          </a:p>
          <a:p>
            <a:pPr lvl="1" eaLnBrk="1" hangingPunct="1"/>
            <a:r>
              <a:rPr lang="en-US" sz="2400" dirty="0" smtClean="0"/>
              <a:t> malignancy, with or without skeletal metastasis</a:t>
            </a:r>
          </a:p>
          <a:p>
            <a:pPr lvl="1" eaLnBrk="1" hangingPunct="1"/>
            <a:r>
              <a:rPr lang="en-US" sz="2400" dirty="0" smtClean="0"/>
              <a:t> multiple myeloma</a:t>
            </a:r>
          </a:p>
          <a:p>
            <a:pPr lvl="1" eaLnBrk="1" hangingPunct="1"/>
            <a:r>
              <a:rPr lang="en-US" sz="2400" dirty="0" smtClean="0"/>
              <a:t> </a:t>
            </a:r>
            <a:r>
              <a:rPr lang="en-US" sz="2400" b="1" u="sng" dirty="0" smtClean="0"/>
              <a:t>hyperparathyroidism</a:t>
            </a:r>
          </a:p>
          <a:p>
            <a:pPr lvl="1" eaLnBrk="1" hangingPunct="1"/>
            <a:r>
              <a:rPr lang="en-US" sz="2400" dirty="0" smtClean="0"/>
              <a:t> vitamin D overdose</a:t>
            </a:r>
          </a:p>
          <a:p>
            <a:pPr lvl="1" eaLnBrk="1" hangingPunct="1"/>
            <a:r>
              <a:rPr lang="en-US" sz="2400" dirty="0" smtClean="0"/>
              <a:t> prolonged immobilization</a:t>
            </a:r>
          </a:p>
          <a:p>
            <a:pPr lvl="1" eaLnBrk="1" hangingPunct="1"/>
            <a:r>
              <a:rPr lang="en-US" sz="2400" dirty="0" smtClean="0"/>
              <a:t> Rarely occurs from increased Ca intake (either orally or IV, e.g during cardiac arrest</a:t>
            </a:r>
            <a:r>
              <a:rPr lang="en-US" sz="2400" dirty="0" smtClean="0">
                <a:solidFill>
                  <a:schemeClr val="bg1"/>
                </a:solidFill>
              </a:rPr>
              <a:t>)</a:t>
            </a:r>
          </a:p>
        </p:txBody>
      </p:sp>
      <p:sp>
        <p:nvSpPr>
          <p:cNvPr id="56323" name="Date Placeholder 3"/>
          <p:cNvSpPr>
            <a:spLocks noGrp="1"/>
          </p:cNvSpPr>
          <p:nvPr>
            <p:ph type="dt" sz="quarter" idx="10"/>
          </p:nvPr>
        </p:nvSpPr>
        <p:spPr bwMode="auto">
          <a:noFill/>
          <a:ln>
            <a:miter lim="800000"/>
            <a:headEnd/>
            <a:tailEnd/>
          </a:ln>
        </p:spPr>
        <p:txBody>
          <a:bodyPr wrap="square" lIns="91440" tIns="45720" rIns="91440" bIns="45720" numCol="1" anchorCtr="0" compatLnSpc="1">
            <a:prstTxWarp prst="textNoShape">
              <a:avLst/>
            </a:prstTxWarp>
          </a:bodyPr>
          <a:lstStyle/>
          <a:p>
            <a:endParaRPr lang="en-US" dirty="0" smtClean="0"/>
          </a:p>
        </p:txBody>
      </p:sp>
      <p:sp>
        <p:nvSpPr>
          <p:cNvPr id="76802" name="Rectangle 2"/>
          <p:cNvSpPr>
            <a:spLocks noGrp="1" noChangeArrowheads="1"/>
          </p:cNvSpPr>
          <p:nvPr>
            <p:ph type="title"/>
          </p:nvPr>
        </p:nvSpPr>
        <p:spPr/>
        <p:txBody>
          <a:bodyPr/>
          <a:lstStyle/>
          <a:p>
            <a:pPr eaLnBrk="1" fontAlgn="auto" hangingPunct="1">
              <a:spcAft>
                <a:spcPts val="0"/>
              </a:spcAft>
              <a:defRPr/>
            </a:pPr>
            <a:r>
              <a:rPr lang="en-US" dirty="0">
                <a:solidFill>
                  <a:schemeClr val="tx1"/>
                </a:solidFill>
              </a:rPr>
              <a:t>Hypercalcemia</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3"/>
          <p:cNvSpPr>
            <a:spLocks noGrp="1" noChangeArrowheads="1"/>
          </p:cNvSpPr>
          <p:nvPr>
            <p:ph idx="1"/>
          </p:nvPr>
        </p:nvSpPr>
        <p:spPr>
          <a:xfrm>
            <a:off x="228600" y="1600200"/>
            <a:ext cx="8305800" cy="4873752"/>
          </a:xfrm>
        </p:spPr>
        <p:txBody>
          <a:bodyPr/>
          <a:lstStyle/>
          <a:p>
            <a:pPr eaLnBrk="1" hangingPunct="1"/>
            <a:r>
              <a:rPr lang="en-US" b="1" dirty="0" smtClean="0"/>
              <a:t>Clinical Manifestations:</a:t>
            </a:r>
          </a:p>
          <a:p>
            <a:pPr lvl="1" eaLnBrk="1" hangingPunct="1"/>
            <a:r>
              <a:rPr lang="en-US" dirty="0" smtClean="0"/>
              <a:t>Decreased memory span, confusion, disorientation, fatigue, muscle weakness, constipation/distended abdomen/hypoactive BS, decreased deep tendon reflex, blood clot, N/V, &amp; cardiac arrhythmias, increased BP, kidney stones</a:t>
            </a:r>
          </a:p>
          <a:p>
            <a:pPr lvl="2" eaLnBrk="1" hangingPunct="1"/>
            <a:r>
              <a:rPr lang="en-US" sz="2000" dirty="0" smtClean="0"/>
              <a:t>HR: at first will see increased HR and then a prolonged decreased HR</a:t>
            </a:r>
          </a:p>
          <a:p>
            <a:pPr eaLnBrk="1" hangingPunct="1"/>
            <a:r>
              <a:rPr lang="en-US" b="1" dirty="0" smtClean="0"/>
              <a:t>Nursing Diagnoses</a:t>
            </a:r>
          </a:p>
          <a:p>
            <a:pPr lvl="1" eaLnBrk="1" hangingPunct="1"/>
            <a:r>
              <a:rPr lang="en-US" dirty="0" smtClean="0"/>
              <a:t>Risk for injury r/t neuromuscular &amp; sensorium changes</a:t>
            </a:r>
          </a:p>
          <a:p>
            <a:pPr lvl="1" eaLnBrk="1" hangingPunct="1"/>
            <a:r>
              <a:rPr lang="en-US" dirty="0" smtClean="0"/>
              <a:t>Potential complication: arrhythmias</a:t>
            </a:r>
          </a:p>
        </p:txBody>
      </p:sp>
      <p:sp>
        <p:nvSpPr>
          <p:cNvPr id="57347" name="Date Placeholder 3"/>
          <p:cNvSpPr>
            <a:spLocks noGrp="1"/>
          </p:cNvSpPr>
          <p:nvPr>
            <p:ph type="dt" sz="quarter" idx="10"/>
          </p:nvPr>
        </p:nvSpPr>
        <p:spPr bwMode="auto">
          <a:noFill/>
          <a:ln>
            <a:miter lim="800000"/>
            <a:headEnd/>
            <a:tailEnd/>
          </a:ln>
        </p:spPr>
        <p:txBody>
          <a:bodyPr wrap="square" lIns="91440" tIns="45720" rIns="91440" bIns="45720" numCol="1" anchorCtr="0" compatLnSpc="1">
            <a:prstTxWarp prst="textNoShape">
              <a:avLst/>
            </a:prstTxWarp>
          </a:bodyPr>
          <a:lstStyle/>
          <a:p>
            <a:endParaRPr lang="en-US" dirty="0" smtClean="0"/>
          </a:p>
        </p:txBody>
      </p:sp>
      <p:sp>
        <p:nvSpPr>
          <p:cNvPr id="57348" name="Footer Placeholder 4"/>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endParaRPr lang="en-US" dirty="0" smtClean="0"/>
          </a:p>
          <a:p>
            <a:endParaRPr lang="en-US" dirty="0" smtClean="0"/>
          </a:p>
        </p:txBody>
      </p:sp>
      <p:sp>
        <p:nvSpPr>
          <p:cNvPr id="78850" name="Rectangle 2"/>
          <p:cNvSpPr>
            <a:spLocks noGrp="1" noChangeArrowheads="1"/>
          </p:cNvSpPr>
          <p:nvPr>
            <p:ph type="title"/>
          </p:nvPr>
        </p:nvSpPr>
        <p:spPr/>
        <p:txBody>
          <a:bodyPr/>
          <a:lstStyle/>
          <a:p>
            <a:pPr eaLnBrk="1" fontAlgn="auto" hangingPunct="1">
              <a:spcAft>
                <a:spcPts val="0"/>
              </a:spcAft>
              <a:defRPr/>
            </a:pPr>
            <a:r>
              <a:rPr lang="en-US" dirty="0">
                <a:solidFill>
                  <a:schemeClr val="tx1"/>
                </a:solidFill>
              </a:rPr>
              <a:t>Hypercalcemia</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9" name="Rectangle 3"/>
          <p:cNvSpPr>
            <a:spLocks noGrp="1" noChangeArrowheads="1"/>
          </p:cNvSpPr>
          <p:nvPr>
            <p:ph idx="1"/>
          </p:nvPr>
        </p:nvSpPr>
        <p:spPr/>
        <p:txBody>
          <a:bodyPr>
            <a:normAutofit fontScale="92500" lnSpcReduction="20000"/>
          </a:bodyPr>
          <a:lstStyle/>
          <a:p>
            <a:pPr marL="365760" indent="-256032" eaLnBrk="1" fontAlgn="auto" hangingPunct="1">
              <a:lnSpc>
                <a:spcPct val="90000"/>
              </a:lnSpc>
              <a:spcAft>
                <a:spcPts val="0"/>
              </a:spcAft>
              <a:buFont typeface="Wingdings 3"/>
              <a:buChar char=""/>
              <a:defRPr/>
            </a:pPr>
            <a:r>
              <a:rPr lang="en-US" sz="2800" dirty="0"/>
              <a:t>Administer medications as prescribed (loop diuretics</a:t>
            </a:r>
            <a:r>
              <a:rPr lang="en-US" sz="2800" dirty="0" smtClean="0"/>
              <a:t>) – no thiazides.</a:t>
            </a:r>
            <a:endParaRPr lang="en-US" sz="2800" dirty="0"/>
          </a:p>
          <a:p>
            <a:pPr marL="365760" indent="-256032" eaLnBrk="1" fontAlgn="auto" hangingPunct="1">
              <a:lnSpc>
                <a:spcPct val="90000"/>
              </a:lnSpc>
              <a:spcAft>
                <a:spcPts val="0"/>
              </a:spcAft>
              <a:buFont typeface="Wingdings 3"/>
              <a:buChar char=""/>
              <a:defRPr/>
            </a:pPr>
            <a:r>
              <a:rPr lang="en-US" sz="2800" dirty="0"/>
              <a:t>Hydrate with isotonic saline infusions</a:t>
            </a:r>
          </a:p>
          <a:p>
            <a:pPr marL="365760" indent="-256032" eaLnBrk="1" fontAlgn="auto" hangingPunct="1">
              <a:lnSpc>
                <a:spcPct val="90000"/>
              </a:lnSpc>
              <a:spcAft>
                <a:spcPts val="0"/>
              </a:spcAft>
              <a:buFont typeface="Wingdings 3"/>
              <a:buChar char=""/>
              <a:defRPr/>
            </a:pPr>
            <a:r>
              <a:rPr lang="en-US" sz="2800" dirty="0"/>
              <a:t>Administer calcitonin or other meds to also lower bone resorption.</a:t>
            </a:r>
          </a:p>
          <a:p>
            <a:pPr marL="365760" indent="-256032" eaLnBrk="1" fontAlgn="auto" hangingPunct="1">
              <a:lnSpc>
                <a:spcPct val="90000"/>
              </a:lnSpc>
              <a:spcAft>
                <a:spcPts val="0"/>
              </a:spcAft>
              <a:buFont typeface="Wingdings 3"/>
              <a:buChar char=""/>
              <a:defRPr/>
            </a:pPr>
            <a:r>
              <a:rPr lang="en-US" sz="2800" dirty="0"/>
              <a:t>Instruct pt. to drink 3000-4000 ml of fluid daily to promote the renal excretion of Ca &amp; to decrease the possibility of renal calculi formation</a:t>
            </a:r>
            <a:r>
              <a:rPr lang="en-US" sz="2800" dirty="0" smtClean="0"/>
              <a:t>.</a:t>
            </a:r>
          </a:p>
          <a:p>
            <a:pPr marL="365760" indent="-256032" eaLnBrk="1" fontAlgn="auto" hangingPunct="1">
              <a:lnSpc>
                <a:spcPct val="90000"/>
              </a:lnSpc>
              <a:spcAft>
                <a:spcPts val="0"/>
              </a:spcAft>
              <a:buFont typeface="Wingdings 3"/>
              <a:buChar char=""/>
              <a:defRPr/>
            </a:pPr>
            <a:r>
              <a:rPr lang="en-US" sz="2800" dirty="0" smtClean="0"/>
              <a:t>Limit vitamin D intake</a:t>
            </a:r>
          </a:p>
          <a:p>
            <a:pPr marL="365760" indent="-256032" eaLnBrk="1" fontAlgn="auto" hangingPunct="1">
              <a:lnSpc>
                <a:spcPct val="90000"/>
              </a:lnSpc>
              <a:spcAft>
                <a:spcPts val="0"/>
              </a:spcAft>
              <a:buFont typeface="Wingdings 3"/>
              <a:buChar char=""/>
              <a:defRPr/>
            </a:pPr>
            <a:r>
              <a:rPr lang="en-US" sz="2800" dirty="0" smtClean="0"/>
              <a:t>Avoid calcium-based antacids.</a:t>
            </a:r>
            <a:endParaRPr lang="en-US" sz="2800" dirty="0"/>
          </a:p>
          <a:p>
            <a:pPr marL="365760" indent="-256032" eaLnBrk="1" fontAlgn="auto" hangingPunct="1">
              <a:lnSpc>
                <a:spcPct val="90000"/>
              </a:lnSpc>
              <a:spcAft>
                <a:spcPts val="0"/>
              </a:spcAft>
              <a:buFont typeface="Wingdings 3"/>
              <a:buChar char=""/>
              <a:defRPr/>
            </a:pPr>
            <a:r>
              <a:rPr lang="en-US" sz="2800" dirty="0"/>
              <a:t>Teach re: diet low in Ca.</a:t>
            </a:r>
          </a:p>
          <a:p>
            <a:pPr marL="365760" indent="-256032" eaLnBrk="1" fontAlgn="auto" hangingPunct="1">
              <a:lnSpc>
                <a:spcPct val="90000"/>
              </a:lnSpc>
              <a:spcAft>
                <a:spcPts val="0"/>
              </a:spcAft>
              <a:buFont typeface="Wingdings 3"/>
              <a:buChar char=""/>
              <a:defRPr/>
            </a:pPr>
            <a:r>
              <a:rPr lang="en-US" sz="2800" dirty="0"/>
              <a:t>Encourage weight-bearing activities. </a:t>
            </a:r>
            <a:endParaRPr lang="en-US" sz="2800" dirty="0" smtClean="0"/>
          </a:p>
          <a:p>
            <a:pPr marL="365760" indent="-256032" eaLnBrk="1" fontAlgn="auto" hangingPunct="1">
              <a:lnSpc>
                <a:spcPct val="90000"/>
              </a:lnSpc>
              <a:spcAft>
                <a:spcPts val="0"/>
              </a:spcAft>
              <a:buFont typeface="Wingdings 3"/>
              <a:buChar char=""/>
              <a:defRPr/>
            </a:pPr>
            <a:r>
              <a:rPr lang="en-US" sz="2800" dirty="0" smtClean="0"/>
              <a:t>Renal dialysis may be required</a:t>
            </a:r>
            <a:endParaRPr lang="en-US" sz="2800" dirty="0"/>
          </a:p>
        </p:txBody>
      </p:sp>
      <p:sp>
        <p:nvSpPr>
          <p:cNvPr id="58371" name="Date Placeholder 3"/>
          <p:cNvSpPr>
            <a:spLocks noGrp="1"/>
          </p:cNvSpPr>
          <p:nvPr>
            <p:ph type="dt" sz="quarter" idx="10"/>
          </p:nvPr>
        </p:nvSpPr>
        <p:spPr bwMode="auto">
          <a:noFill/>
          <a:ln>
            <a:miter lim="800000"/>
            <a:headEnd/>
            <a:tailEnd/>
          </a:ln>
        </p:spPr>
        <p:txBody>
          <a:bodyPr wrap="square" lIns="91440" tIns="45720" rIns="91440" bIns="45720" numCol="1" anchorCtr="0" compatLnSpc="1">
            <a:prstTxWarp prst="textNoShape">
              <a:avLst/>
            </a:prstTxWarp>
          </a:bodyPr>
          <a:lstStyle/>
          <a:p>
            <a:endParaRPr lang="en-US" dirty="0" smtClean="0"/>
          </a:p>
        </p:txBody>
      </p:sp>
      <p:sp>
        <p:nvSpPr>
          <p:cNvPr id="58372" name="Footer Placeholder 4"/>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endParaRPr lang="en-US" dirty="0" smtClean="0"/>
          </a:p>
        </p:txBody>
      </p:sp>
      <p:sp>
        <p:nvSpPr>
          <p:cNvPr id="80898" name="Rectangle 2"/>
          <p:cNvSpPr>
            <a:spLocks noGrp="1" noChangeArrowheads="1"/>
          </p:cNvSpPr>
          <p:nvPr>
            <p:ph type="title"/>
          </p:nvPr>
        </p:nvSpPr>
        <p:spPr>
          <a:xfrm>
            <a:off x="457200" y="304800"/>
            <a:ext cx="8229600" cy="1143000"/>
          </a:xfrm>
        </p:spPr>
        <p:txBody>
          <a:bodyPr/>
          <a:lstStyle/>
          <a:p>
            <a:pPr eaLnBrk="1" fontAlgn="auto" hangingPunct="1">
              <a:spcAft>
                <a:spcPts val="0"/>
              </a:spcAft>
              <a:defRPr/>
            </a:pPr>
            <a:r>
              <a:rPr lang="en-US" dirty="0">
                <a:solidFill>
                  <a:schemeClr val="tx1"/>
                </a:solidFill>
              </a:rPr>
              <a:t>Nursing Management</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3"/>
          <p:cNvSpPr>
            <a:spLocks noGrp="1" noChangeArrowheads="1"/>
          </p:cNvSpPr>
          <p:nvPr>
            <p:ph idx="1"/>
          </p:nvPr>
        </p:nvSpPr>
        <p:spPr>
          <a:xfrm>
            <a:off x="228600" y="1371600"/>
            <a:ext cx="8613775" cy="5257800"/>
          </a:xfrm>
        </p:spPr>
        <p:txBody>
          <a:bodyPr/>
          <a:lstStyle/>
          <a:p>
            <a:pPr eaLnBrk="1" hangingPunct="1">
              <a:lnSpc>
                <a:spcPct val="80000"/>
              </a:lnSpc>
            </a:pPr>
            <a:r>
              <a:rPr lang="en-US" sz="2400" dirty="0" smtClean="0"/>
              <a:t>Normal: 1.5-2.5 mEq/L</a:t>
            </a:r>
          </a:p>
          <a:p>
            <a:pPr eaLnBrk="1" hangingPunct="1">
              <a:lnSpc>
                <a:spcPct val="80000"/>
              </a:lnSpc>
            </a:pPr>
            <a:r>
              <a:rPr lang="en-US" sz="2400" dirty="0" smtClean="0"/>
              <a:t>Value less than 1.5 = Hypomagnesemia</a:t>
            </a:r>
          </a:p>
          <a:p>
            <a:pPr eaLnBrk="1" hangingPunct="1">
              <a:lnSpc>
                <a:spcPct val="80000"/>
              </a:lnSpc>
            </a:pPr>
            <a:r>
              <a:rPr lang="en-US" sz="2400" dirty="0" smtClean="0"/>
              <a:t>Value greater than 2.5 = Hypermagnesemia</a:t>
            </a:r>
          </a:p>
          <a:p>
            <a:pPr eaLnBrk="1" hangingPunct="1">
              <a:lnSpc>
                <a:spcPct val="80000"/>
              </a:lnSpc>
            </a:pPr>
            <a:r>
              <a:rPr lang="en-US" sz="2400" dirty="0" smtClean="0"/>
              <a:t>It is the second most abundant electrolyte inside the cell (K+ is first)</a:t>
            </a:r>
          </a:p>
          <a:p>
            <a:pPr eaLnBrk="1" hangingPunct="1">
              <a:lnSpc>
                <a:spcPct val="80000"/>
              </a:lnSpc>
            </a:pPr>
            <a:r>
              <a:rPr lang="en-US" sz="2400" dirty="0" smtClean="0"/>
              <a:t>Functions:</a:t>
            </a:r>
          </a:p>
          <a:p>
            <a:pPr lvl="1" eaLnBrk="1" hangingPunct="1">
              <a:lnSpc>
                <a:spcPct val="80000"/>
              </a:lnSpc>
            </a:pPr>
            <a:r>
              <a:rPr lang="en-US" sz="2400" dirty="0" smtClean="0"/>
              <a:t>Assists in metabolism of CHO and proteins</a:t>
            </a:r>
          </a:p>
          <a:p>
            <a:pPr lvl="1" eaLnBrk="1" hangingPunct="1">
              <a:lnSpc>
                <a:spcPct val="80000"/>
              </a:lnSpc>
            </a:pPr>
            <a:r>
              <a:rPr lang="en-US" sz="2400" dirty="0" smtClean="0"/>
              <a:t>Maintains electrical activity in nerves and muscles</a:t>
            </a:r>
          </a:p>
          <a:p>
            <a:pPr lvl="1" eaLnBrk="1" hangingPunct="1">
              <a:lnSpc>
                <a:spcPct val="80000"/>
              </a:lnSpc>
            </a:pPr>
            <a:r>
              <a:rPr lang="en-US" sz="2400" dirty="0" smtClean="0"/>
              <a:t>Very important for neuromuscular function</a:t>
            </a:r>
          </a:p>
          <a:p>
            <a:pPr eaLnBrk="1" hangingPunct="1">
              <a:lnSpc>
                <a:spcPct val="80000"/>
              </a:lnSpc>
            </a:pPr>
            <a:r>
              <a:rPr lang="en-US" sz="2400" dirty="0" smtClean="0"/>
              <a:t>When out of balance: Think about muscle problems and the effect that could occur on the CNS</a:t>
            </a:r>
          </a:p>
          <a:p>
            <a:pPr eaLnBrk="1" hangingPunct="1">
              <a:lnSpc>
                <a:spcPct val="80000"/>
              </a:lnSpc>
            </a:pPr>
            <a:r>
              <a:rPr lang="en-US" sz="2400" dirty="0" smtClean="0"/>
              <a:t>Not a common electrolyte imbalance, so not routinely check for, as are K+ and Na+</a:t>
            </a:r>
          </a:p>
          <a:p>
            <a:pPr eaLnBrk="1" hangingPunct="1">
              <a:lnSpc>
                <a:spcPct val="80000"/>
              </a:lnSpc>
            </a:pPr>
            <a:r>
              <a:rPr lang="en-US" sz="2400" dirty="0" smtClean="0"/>
              <a:t>Every adult needs 270-350 mg/day acquired through normal diet</a:t>
            </a:r>
          </a:p>
        </p:txBody>
      </p:sp>
      <p:sp>
        <p:nvSpPr>
          <p:cNvPr id="81923" name="Date Placeholder 3"/>
          <p:cNvSpPr>
            <a:spLocks noGrp="1"/>
          </p:cNvSpPr>
          <p:nvPr>
            <p:ph type="dt" sz="quarter" idx="10"/>
          </p:nvPr>
        </p:nvSpPr>
        <p:spPr bwMode="auto">
          <a:noFill/>
          <a:ln>
            <a:miter lim="800000"/>
            <a:headEnd/>
            <a:tailEnd/>
          </a:ln>
        </p:spPr>
        <p:txBody>
          <a:bodyPr wrap="square" lIns="91440" tIns="45720" rIns="91440" bIns="45720" numCol="1" anchorCtr="0" compatLnSpc="1">
            <a:prstTxWarp prst="textNoShape">
              <a:avLst/>
            </a:prstTxWarp>
          </a:bodyPr>
          <a:lstStyle/>
          <a:p>
            <a:endParaRPr lang="en-US" dirty="0" smtClean="0"/>
          </a:p>
        </p:txBody>
      </p:sp>
      <p:sp>
        <p:nvSpPr>
          <p:cNvPr id="81924" name="Footer Placeholder 4"/>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endParaRPr lang="en-US" dirty="0" smtClean="0"/>
          </a:p>
        </p:txBody>
      </p:sp>
      <p:sp>
        <p:nvSpPr>
          <p:cNvPr id="125954" name="Rectangle 2"/>
          <p:cNvSpPr>
            <a:spLocks noGrp="1" noChangeArrowheads="1"/>
          </p:cNvSpPr>
          <p:nvPr>
            <p:ph type="title"/>
          </p:nvPr>
        </p:nvSpPr>
        <p:spPr>
          <a:xfrm>
            <a:off x="457200" y="152400"/>
            <a:ext cx="7772400" cy="1143000"/>
          </a:xfrm>
        </p:spPr>
        <p:txBody>
          <a:bodyPr>
            <a:normAutofit/>
          </a:bodyPr>
          <a:lstStyle/>
          <a:p>
            <a:pPr eaLnBrk="1" fontAlgn="auto" hangingPunct="1">
              <a:spcAft>
                <a:spcPts val="0"/>
              </a:spcAft>
              <a:defRPr/>
            </a:pPr>
            <a:r>
              <a:rPr lang="en-US" sz="4000" dirty="0" smtClean="0">
                <a:solidFill>
                  <a:schemeClr val="tx1"/>
                </a:solidFill>
              </a:rPr>
              <a:t>Magnesium </a:t>
            </a:r>
            <a:r>
              <a:rPr lang="en-US" sz="4000" dirty="0">
                <a:solidFill>
                  <a:schemeClr val="tx1"/>
                </a:solidFill>
              </a:rPr>
              <a:t>(Mg-</a:t>
            </a:r>
            <a:r>
              <a:rPr lang="en-US" sz="4000" dirty="0">
                <a:solidFill>
                  <a:schemeClr val="bg1"/>
                </a:solidFill>
              </a:rPr>
              <a:t>)</a:t>
            </a:r>
          </a:p>
        </p:txBody>
      </p:sp>
    </p:spTree>
    <p:extLst>
      <p:ext uri="{BB962C8B-B14F-4D97-AF65-F5344CB8AC3E}">
        <p14:creationId xmlns:p14="http://schemas.microsoft.com/office/powerpoint/2010/main" val="128317276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9" name="Rectangle 3"/>
          <p:cNvSpPr>
            <a:spLocks noGrp="1" noChangeArrowheads="1"/>
          </p:cNvSpPr>
          <p:nvPr>
            <p:ph idx="1"/>
          </p:nvPr>
        </p:nvSpPr>
        <p:spPr>
          <a:xfrm>
            <a:off x="228600" y="1143000"/>
            <a:ext cx="8763000" cy="5330952"/>
          </a:xfrm>
        </p:spPr>
        <p:txBody>
          <a:bodyPr>
            <a:normAutofit fontScale="92500"/>
          </a:bodyPr>
          <a:lstStyle/>
          <a:p>
            <a:pPr marL="365760" indent="-256032" eaLnBrk="1" fontAlgn="auto" hangingPunct="1">
              <a:lnSpc>
                <a:spcPct val="80000"/>
              </a:lnSpc>
              <a:spcAft>
                <a:spcPts val="0"/>
              </a:spcAft>
              <a:buFont typeface="Wingdings 3"/>
              <a:buChar char=""/>
              <a:defRPr/>
            </a:pPr>
            <a:r>
              <a:rPr lang="en-US" sz="2400" dirty="0"/>
              <a:t>Mg- and K+ levels tend to increase and increase together</a:t>
            </a:r>
          </a:p>
          <a:p>
            <a:pPr marL="365760" indent="-256032" eaLnBrk="1" fontAlgn="auto" hangingPunct="1">
              <a:lnSpc>
                <a:spcPct val="80000"/>
              </a:lnSpc>
              <a:spcAft>
                <a:spcPts val="0"/>
              </a:spcAft>
              <a:buFont typeface="Wingdings 3"/>
              <a:buChar char=""/>
              <a:defRPr/>
            </a:pPr>
            <a:r>
              <a:rPr lang="en-US" sz="2400" dirty="0"/>
              <a:t>Magnesium makes the vascular system vasodilate.</a:t>
            </a:r>
          </a:p>
          <a:p>
            <a:pPr marL="365760" indent="-256032" eaLnBrk="1" fontAlgn="auto" hangingPunct="1">
              <a:lnSpc>
                <a:spcPct val="80000"/>
              </a:lnSpc>
              <a:spcAft>
                <a:spcPts val="0"/>
              </a:spcAft>
              <a:buFont typeface="Wingdings 3"/>
              <a:buChar char=""/>
              <a:defRPr/>
            </a:pPr>
            <a:r>
              <a:rPr lang="en-US" sz="2400" dirty="0"/>
              <a:t>Mg is excreted by the kidneys. If kidneys aren’t working properly, then we will retain Mg in our blood</a:t>
            </a:r>
          </a:p>
          <a:p>
            <a:pPr marL="365760" indent="-256032" eaLnBrk="1" fontAlgn="auto" hangingPunct="1">
              <a:lnSpc>
                <a:spcPct val="80000"/>
              </a:lnSpc>
              <a:spcAft>
                <a:spcPts val="0"/>
              </a:spcAft>
              <a:buFont typeface="Wingdings 3"/>
              <a:buChar char=""/>
              <a:defRPr/>
            </a:pPr>
            <a:r>
              <a:rPr lang="en-US" sz="2400" dirty="0"/>
              <a:t>When we have too much Mg in our blood, a sedative effect will occur</a:t>
            </a:r>
            <a:r>
              <a:rPr lang="en-US" sz="2400" dirty="0" smtClean="0"/>
              <a:t>.</a:t>
            </a:r>
          </a:p>
          <a:p>
            <a:pPr eaLnBrk="1" hangingPunct="1">
              <a:lnSpc>
                <a:spcPct val="90000"/>
              </a:lnSpc>
            </a:pPr>
            <a:r>
              <a:rPr lang="en-US" dirty="0"/>
              <a:t>Neuromuscular excitability profoundly affected by alterations in serum Mg</a:t>
            </a:r>
          </a:p>
          <a:p>
            <a:pPr eaLnBrk="1" hangingPunct="1">
              <a:lnSpc>
                <a:spcPct val="90000"/>
              </a:lnSpc>
            </a:pPr>
            <a:r>
              <a:rPr lang="en-US" dirty="0"/>
              <a:t>Diets low in Mg are believed to be a risk factor for HTN, cardiac arrhythmias, ischemic heart disease, &amp; sudden cardiac death.  </a:t>
            </a:r>
          </a:p>
          <a:p>
            <a:pPr marL="365760" indent="-256032" eaLnBrk="1" fontAlgn="auto" hangingPunct="1">
              <a:lnSpc>
                <a:spcPct val="80000"/>
              </a:lnSpc>
              <a:spcAft>
                <a:spcPts val="0"/>
              </a:spcAft>
              <a:buFont typeface="Wingdings 3"/>
              <a:buChar char=""/>
              <a:defRPr/>
            </a:pPr>
            <a:r>
              <a:rPr lang="en-US" sz="2400" dirty="0" smtClean="0"/>
              <a:t>Food </a:t>
            </a:r>
            <a:r>
              <a:rPr lang="en-US" sz="2400" dirty="0"/>
              <a:t>sources: vegetable, nuts, seeds, fish, whole grains, legumes, wheat germ, rolled oats, meats (includes tuna), raisins, dairy products (milk, yogurt)</a:t>
            </a:r>
          </a:p>
          <a:p>
            <a:pPr marL="365760" indent="-256032" eaLnBrk="1" fontAlgn="auto" hangingPunct="1">
              <a:lnSpc>
                <a:spcPct val="80000"/>
              </a:lnSpc>
              <a:spcAft>
                <a:spcPts val="0"/>
              </a:spcAft>
              <a:buFont typeface="Wingdings 3"/>
              <a:buChar char=""/>
              <a:defRPr/>
            </a:pPr>
            <a:r>
              <a:rPr lang="en-US" sz="2400" dirty="0"/>
              <a:t>Important: Be careful with blood specimens. If the specimen is shaken this could rupture cells and release Mg or K+ from inside the cells. This would give a false high result.</a:t>
            </a:r>
          </a:p>
        </p:txBody>
      </p:sp>
      <p:sp>
        <p:nvSpPr>
          <p:cNvPr id="82947" name="Date Placeholder 3"/>
          <p:cNvSpPr>
            <a:spLocks noGrp="1"/>
          </p:cNvSpPr>
          <p:nvPr>
            <p:ph type="dt" sz="quarter" idx="10"/>
          </p:nvPr>
        </p:nvSpPr>
        <p:spPr bwMode="auto">
          <a:noFill/>
          <a:ln>
            <a:miter lim="800000"/>
            <a:headEnd/>
            <a:tailEnd/>
          </a:ln>
        </p:spPr>
        <p:txBody>
          <a:bodyPr wrap="square" lIns="91440" tIns="45720" rIns="91440" bIns="45720" numCol="1" anchorCtr="0" compatLnSpc="1">
            <a:prstTxWarp prst="textNoShape">
              <a:avLst/>
            </a:prstTxWarp>
          </a:bodyPr>
          <a:lstStyle/>
          <a:p>
            <a:endParaRPr lang="en-US" dirty="0" smtClean="0"/>
          </a:p>
        </p:txBody>
      </p:sp>
      <p:sp>
        <p:nvSpPr>
          <p:cNvPr id="82948" name="Footer Placeholder 4"/>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endParaRPr lang="en-US" dirty="0" smtClean="0"/>
          </a:p>
        </p:txBody>
      </p:sp>
      <p:sp>
        <p:nvSpPr>
          <p:cNvPr id="126978" name="Rectangle 2"/>
          <p:cNvSpPr>
            <a:spLocks noGrp="1" noChangeArrowheads="1"/>
          </p:cNvSpPr>
          <p:nvPr>
            <p:ph type="title"/>
          </p:nvPr>
        </p:nvSpPr>
        <p:spPr>
          <a:xfrm>
            <a:off x="457200" y="274638"/>
            <a:ext cx="7467600" cy="715962"/>
          </a:xfrm>
        </p:spPr>
        <p:txBody>
          <a:bodyPr>
            <a:normAutofit/>
          </a:bodyPr>
          <a:lstStyle/>
          <a:p>
            <a:pPr eaLnBrk="1" fontAlgn="auto" hangingPunct="1">
              <a:spcAft>
                <a:spcPts val="0"/>
              </a:spcAft>
              <a:defRPr/>
            </a:pPr>
            <a:r>
              <a:rPr lang="en-US" sz="4000" dirty="0" smtClean="0">
                <a:solidFill>
                  <a:schemeClr val="tx1"/>
                </a:solidFill>
              </a:rPr>
              <a:t>Magnesium </a:t>
            </a:r>
            <a:r>
              <a:rPr lang="en-US" sz="4000" dirty="0">
                <a:solidFill>
                  <a:schemeClr val="tx1"/>
                </a:solidFill>
              </a:rPr>
              <a:t>(Mg-) continued</a:t>
            </a:r>
          </a:p>
        </p:txBody>
      </p:sp>
    </p:spTree>
    <p:extLst>
      <p:ext uri="{BB962C8B-B14F-4D97-AF65-F5344CB8AC3E}">
        <p14:creationId xmlns:p14="http://schemas.microsoft.com/office/powerpoint/2010/main" val="8791789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9" name="Rectangle 3"/>
          <p:cNvSpPr>
            <a:spLocks noGrp="1" noChangeArrowheads="1"/>
          </p:cNvSpPr>
          <p:nvPr>
            <p:ph idx="1"/>
          </p:nvPr>
        </p:nvSpPr>
        <p:spPr/>
        <p:txBody>
          <a:bodyPr>
            <a:normAutofit fontScale="92500"/>
          </a:bodyPr>
          <a:lstStyle/>
          <a:p>
            <a:pPr marL="365760" indent="-256032" eaLnBrk="1" fontAlgn="auto" hangingPunct="1">
              <a:spcAft>
                <a:spcPts val="0"/>
              </a:spcAft>
              <a:buFont typeface="Wingdings 3"/>
              <a:buChar char=""/>
              <a:defRPr/>
            </a:pPr>
            <a:r>
              <a:rPr lang="en-US" sz="2800" dirty="0" smtClean="0"/>
              <a:t>&lt;1.5 mEq/L</a:t>
            </a:r>
          </a:p>
          <a:p>
            <a:pPr marL="365760" indent="-256032" eaLnBrk="1" fontAlgn="auto" hangingPunct="1">
              <a:spcAft>
                <a:spcPts val="0"/>
              </a:spcAft>
              <a:buFont typeface="Wingdings 3"/>
              <a:buChar char=""/>
              <a:defRPr/>
            </a:pPr>
            <a:r>
              <a:rPr lang="en-US" sz="2800" dirty="0" smtClean="0"/>
              <a:t>Decrease </a:t>
            </a:r>
            <a:r>
              <a:rPr lang="en-US" sz="2800" dirty="0"/>
              <a:t>in the extracellular level of magnesium</a:t>
            </a:r>
          </a:p>
          <a:p>
            <a:pPr marL="365760" indent="-256032" eaLnBrk="1" fontAlgn="auto" hangingPunct="1">
              <a:spcAft>
                <a:spcPts val="0"/>
              </a:spcAft>
              <a:buFont typeface="Wingdings 3"/>
              <a:buChar char=""/>
              <a:defRPr/>
            </a:pPr>
            <a:r>
              <a:rPr lang="en-US" sz="2800" dirty="0"/>
              <a:t>Usually occurs with hypokalemia &amp; hypocalcemia</a:t>
            </a:r>
          </a:p>
          <a:p>
            <a:pPr marL="365760" indent="-256032" eaLnBrk="1" fontAlgn="auto" hangingPunct="1">
              <a:spcAft>
                <a:spcPts val="0"/>
              </a:spcAft>
              <a:buFont typeface="Wingdings 3"/>
              <a:buChar char=""/>
              <a:defRPr/>
            </a:pPr>
            <a:r>
              <a:rPr lang="en-US" sz="2800" dirty="0"/>
              <a:t>Tends to develop gradually</a:t>
            </a:r>
          </a:p>
          <a:p>
            <a:pPr marL="365760" indent="-256032" eaLnBrk="1" fontAlgn="auto" hangingPunct="1">
              <a:spcAft>
                <a:spcPts val="0"/>
              </a:spcAft>
              <a:buFont typeface="Wingdings 3"/>
              <a:buChar char=""/>
              <a:defRPr/>
            </a:pPr>
            <a:r>
              <a:rPr lang="en-US" sz="2800" dirty="0"/>
              <a:t>Causes:</a:t>
            </a:r>
          </a:p>
          <a:p>
            <a:pPr marL="621792" lvl="1" eaLnBrk="1" fontAlgn="auto" hangingPunct="1">
              <a:spcBef>
                <a:spcPts val="324"/>
              </a:spcBef>
              <a:spcAft>
                <a:spcPts val="0"/>
              </a:spcAft>
              <a:buFont typeface="Verdana"/>
              <a:buChar char="◦"/>
              <a:defRPr/>
            </a:pPr>
            <a:r>
              <a:rPr lang="en-US" sz="2400" dirty="0"/>
              <a:t>Prolonged IV feeding without Mg supplementation </a:t>
            </a:r>
          </a:p>
          <a:p>
            <a:pPr marL="621792" lvl="1" eaLnBrk="1" fontAlgn="auto" hangingPunct="1">
              <a:spcBef>
                <a:spcPts val="324"/>
              </a:spcBef>
              <a:spcAft>
                <a:spcPts val="0"/>
              </a:spcAft>
              <a:buFont typeface="Verdana"/>
              <a:buChar char="◦"/>
              <a:defRPr/>
            </a:pPr>
            <a:r>
              <a:rPr lang="en-US" sz="2400" dirty="0"/>
              <a:t>Excessive losses of fluids from the GI tract</a:t>
            </a:r>
          </a:p>
          <a:p>
            <a:pPr marL="621792" lvl="1" eaLnBrk="1" fontAlgn="auto" hangingPunct="1">
              <a:spcBef>
                <a:spcPts val="324"/>
              </a:spcBef>
              <a:spcAft>
                <a:spcPts val="0"/>
              </a:spcAft>
              <a:buFont typeface="Verdana"/>
              <a:buChar char="◦"/>
              <a:defRPr/>
            </a:pPr>
            <a:r>
              <a:rPr lang="en-US" sz="2400" dirty="0"/>
              <a:t>Chronic alcoholism</a:t>
            </a:r>
          </a:p>
          <a:p>
            <a:pPr marL="621792" lvl="1" eaLnBrk="1" fontAlgn="auto" hangingPunct="1">
              <a:spcBef>
                <a:spcPts val="324"/>
              </a:spcBef>
              <a:spcAft>
                <a:spcPts val="0"/>
              </a:spcAft>
              <a:buFont typeface="Verdana"/>
              <a:buChar char="◦"/>
              <a:defRPr/>
            </a:pPr>
            <a:r>
              <a:rPr lang="en-US" sz="2400" dirty="0"/>
              <a:t>Uncontrolled diabetes.</a:t>
            </a:r>
          </a:p>
        </p:txBody>
      </p:sp>
      <p:sp>
        <p:nvSpPr>
          <p:cNvPr id="68611" name="Date Placeholder 3"/>
          <p:cNvSpPr>
            <a:spLocks noGrp="1"/>
          </p:cNvSpPr>
          <p:nvPr>
            <p:ph type="dt" sz="quarter" idx="10"/>
          </p:nvPr>
        </p:nvSpPr>
        <p:spPr bwMode="auto">
          <a:noFill/>
          <a:ln>
            <a:miter lim="800000"/>
            <a:headEnd/>
            <a:tailEnd/>
          </a:ln>
        </p:spPr>
        <p:txBody>
          <a:bodyPr wrap="square" lIns="91440" tIns="45720" rIns="91440" bIns="45720" numCol="1" anchorCtr="0" compatLnSpc="1">
            <a:prstTxWarp prst="textNoShape">
              <a:avLst/>
            </a:prstTxWarp>
          </a:bodyPr>
          <a:lstStyle/>
          <a:p>
            <a:endParaRPr lang="en-US" dirty="0" smtClean="0"/>
          </a:p>
        </p:txBody>
      </p:sp>
      <p:sp>
        <p:nvSpPr>
          <p:cNvPr id="68612" name="Footer Placeholder 4"/>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endParaRPr lang="en-US" dirty="0" smtClean="0"/>
          </a:p>
        </p:txBody>
      </p:sp>
      <p:sp>
        <p:nvSpPr>
          <p:cNvPr id="111618" name="Rectangle 2"/>
          <p:cNvSpPr>
            <a:spLocks noGrp="1" noChangeArrowheads="1"/>
          </p:cNvSpPr>
          <p:nvPr>
            <p:ph type="title"/>
          </p:nvPr>
        </p:nvSpPr>
        <p:spPr/>
        <p:txBody>
          <a:bodyPr/>
          <a:lstStyle/>
          <a:p>
            <a:pPr eaLnBrk="1" fontAlgn="auto" hangingPunct="1">
              <a:spcAft>
                <a:spcPts val="0"/>
              </a:spcAft>
              <a:defRPr/>
            </a:pPr>
            <a:r>
              <a:rPr lang="en-US" dirty="0">
                <a:solidFill>
                  <a:schemeClr val="tx1"/>
                </a:solidFill>
              </a:rPr>
              <a:t>Hypomagnesium</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3"/>
          <p:cNvSpPr>
            <a:spLocks noGrp="1" noChangeArrowheads="1"/>
          </p:cNvSpPr>
          <p:nvPr>
            <p:ph idx="1"/>
          </p:nvPr>
        </p:nvSpPr>
        <p:spPr/>
        <p:txBody>
          <a:bodyPr/>
          <a:lstStyle/>
          <a:p>
            <a:pPr eaLnBrk="1" hangingPunct="1">
              <a:lnSpc>
                <a:spcPct val="80000"/>
              </a:lnSpc>
            </a:pPr>
            <a:r>
              <a:rPr lang="en-US" sz="2800" dirty="0" smtClean="0"/>
              <a:t>Confusion, depression, psychosis</a:t>
            </a:r>
          </a:p>
          <a:p>
            <a:pPr eaLnBrk="1" hangingPunct="1">
              <a:lnSpc>
                <a:spcPct val="80000"/>
              </a:lnSpc>
            </a:pPr>
            <a:r>
              <a:rPr lang="en-US" sz="2800" dirty="0" smtClean="0"/>
              <a:t>Hyperactive deep tendon reflexes</a:t>
            </a:r>
          </a:p>
          <a:p>
            <a:pPr eaLnBrk="1" hangingPunct="1">
              <a:lnSpc>
                <a:spcPct val="80000"/>
              </a:lnSpc>
            </a:pPr>
            <a:r>
              <a:rPr lang="en-US" sz="2800" dirty="0" smtClean="0"/>
              <a:t>Tetany &amp; seizures</a:t>
            </a:r>
          </a:p>
          <a:p>
            <a:pPr eaLnBrk="1" hangingPunct="1">
              <a:lnSpc>
                <a:spcPct val="80000"/>
              </a:lnSpc>
            </a:pPr>
            <a:r>
              <a:rPr lang="en-US" sz="2800" dirty="0" smtClean="0"/>
              <a:t>Tremors</a:t>
            </a:r>
          </a:p>
          <a:p>
            <a:pPr eaLnBrk="1" hangingPunct="1">
              <a:lnSpc>
                <a:spcPct val="80000"/>
              </a:lnSpc>
            </a:pPr>
            <a:r>
              <a:rPr lang="en-US" sz="2800" dirty="0" smtClean="0"/>
              <a:t>Seizures</a:t>
            </a:r>
          </a:p>
          <a:p>
            <a:pPr eaLnBrk="1" hangingPunct="1">
              <a:lnSpc>
                <a:spcPct val="80000"/>
              </a:lnSpc>
            </a:pPr>
            <a:r>
              <a:rPr lang="en-US" sz="2800" dirty="0" smtClean="0"/>
              <a:t>Cardiac arrhythmias</a:t>
            </a:r>
          </a:p>
          <a:p>
            <a:pPr eaLnBrk="1" hangingPunct="1">
              <a:lnSpc>
                <a:spcPct val="80000"/>
              </a:lnSpc>
            </a:pPr>
            <a:r>
              <a:rPr lang="en-US" sz="2800" dirty="0" smtClean="0"/>
              <a:t>Resembles hypocalcemia &amp; may contribute to the development of hypocalcemia.  </a:t>
            </a:r>
          </a:p>
          <a:p>
            <a:pPr eaLnBrk="1" hangingPunct="1">
              <a:lnSpc>
                <a:spcPct val="80000"/>
              </a:lnSpc>
            </a:pPr>
            <a:r>
              <a:rPr lang="en-US" sz="2800" dirty="0" smtClean="0"/>
              <a:t>May be associated with hypokalemia that does not respond well to K replacement (because intracellular Mg is critical to normal function of the Na-K pump.)</a:t>
            </a:r>
          </a:p>
        </p:txBody>
      </p:sp>
      <p:sp>
        <p:nvSpPr>
          <p:cNvPr id="69635" name="Date Placeholder 3"/>
          <p:cNvSpPr>
            <a:spLocks noGrp="1"/>
          </p:cNvSpPr>
          <p:nvPr>
            <p:ph type="dt" sz="quarter" idx="10"/>
          </p:nvPr>
        </p:nvSpPr>
        <p:spPr bwMode="auto">
          <a:noFill/>
          <a:ln>
            <a:miter lim="800000"/>
            <a:headEnd/>
            <a:tailEnd/>
          </a:ln>
        </p:spPr>
        <p:txBody>
          <a:bodyPr wrap="square" lIns="91440" tIns="45720" rIns="91440" bIns="45720" numCol="1" anchorCtr="0" compatLnSpc="1">
            <a:prstTxWarp prst="textNoShape">
              <a:avLst/>
            </a:prstTxWarp>
          </a:bodyPr>
          <a:lstStyle/>
          <a:p>
            <a:endParaRPr lang="en-US" dirty="0" smtClean="0"/>
          </a:p>
        </p:txBody>
      </p:sp>
      <p:sp>
        <p:nvSpPr>
          <p:cNvPr id="69636" name="Footer Placeholder 4"/>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endParaRPr lang="en-US" dirty="0" smtClean="0"/>
          </a:p>
        </p:txBody>
      </p:sp>
      <p:sp>
        <p:nvSpPr>
          <p:cNvPr id="112642" name="Rectangle 2"/>
          <p:cNvSpPr>
            <a:spLocks noGrp="1" noChangeArrowheads="1"/>
          </p:cNvSpPr>
          <p:nvPr>
            <p:ph type="title"/>
          </p:nvPr>
        </p:nvSpPr>
        <p:spPr>
          <a:xfrm>
            <a:off x="304800" y="228600"/>
            <a:ext cx="8229600" cy="1143000"/>
          </a:xfrm>
        </p:spPr>
        <p:txBody>
          <a:bodyPr/>
          <a:lstStyle/>
          <a:p>
            <a:pPr eaLnBrk="1" fontAlgn="auto" hangingPunct="1">
              <a:spcAft>
                <a:spcPts val="0"/>
              </a:spcAft>
              <a:defRPr/>
            </a:pPr>
            <a:r>
              <a:rPr lang="en-US" dirty="0">
                <a:solidFill>
                  <a:schemeClr val="tx1"/>
                </a:solidFill>
              </a:rPr>
              <a:t>Clinical Manifestations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914400" y="457200"/>
            <a:ext cx="7315200" cy="1066800"/>
          </a:xfrm>
        </p:spPr>
        <p:txBody>
          <a:bodyPr/>
          <a:lstStyle/>
          <a:p>
            <a:pPr eaLnBrk="1" fontAlgn="auto" hangingPunct="1">
              <a:spcAft>
                <a:spcPts val="0"/>
              </a:spcAft>
              <a:defRPr/>
            </a:pPr>
            <a:r>
              <a:rPr lang="en-US" dirty="0"/>
              <a:t>Composition of  Body Fluids</a:t>
            </a:r>
          </a:p>
        </p:txBody>
      </p:sp>
      <p:sp>
        <p:nvSpPr>
          <p:cNvPr id="16387" name="Rectangle 4"/>
          <p:cNvSpPr>
            <a:spLocks noGrp="1" noChangeArrowheads="1"/>
          </p:cNvSpPr>
          <p:nvPr>
            <p:ph sz="quarter" idx="1"/>
          </p:nvPr>
        </p:nvSpPr>
        <p:spPr>
          <a:xfrm>
            <a:off x="533400" y="1676400"/>
            <a:ext cx="8153400" cy="3581400"/>
          </a:xfrm>
        </p:spPr>
        <p:txBody>
          <a:bodyPr/>
          <a:lstStyle/>
          <a:p>
            <a:pPr eaLnBrk="1" hangingPunct="1">
              <a:buNone/>
            </a:pPr>
            <a:r>
              <a:rPr lang="en-US" dirty="0" smtClean="0"/>
              <a:t>Electrolyte:</a:t>
            </a:r>
          </a:p>
          <a:p>
            <a:pPr lvl="1" eaLnBrk="1" hangingPunct="1"/>
            <a:r>
              <a:rPr lang="en-US" dirty="0" smtClean="0"/>
              <a:t>An element or compound that, when dissolved or dissociated in water or solvent, separates into ions</a:t>
            </a:r>
          </a:p>
          <a:p>
            <a:pPr marL="366713" lvl="1" indent="0" eaLnBrk="1" hangingPunct="1">
              <a:buNone/>
            </a:pPr>
            <a:r>
              <a:rPr lang="en-US" dirty="0"/>
              <a:t> </a:t>
            </a:r>
            <a:r>
              <a:rPr lang="en-US" dirty="0" smtClean="0"/>
              <a:t>   that are electrically charged. Also called minerals or </a:t>
            </a:r>
          </a:p>
          <a:p>
            <a:pPr marL="366713" lvl="1" indent="0" eaLnBrk="1" hangingPunct="1">
              <a:buNone/>
            </a:pPr>
            <a:r>
              <a:rPr lang="en-US" dirty="0"/>
              <a:t> </a:t>
            </a:r>
            <a:r>
              <a:rPr lang="en-US" dirty="0" smtClean="0"/>
              <a:t>   salts.</a:t>
            </a:r>
          </a:p>
          <a:p>
            <a:pPr eaLnBrk="1" hangingPunct="1"/>
            <a:r>
              <a:rPr lang="en-US" dirty="0" smtClean="0"/>
              <a:t>Ions: ( electrically charged particles)</a:t>
            </a:r>
          </a:p>
          <a:p>
            <a:pPr lvl="1" eaLnBrk="1" hangingPunct="1"/>
            <a:r>
              <a:rPr lang="en-US" dirty="0" smtClean="0"/>
              <a:t>Cations: positively charged ( Ca, Mg, K, Na)</a:t>
            </a:r>
          </a:p>
          <a:p>
            <a:pPr lvl="1" eaLnBrk="1" hangingPunct="1"/>
            <a:r>
              <a:rPr lang="en-US" dirty="0" smtClean="0"/>
              <a:t>Anions: negatively charged ( Bicarb, Cl, Phosphate)</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Nursing Interventions</a:t>
            </a:r>
            <a:endParaRPr lang="en-US" dirty="0"/>
          </a:p>
        </p:txBody>
      </p:sp>
      <p:sp>
        <p:nvSpPr>
          <p:cNvPr id="3" name="Content Placeholder 2"/>
          <p:cNvSpPr>
            <a:spLocks noGrp="1"/>
          </p:cNvSpPr>
          <p:nvPr>
            <p:ph sz="quarter" idx="1"/>
          </p:nvPr>
        </p:nvSpPr>
        <p:spPr/>
        <p:txBody>
          <a:bodyPr/>
          <a:lstStyle/>
          <a:p>
            <a:pPr eaLnBrk="1" hangingPunct="1"/>
            <a:r>
              <a:rPr lang="en-US" dirty="0" smtClean="0"/>
              <a:t>Mild: </a:t>
            </a:r>
          </a:p>
          <a:p>
            <a:pPr lvl="1" eaLnBrk="1" hangingPunct="1"/>
            <a:r>
              <a:rPr lang="en-US" dirty="0" smtClean="0"/>
              <a:t>1. Administer Oral supplements</a:t>
            </a:r>
          </a:p>
          <a:p>
            <a:pPr lvl="1" eaLnBrk="1" hangingPunct="1"/>
            <a:r>
              <a:rPr lang="en-US" dirty="0" smtClean="0"/>
              <a:t>2.  Teach increased dietary intake of foods high in Mg (green vegetables, nuts, bananas, oranges, peanut butter, chocolate)</a:t>
            </a:r>
          </a:p>
          <a:p>
            <a:pPr eaLnBrk="1" hangingPunct="1"/>
            <a:r>
              <a:rPr lang="en-US" dirty="0" smtClean="0"/>
              <a:t>Severe: </a:t>
            </a:r>
          </a:p>
          <a:p>
            <a:pPr lvl="1" eaLnBrk="1" hangingPunct="1"/>
            <a:r>
              <a:rPr lang="en-US" dirty="0" smtClean="0"/>
              <a:t>Administer parenteral IV or IM Mg.  (Beware that too rapid administration of Mg can lead to cardiac or respiratory arrest).</a:t>
            </a:r>
          </a:p>
          <a:p>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3"/>
          <p:cNvSpPr>
            <a:spLocks noGrp="1" noChangeArrowheads="1"/>
          </p:cNvSpPr>
          <p:nvPr>
            <p:ph idx="1"/>
          </p:nvPr>
        </p:nvSpPr>
        <p:spPr>
          <a:xfrm>
            <a:off x="304800" y="1295400"/>
            <a:ext cx="7924800" cy="5178552"/>
          </a:xfrm>
        </p:spPr>
        <p:txBody>
          <a:bodyPr/>
          <a:lstStyle/>
          <a:p>
            <a:pPr eaLnBrk="1" hangingPunct="1">
              <a:lnSpc>
                <a:spcPct val="90000"/>
              </a:lnSpc>
            </a:pPr>
            <a:r>
              <a:rPr lang="en-US" sz="2800" dirty="0" smtClean="0"/>
              <a:t>&gt;2.5 mEq/L</a:t>
            </a:r>
          </a:p>
          <a:p>
            <a:pPr eaLnBrk="1" hangingPunct="1">
              <a:lnSpc>
                <a:spcPct val="90000"/>
              </a:lnSpc>
            </a:pPr>
            <a:r>
              <a:rPr lang="en-US" sz="2800" dirty="0" smtClean="0"/>
              <a:t>Refers to an increase in the extracellular level of magnesium</a:t>
            </a:r>
          </a:p>
          <a:p>
            <a:pPr eaLnBrk="1" hangingPunct="1">
              <a:lnSpc>
                <a:spcPct val="90000"/>
              </a:lnSpc>
            </a:pPr>
            <a:r>
              <a:rPr lang="en-US" sz="2800" dirty="0" smtClean="0"/>
              <a:t> A high Mg level depresses neuromuscular &amp; CNS functions</a:t>
            </a:r>
          </a:p>
          <a:p>
            <a:pPr eaLnBrk="1" hangingPunct="1">
              <a:lnSpc>
                <a:spcPct val="90000"/>
              </a:lnSpc>
            </a:pPr>
            <a:r>
              <a:rPr lang="en-US" sz="2800" dirty="0" smtClean="0"/>
              <a:t>Usually occurs only with an increase in Mg intake accompanied by renal insufficiency or failure (e.g. a pt. with chronic renal failure who ingests products containing </a:t>
            </a:r>
            <a:r>
              <a:rPr lang="en-US" sz="2800" b="1" u="sng" dirty="0" smtClean="0"/>
              <a:t>Mg such as Maalox, MOM)</a:t>
            </a:r>
          </a:p>
          <a:p>
            <a:pPr eaLnBrk="1" hangingPunct="1">
              <a:lnSpc>
                <a:spcPct val="90000"/>
              </a:lnSpc>
            </a:pPr>
            <a:r>
              <a:rPr lang="en-US" sz="2800" dirty="0" smtClean="0"/>
              <a:t>Can develop in a pregnant woman receiving MgSO4 for the management eclampsia.</a:t>
            </a:r>
          </a:p>
        </p:txBody>
      </p:sp>
      <p:sp>
        <p:nvSpPr>
          <p:cNvPr id="71683" name="Date Placeholder 3"/>
          <p:cNvSpPr>
            <a:spLocks noGrp="1"/>
          </p:cNvSpPr>
          <p:nvPr>
            <p:ph type="dt" sz="quarter" idx="10"/>
          </p:nvPr>
        </p:nvSpPr>
        <p:spPr bwMode="auto">
          <a:noFill/>
          <a:ln>
            <a:miter lim="800000"/>
            <a:headEnd/>
            <a:tailEnd/>
          </a:ln>
        </p:spPr>
        <p:txBody>
          <a:bodyPr wrap="square" lIns="91440" tIns="45720" rIns="91440" bIns="45720" numCol="1" anchorCtr="0" compatLnSpc="1">
            <a:prstTxWarp prst="textNoShape">
              <a:avLst/>
            </a:prstTxWarp>
          </a:bodyPr>
          <a:lstStyle/>
          <a:p>
            <a:endParaRPr lang="en-US" dirty="0" smtClean="0"/>
          </a:p>
        </p:txBody>
      </p:sp>
      <p:sp>
        <p:nvSpPr>
          <p:cNvPr id="71684" name="Footer Placeholder 4"/>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endParaRPr lang="en-US" dirty="0" smtClean="0"/>
          </a:p>
        </p:txBody>
      </p:sp>
      <p:sp>
        <p:nvSpPr>
          <p:cNvPr id="114690" name="Rectangle 2"/>
          <p:cNvSpPr>
            <a:spLocks noGrp="1" noChangeArrowheads="1"/>
          </p:cNvSpPr>
          <p:nvPr>
            <p:ph type="title"/>
          </p:nvPr>
        </p:nvSpPr>
        <p:spPr>
          <a:xfrm>
            <a:off x="457200" y="274638"/>
            <a:ext cx="7467600" cy="792162"/>
          </a:xfrm>
        </p:spPr>
        <p:txBody>
          <a:bodyPr/>
          <a:lstStyle/>
          <a:p>
            <a:pPr eaLnBrk="1" fontAlgn="auto" hangingPunct="1">
              <a:spcAft>
                <a:spcPts val="0"/>
              </a:spcAft>
              <a:defRPr/>
            </a:pPr>
            <a:r>
              <a:rPr lang="en-US" dirty="0">
                <a:solidFill>
                  <a:schemeClr val="tx1"/>
                </a:solidFill>
              </a:rPr>
              <a:t>Hypermagnesemia</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3"/>
          <p:cNvSpPr>
            <a:spLocks noGrp="1" noChangeArrowheads="1"/>
          </p:cNvSpPr>
          <p:nvPr>
            <p:ph idx="1"/>
          </p:nvPr>
        </p:nvSpPr>
        <p:spPr/>
        <p:txBody>
          <a:bodyPr/>
          <a:lstStyle/>
          <a:p>
            <a:pPr eaLnBrk="1" hangingPunct="1"/>
            <a:r>
              <a:rPr lang="en-US" dirty="0" smtClean="0"/>
              <a:t>Mild: lethargy, drowsiness, N &amp; V.   </a:t>
            </a:r>
          </a:p>
          <a:p>
            <a:pPr eaLnBrk="1" hangingPunct="1"/>
            <a:r>
              <a:rPr lang="en-US" dirty="0" smtClean="0"/>
              <a:t>As increases: deep tendon reflexes are lost, followed by somnolence; then respiratory, then cardiac arrest.</a:t>
            </a:r>
          </a:p>
        </p:txBody>
      </p:sp>
      <p:sp>
        <p:nvSpPr>
          <p:cNvPr id="72707" name="Date Placeholder 3"/>
          <p:cNvSpPr>
            <a:spLocks noGrp="1"/>
          </p:cNvSpPr>
          <p:nvPr>
            <p:ph type="dt" sz="quarter" idx="10"/>
          </p:nvPr>
        </p:nvSpPr>
        <p:spPr bwMode="auto">
          <a:noFill/>
          <a:ln>
            <a:miter lim="800000"/>
            <a:headEnd/>
            <a:tailEnd/>
          </a:ln>
        </p:spPr>
        <p:txBody>
          <a:bodyPr wrap="square" lIns="91440" tIns="45720" rIns="91440" bIns="45720" numCol="1" anchorCtr="0" compatLnSpc="1">
            <a:prstTxWarp prst="textNoShape">
              <a:avLst/>
            </a:prstTxWarp>
          </a:bodyPr>
          <a:lstStyle/>
          <a:p>
            <a:endParaRPr lang="en-US" dirty="0" smtClean="0"/>
          </a:p>
        </p:txBody>
      </p:sp>
      <p:sp>
        <p:nvSpPr>
          <p:cNvPr id="72708" name="Footer Placeholder 4"/>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endParaRPr lang="en-US" dirty="0" smtClean="0"/>
          </a:p>
        </p:txBody>
      </p:sp>
      <p:sp>
        <p:nvSpPr>
          <p:cNvPr id="115714" name="Rectangle 2"/>
          <p:cNvSpPr>
            <a:spLocks noGrp="1" noChangeArrowheads="1"/>
          </p:cNvSpPr>
          <p:nvPr>
            <p:ph type="title"/>
          </p:nvPr>
        </p:nvSpPr>
        <p:spPr/>
        <p:txBody>
          <a:bodyPr/>
          <a:lstStyle/>
          <a:p>
            <a:pPr eaLnBrk="1" fontAlgn="auto" hangingPunct="1">
              <a:spcAft>
                <a:spcPts val="0"/>
              </a:spcAft>
              <a:defRPr/>
            </a:pPr>
            <a:r>
              <a:rPr lang="en-US" dirty="0">
                <a:solidFill>
                  <a:schemeClr val="tx1"/>
                </a:solidFill>
              </a:rPr>
              <a:t>Clinical Manifestations</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3"/>
          <p:cNvSpPr>
            <a:spLocks noGrp="1" noChangeArrowheads="1"/>
          </p:cNvSpPr>
          <p:nvPr>
            <p:ph idx="1"/>
          </p:nvPr>
        </p:nvSpPr>
        <p:spPr/>
        <p:txBody>
          <a:bodyPr/>
          <a:lstStyle/>
          <a:p>
            <a:pPr eaLnBrk="1" hangingPunct="1"/>
            <a:r>
              <a:rPr lang="en-US" dirty="0" smtClean="0"/>
              <a:t>1.  Teach preventive measures: persons with renal failure should not take Mg containing medications &amp; must read all labels on all OTC meds for Mg content.</a:t>
            </a:r>
          </a:p>
          <a:p>
            <a:pPr eaLnBrk="1" hangingPunct="1"/>
            <a:r>
              <a:rPr lang="en-US" dirty="0" smtClean="0"/>
              <a:t>2.  Administer CaCl or Calcium gluconate, if needed.</a:t>
            </a:r>
          </a:p>
          <a:p>
            <a:pPr eaLnBrk="1" hangingPunct="1"/>
            <a:r>
              <a:rPr lang="en-US" dirty="0" smtClean="0"/>
              <a:t>3.  Perform dialysis, if needed </a:t>
            </a:r>
          </a:p>
        </p:txBody>
      </p:sp>
      <p:sp>
        <p:nvSpPr>
          <p:cNvPr id="73731" name="Date Placeholder 3"/>
          <p:cNvSpPr>
            <a:spLocks noGrp="1"/>
          </p:cNvSpPr>
          <p:nvPr>
            <p:ph type="dt" sz="quarter" idx="10"/>
          </p:nvPr>
        </p:nvSpPr>
        <p:spPr bwMode="auto">
          <a:noFill/>
          <a:ln>
            <a:miter lim="800000"/>
            <a:headEnd/>
            <a:tailEnd/>
          </a:ln>
        </p:spPr>
        <p:txBody>
          <a:bodyPr wrap="square" lIns="91440" tIns="45720" rIns="91440" bIns="45720" numCol="1" anchorCtr="0" compatLnSpc="1">
            <a:prstTxWarp prst="textNoShape">
              <a:avLst/>
            </a:prstTxWarp>
          </a:bodyPr>
          <a:lstStyle/>
          <a:p>
            <a:endParaRPr lang="en-US" dirty="0" smtClean="0"/>
          </a:p>
        </p:txBody>
      </p:sp>
      <p:sp>
        <p:nvSpPr>
          <p:cNvPr id="73732" name="Footer Placeholder 4"/>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endParaRPr lang="en-US" dirty="0" smtClean="0"/>
          </a:p>
        </p:txBody>
      </p:sp>
      <p:sp>
        <p:nvSpPr>
          <p:cNvPr id="116738" name="Rectangle 2"/>
          <p:cNvSpPr>
            <a:spLocks noGrp="1" noChangeArrowheads="1"/>
          </p:cNvSpPr>
          <p:nvPr>
            <p:ph type="title"/>
          </p:nvPr>
        </p:nvSpPr>
        <p:spPr>
          <a:xfrm>
            <a:off x="381000" y="304800"/>
            <a:ext cx="8229600" cy="1143000"/>
          </a:xfrm>
        </p:spPr>
        <p:txBody>
          <a:bodyPr/>
          <a:lstStyle/>
          <a:p>
            <a:pPr eaLnBrk="1" fontAlgn="auto" hangingPunct="1">
              <a:spcAft>
                <a:spcPts val="0"/>
              </a:spcAft>
              <a:defRPr/>
            </a:pPr>
            <a:r>
              <a:rPr lang="en-US" dirty="0">
                <a:solidFill>
                  <a:schemeClr val="tx1"/>
                </a:solidFill>
              </a:rPr>
              <a:t>Nursing Interventions</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533400"/>
            <a:ext cx="7467600" cy="838200"/>
          </a:xfrm>
        </p:spPr>
        <p:txBody>
          <a:bodyPr/>
          <a:lstStyle/>
          <a:p>
            <a:pPr algn="ctr" eaLnBrk="1" hangingPunct="1">
              <a:defRPr/>
            </a:pPr>
            <a:r>
              <a:rPr lang="en-US" dirty="0" smtClean="0"/>
              <a:t>Fluid Imbalances</a:t>
            </a:r>
            <a:endParaRPr lang="en-US" dirty="0"/>
          </a:p>
        </p:txBody>
      </p:sp>
      <p:sp>
        <p:nvSpPr>
          <p:cNvPr id="20484" name="Rectangle 5"/>
          <p:cNvSpPr>
            <a:spLocks noChangeArrowheads="1"/>
          </p:cNvSpPr>
          <p:nvPr/>
        </p:nvSpPr>
        <p:spPr bwMode="auto">
          <a:xfrm>
            <a:off x="384544" y="1371600"/>
            <a:ext cx="8229600" cy="4801314"/>
          </a:xfrm>
          <a:prstGeom prst="rect">
            <a:avLst/>
          </a:prstGeom>
          <a:noFill/>
          <a:ln w="9525">
            <a:noFill/>
            <a:miter lim="800000"/>
            <a:headEnd/>
            <a:tailEnd/>
          </a:ln>
        </p:spPr>
        <p:txBody>
          <a:bodyPr wrap="square">
            <a:spAutoFit/>
          </a:bodyPr>
          <a:lstStyle/>
          <a:p>
            <a:pPr algn="l">
              <a:lnSpc>
                <a:spcPct val="90000"/>
              </a:lnSpc>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2800" dirty="0" smtClean="0"/>
          </a:p>
          <a:p>
            <a:pPr algn="l">
              <a:lnSpc>
                <a:spcPct val="90000"/>
              </a:lnSpc>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dirty="0" smtClean="0"/>
              <a:t>Involve either volume or distribution of water or electrolytes</a:t>
            </a:r>
          </a:p>
          <a:p>
            <a:pPr algn="l">
              <a:lnSpc>
                <a:spcPct val="90000"/>
              </a:lnSpc>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2400" dirty="0" smtClean="0"/>
          </a:p>
          <a:p>
            <a:pPr algn="l">
              <a:lnSpc>
                <a:spcPct val="90000"/>
              </a:lnSpc>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dirty="0" smtClean="0"/>
              <a:t>Fluid Volume Deficit:</a:t>
            </a:r>
          </a:p>
          <a:p>
            <a:pPr lvl="1" algn="l">
              <a:lnSpc>
                <a:spcPct val="90000"/>
              </a:lnSpc>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dirty="0" smtClean="0"/>
              <a:t>Hypovolemia—deficiency </a:t>
            </a:r>
            <a:r>
              <a:rPr lang="en-GB" sz="2400" dirty="0"/>
              <a:t>in amount of water and electrolytes in ECF with near normal water/electrolyte proportions</a:t>
            </a:r>
          </a:p>
          <a:p>
            <a:pPr algn="l">
              <a:lnSpc>
                <a:spcPct val="90000"/>
              </a:lnSpc>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2400" dirty="0"/>
          </a:p>
          <a:p>
            <a:pPr lvl="1" algn="l">
              <a:lnSpc>
                <a:spcPct val="90000"/>
              </a:lnSpc>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dirty="0"/>
              <a:t>Dehydration—decreased volume of water and electrolyte </a:t>
            </a:r>
            <a:r>
              <a:rPr lang="en-GB" sz="2400" dirty="0" smtClean="0"/>
              <a:t>change</a:t>
            </a:r>
            <a:r>
              <a:rPr lang="en-GB" sz="2400" b="1" u="sng" dirty="0" smtClean="0"/>
              <a:t>. s/s hypotension &amp; weight loss</a:t>
            </a:r>
            <a:endParaRPr lang="en-GB" sz="2400" b="1" u="sng" dirty="0"/>
          </a:p>
          <a:p>
            <a:pPr algn="l">
              <a:lnSpc>
                <a:spcPct val="90000"/>
              </a:lnSpc>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2400" dirty="0"/>
          </a:p>
          <a:p>
            <a:pPr lvl="1" algn="l">
              <a:lnSpc>
                <a:spcPct val="90000"/>
              </a:lnSpc>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dirty="0"/>
              <a:t>Third-space fluid shift—distributional shift of body fluids into potential body spaces</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eaLnBrk="1" hangingPunct="1">
              <a:defRPr/>
            </a:pPr>
            <a:r>
              <a:rPr lang="en-US" dirty="0" smtClean="0"/>
              <a:t>Fluid Volume Excess</a:t>
            </a:r>
            <a:endParaRPr lang="en-US" dirty="0"/>
          </a:p>
        </p:txBody>
      </p:sp>
      <p:sp>
        <p:nvSpPr>
          <p:cNvPr id="21508" name="Rectangle 5"/>
          <p:cNvSpPr>
            <a:spLocks noChangeArrowheads="1"/>
          </p:cNvSpPr>
          <p:nvPr/>
        </p:nvSpPr>
        <p:spPr bwMode="auto">
          <a:xfrm>
            <a:off x="533400" y="1676400"/>
            <a:ext cx="7772400" cy="4081117"/>
          </a:xfrm>
          <a:prstGeom prst="rect">
            <a:avLst/>
          </a:prstGeom>
          <a:noFill/>
          <a:ln w="9525">
            <a:noFill/>
            <a:miter lim="800000"/>
            <a:headEnd/>
            <a:tailEnd/>
          </a:ln>
        </p:spPr>
        <p:txBody>
          <a:bodyPr>
            <a:spAutoFit/>
          </a:bodyPr>
          <a:lstStyle/>
          <a:p>
            <a:pPr algn="l">
              <a:lnSpc>
                <a:spcPct val="90000"/>
              </a:lnSpc>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2400" dirty="0" smtClean="0"/>
          </a:p>
          <a:p>
            <a:pPr algn="l">
              <a:lnSpc>
                <a:spcPct val="90000"/>
              </a:lnSpc>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dirty="0" smtClean="0"/>
              <a:t>Hypervolemia—excessive </a:t>
            </a:r>
            <a:r>
              <a:rPr lang="en-GB" sz="2400" dirty="0"/>
              <a:t>retention of water and sodium in </a:t>
            </a:r>
            <a:r>
              <a:rPr lang="en-GB" sz="2400" dirty="0" smtClean="0"/>
              <a:t>ECF. s/s: hypertension</a:t>
            </a:r>
            <a:endParaRPr lang="en-GB" sz="2400" dirty="0"/>
          </a:p>
          <a:p>
            <a:pPr algn="l">
              <a:lnSpc>
                <a:spcPct val="90000"/>
              </a:lnSpc>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2400" dirty="0"/>
          </a:p>
          <a:p>
            <a:pPr algn="l">
              <a:lnSpc>
                <a:spcPct val="90000"/>
              </a:lnSpc>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dirty="0"/>
              <a:t>Overhydration—above normal amounts of water in extracellular </a:t>
            </a:r>
            <a:r>
              <a:rPr lang="en-GB" sz="2400" dirty="0" smtClean="0"/>
              <a:t>spaces.</a:t>
            </a:r>
          </a:p>
          <a:p>
            <a:pPr lvl="1" algn="l">
              <a:lnSpc>
                <a:spcPct val="90000"/>
              </a:lnSpc>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b="1" u="sng" dirty="0" smtClean="0"/>
              <a:t> s/s of fluid overload is pulmonary congestion.</a:t>
            </a:r>
            <a:endParaRPr lang="en-GB" sz="2400" b="1" u="sng" dirty="0"/>
          </a:p>
          <a:p>
            <a:pPr algn="l">
              <a:lnSpc>
                <a:spcPct val="90000"/>
              </a:lnSpc>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2400" dirty="0"/>
          </a:p>
          <a:p>
            <a:pPr algn="l">
              <a:lnSpc>
                <a:spcPct val="90000"/>
              </a:lnSpc>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dirty="0"/>
              <a:t>Edema—excessive ECF accumulates in tissue spaces</a:t>
            </a:r>
          </a:p>
          <a:p>
            <a:pPr algn="l">
              <a:lnSpc>
                <a:spcPct val="90000"/>
              </a:lnSpc>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2400" dirty="0"/>
          </a:p>
          <a:p>
            <a:pPr algn="l">
              <a:lnSpc>
                <a:spcPct val="90000"/>
              </a:lnSpc>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dirty="0"/>
              <a:t>Interstitial-to-plasma shift—movement of fluid from space </a:t>
            </a:r>
            <a:r>
              <a:rPr lang="en-GB" sz="2400" dirty="0" smtClean="0"/>
              <a:t>surrounding cells </a:t>
            </a:r>
            <a:r>
              <a:rPr lang="en-GB" sz="2400" dirty="0"/>
              <a:t>to blood</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Rectangle 4"/>
          <p:cNvSpPr>
            <a:spLocks noGrp="1" noChangeArrowheads="1"/>
          </p:cNvSpPr>
          <p:nvPr>
            <p:ph type="title"/>
          </p:nvPr>
        </p:nvSpPr>
        <p:spPr>
          <a:xfrm>
            <a:off x="914400" y="457200"/>
            <a:ext cx="7315200" cy="1066800"/>
          </a:xfrm>
        </p:spPr>
        <p:txBody>
          <a:bodyPr/>
          <a:lstStyle/>
          <a:p>
            <a:pPr eaLnBrk="1" fontAlgn="auto" hangingPunct="1">
              <a:spcAft>
                <a:spcPts val="0"/>
              </a:spcAft>
              <a:defRPr/>
            </a:pPr>
            <a:r>
              <a:rPr lang="en-US" dirty="0"/>
              <a:t>Nursing Knowledge Base</a:t>
            </a:r>
          </a:p>
        </p:txBody>
      </p:sp>
      <p:sp>
        <p:nvSpPr>
          <p:cNvPr id="22531" name="Rectangle 5"/>
          <p:cNvSpPr>
            <a:spLocks noGrp="1" noChangeArrowheads="1"/>
          </p:cNvSpPr>
          <p:nvPr>
            <p:ph sz="quarter" idx="1"/>
          </p:nvPr>
        </p:nvSpPr>
        <p:spPr>
          <a:xfrm>
            <a:off x="914400" y="1676400"/>
            <a:ext cx="7315200" cy="4419600"/>
          </a:xfrm>
        </p:spPr>
        <p:txBody>
          <a:bodyPr/>
          <a:lstStyle/>
          <a:p>
            <a:pPr eaLnBrk="1" hangingPunct="1"/>
            <a:r>
              <a:rPr lang="en-US" dirty="0" smtClean="0"/>
              <a:t>Fluid and electrolyte imbalances can severely affect infants, as well as the severely ill, disoriented, or immobile.</a:t>
            </a:r>
          </a:p>
          <a:p>
            <a:pPr eaLnBrk="1" hangingPunct="1"/>
            <a:r>
              <a:rPr lang="en-US" dirty="0" smtClean="0"/>
              <a:t>Prolonged or severe compromises may lead to irreversible chronic health problems.</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914400" y="457200"/>
            <a:ext cx="7315200" cy="1066800"/>
          </a:xfrm>
        </p:spPr>
        <p:txBody>
          <a:bodyPr>
            <a:normAutofit fontScale="90000"/>
          </a:bodyPr>
          <a:lstStyle/>
          <a:p>
            <a:pPr eaLnBrk="1" fontAlgn="auto" hangingPunct="1">
              <a:spcAft>
                <a:spcPts val="0"/>
              </a:spcAft>
              <a:defRPr/>
            </a:pPr>
            <a:r>
              <a:rPr lang="en-US" sz="3600" dirty="0"/>
              <a:t>Nursing Process</a:t>
            </a:r>
            <a:br>
              <a:rPr lang="en-US" sz="3600" dirty="0"/>
            </a:br>
            <a:r>
              <a:rPr lang="en-US" sz="3600" dirty="0"/>
              <a:t>Assessment</a:t>
            </a:r>
          </a:p>
        </p:txBody>
      </p:sp>
      <p:sp>
        <p:nvSpPr>
          <p:cNvPr id="23555" name="Rectangle 3"/>
          <p:cNvSpPr>
            <a:spLocks noGrp="1" noChangeArrowheads="1"/>
          </p:cNvSpPr>
          <p:nvPr>
            <p:ph sz="quarter" idx="1"/>
          </p:nvPr>
        </p:nvSpPr>
        <p:spPr>
          <a:xfrm>
            <a:off x="914400" y="1676400"/>
            <a:ext cx="7315200" cy="4419600"/>
          </a:xfrm>
        </p:spPr>
        <p:txBody>
          <a:bodyPr/>
          <a:lstStyle/>
          <a:p>
            <a:pPr eaLnBrk="1" hangingPunct="1"/>
            <a:r>
              <a:rPr lang="en-US" dirty="0" smtClean="0"/>
              <a:t>Age</a:t>
            </a:r>
          </a:p>
          <a:p>
            <a:pPr eaLnBrk="1" hangingPunct="1"/>
            <a:r>
              <a:rPr lang="en-US" dirty="0" smtClean="0"/>
              <a:t>Past medical history</a:t>
            </a:r>
          </a:p>
          <a:p>
            <a:pPr eaLnBrk="1" hangingPunct="1"/>
            <a:r>
              <a:rPr lang="en-US" dirty="0" smtClean="0"/>
              <a:t>Environment</a:t>
            </a:r>
          </a:p>
          <a:p>
            <a:pPr eaLnBrk="1" hangingPunct="1"/>
            <a:r>
              <a:rPr lang="en-US" dirty="0" smtClean="0"/>
              <a:t>Diet</a:t>
            </a:r>
          </a:p>
          <a:p>
            <a:pPr eaLnBrk="1" hangingPunct="1"/>
            <a:r>
              <a:rPr lang="en-US" dirty="0" smtClean="0"/>
              <a:t>Lifestyle</a:t>
            </a:r>
          </a:p>
          <a:p>
            <a:pPr eaLnBrk="1" hangingPunct="1"/>
            <a:r>
              <a:rPr lang="en-US" dirty="0" smtClean="0"/>
              <a:t>Medication</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5" name="Rectangle 3"/>
          <p:cNvSpPr>
            <a:spLocks noGrp="1" noChangeArrowheads="1"/>
          </p:cNvSpPr>
          <p:nvPr>
            <p:ph idx="1"/>
          </p:nvPr>
        </p:nvSpPr>
        <p:spPr/>
        <p:txBody>
          <a:bodyPr>
            <a:normAutofit lnSpcReduction="10000"/>
          </a:bodyPr>
          <a:lstStyle/>
          <a:p>
            <a:pPr marL="365760" indent="-256032" eaLnBrk="1" fontAlgn="auto" hangingPunct="1">
              <a:lnSpc>
                <a:spcPct val="90000"/>
              </a:lnSpc>
              <a:spcAft>
                <a:spcPts val="0"/>
              </a:spcAft>
              <a:buFont typeface="Wingdings 3"/>
              <a:buChar char=""/>
              <a:defRPr/>
            </a:pPr>
            <a:r>
              <a:rPr lang="en-US" sz="2800" dirty="0"/>
              <a:t>Age of Client: </a:t>
            </a:r>
          </a:p>
          <a:p>
            <a:pPr marL="621792" lvl="1" eaLnBrk="1" fontAlgn="auto" hangingPunct="1">
              <a:lnSpc>
                <a:spcPct val="90000"/>
              </a:lnSpc>
              <a:spcBef>
                <a:spcPts val="324"/>
              </a:spcBef>
              <a:spcAft>
                <a:spcPts val="0"/>
              </a:spcAft>
              <a:buFont typeface="Verdana"/>
              <a:buChar char="◦"/>
              <a:defRPr/>
            </a:pPr>
            <a:r>
              <a:rPr lang="en-US" sz="2400" dirty="0"/>
              <a:t>If you have an elderly or very young client who is receiving fluids rapidly, his/her heart may not be able to pump rapidly enough to keep the fluid going out of the heart into the systemic circulation.</a:t>
            </a:r>
          </a:p>
          <a:p>
            <a:pPr marL="621792" lvl="1" eaLnBrk="1" fontAlgn="auto" hangingPunct="1">
              <a:lnSpc>
                <a:spcPct val="90000"/>
              </a:lnSpc>
              <a:spcBef>
                <a:spcPts val="324"/>
              </a:spcBef>
              <a:spcAft>
                <a:spcPts val="0"/>
              </a:spcAft>
              <a:buFont typeface="Verdana"/>
              <a:buChar char="◦"/>
              <a:defRPr/>
            </a:pPr>
            <a:r>
              <a:rPr lang="en-US" sz="2400" dirty="0"/>
              <a:t>Rapid fluid replacement could place excessive stress on the heart, resulting in fluid volume excess or overload.</a:t>
            </a:r>
          </a:p>
          <a:p>
            <a:pPr marL="365760" indent="-256032" eaLnBrk="1" fontAlgn="auto" hangingPunct="1">
              <a:lnSpc>
                <a:spcPct val="90000"/>
              </a:lnSpc>
              <a:spcAft>
                <a:spcPts val="0"/>
              </a:spcAft>
              <a:buFont typeface="Wingdings 3"/>
              <a:buChar char=""/>
              <a:defRPr/>
            </a:pPr>
            <a:r>
              <a:rPr lang="en-US" sz="2800" dirty="0">
                <a:solidFill>
                  <a:schemeClr val="bg1"/>
                </a:solidFill>
              </a:rPr>
              <a:t>How are the Client’s kidneys working?</a:t>
            </a:r>
          </a:p>
          <a:p>
            <a:pPr marL="621792" lvl="1" eaLnBrk="1" fontAlgn="auto" hangingPunct="1">
              <a:lnSpc>
                <a:spcPct val="90000"/>
              </a:lnSpc>
              <a:spcBef>
                <a:spcPts val="324"/>
              </a:spcBef>
              <a:spcAft>
                <a:spcPts val="0"/>
              </a:spcAft>
              <a:buFont typeface="Verdana"/>
              <a:buChar char="◦"/>
              <a:defRPr/>
            </a:pPr>
            <a:r>
              <a:rPr lang="en-US" sz="2400" dirty="0">
                <a:solidFill>
                  <a:schemeClr val="bg1"/>
                </a:solidFill>
              </a:rPr>
              <a:t>A client with poor kidney function may not be able to get rid of excess electrolytes as needed; therefore those electrolytes may build up in the vascular system.</a:t>
            </a:r>
          </a:p>
        </p:txBody>
      </p:sp>
      <p:sp>
        <p:nvSpPr>
          <p:cNvPr id="87043" name="Date Placeholder 3"/>
          <p:cNvSpPr>
            <a:spLocks noGrp="1"/>
          </p:cNvSpPr>
          <p:nvPr>
            <p:ph type="dt" sz="quarter" idx="10"/>
          </p:nvPr>
        </p:nvSpPr>
        <p:spPr bwMode="auto">
          <a:noFill/>
          <a:ln>
            <a:miter lim="800000"/>
            <a:headEnd/>
            <a:tailEnd/>
          </a:ln>
        </p:spPr>
        <p:txBody>
          <a:bodyPr wrap="square" lIns="91440" tIns="45720" rIns="91440" bIns="45720" numCol="1" anchorCtr="0" compatLnSpc="1">
            <a:prstTxWarp prst="textNoShape">
              <a:avLst/>
            </a:prstTxWarp>
          </a:bodyPr>
          <a:lstStyle/>
          <a:p>
            <a:endParaRPr lang="en-US" dirty="0" smtClean="0"/>
          </a:p>
        </p:txBody>
      </p:sp>
      <p:sp>
        <p:nvSpPr>
          <p:cNvPr id="87044" name="Footer Placeholder 4"/>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endParaRPr lang="en-US" dirty="0" smtClean="0"/>
          </a:p>
        </p:txBody>
      </p:sp>
      <p:sp>
        <p:nvSpPr>
          <p:cNvPr id="131074" name="Rectangle 2"/>
          <p:cNvSpPr>
            <a:spLocks noGrp="1" noChangeArrowheads="1"/>
          </p:cNvSpPr>
          <p:nvPr>
            <p:ph type="title"/>
          </p:nvPr>
        </p:nvSpPr>
        <p:spPr/>
        <p:txBody>
          <a:bodyPr>
            <a:normAutofit fontScale="90000"/>
          </a:bodyPr>
          <a:lstStyle/>
          <a:p>
            <a:pPr eaLnBrk="1" fontAlgn="auto" hangingPunct="1">
              <a:spcAft>
                <a:spcPts val="0"/>
              </a:spcAft>
              <a:defRPr/>
            </a:pPr>
            <a:r>
              <a:rPr lang="en-US" sz="4000" dirty="0">
                <a:solidFill>
                  <a:schemeClr val="bg1"/>
                </a:solidFill>
              </a:rPr>
              <a:t>Assessment</a:t>
            </a:r>
            <a:br>
              <a:rPr lang="en-US" sz="4000" dirty="0">
                <a:solidFill>
                  <a:schemeClr val="bg1"/>
                </a:solidFill>
              </a:rPr>
            </a:br>
            <a:r>
              <a:rPr lang="en-US" sz="4000" dirty="0">
                <a:solidFill>
                  <a:schemeClr val="tx1"/>
                </a:solidFill>
              </a:rPr>
              <a:t>Things to Consider</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3"/>
          <p:cNvSpPr>
            <a:spLocks noGrp="1" noChangeArrowheads="1"/>
          </p:cNvSpPr>
          <p:nvPr>
            <p:ph idx="1"/>
          </p:nvPr>
        </p:nvSpPr>
        <p:spPr>
          <a:xfrm>
            <a:off x="301625" y="1676400"/>
            <a:ext cx="8540750" cy="4953000"/>
          </a:xfrm>
        </p:spPr>
        <p:txBody>
          <a:bodyPr/>
          <a:lstStyle/>
          <a:p>
            <a:pPr eaLnBrk="1" hangingPunct="1">
              <a:lnSpc>
                <a:spcPct val="80000"/>
              </a:lnSpc>
            </a:pPr>
            <a:r>
              <a:rPr lang="en-US" sz="2800" dirty="0" smtClean="0"/>
              <a:t>Is your client on a special diet? </a:t>
            </a:r>
          </a:p>
          <a:p>
            <a:pPr lvl="1" eaLnBrk="1" hangingPunct="1">
              <a:lnSpc>
                <a:spcPct val="80000"/>
              </a:lnSpc>
            </a:pPr>
            <a:r>
              <a:rPr lang="en-US" sz="2400" dirty="0" smtClean="0"/>
              <a:t>Sometimes diets can accelerate a fluid and electrolyte imbalance.</a:t>
            </a:r>
          </a:p>
          <a:p>
            <a:pPr lvl="1" eaLnBrk="1" hangingPunct="1">
              <a:lnSpc>
                <a:spcPct val="80000"/>
              </a:lnSpc>
            </a:pPr>
            <a:r>
              <a:rPr lang="en-US" sz="2400" dirty="0" smtClean="0"/>
              <a:t>A very low Na+ diet can make the client lose extra water from the body, which can be a positive outcome, but… could they lose too much water?</a:t>
            </a:r>
          </a:p>
          <a:p>
            <a:pPr eaLnBrk="1" hangingPunct="1">
              <a:lnSpc>
                <a:spcPct val="80000"/>
              </a:lnSpc>
            </a:pPr>
            <a:r>
              <a:rPr lang="en-US" sz="2800" dirty="0" smtClean="0"/>
              <a:t>Check out the I &amp; O</a:t>
            </a:r>
          </a:p>
          <a:p>
            <a:pPr lvl="1" eaLnBrk="1" hangingPunct="1">
              <a:lnSpc>
                <a:spcPct val="80000"/>
              </a:lnSpc>
            </a:pPr>
            <a:r>
              <a:rPr lang="en-US" sz="2400" dirty="0" smtClean="0"/>
              <a:t>Is the client’s output exceeding the intake of fluids? If so, is the client headed toward a fluid volume deficit?</a:t>
            </a:r>
          </a:p>
          <a:p>
            <a:pPr lvl="1" eaLnBrk="1" hangingPunct="1">
              <a:lnSpc>
                <a:spcPct val="80000"/>
              </a:lnSpc>
            </a:pPr>
            <a:r>
              <a:rPr lang="en-US" sz="2400" dirty="0" smtClean="0"/>
              <a:t>Is the client’s intake greater than the output? If so, this client may be headed towards a fluid volume excess.</a:t>
            </a:r>
          </a:p>
          <a:p>
            <a:pPr eaLnBrk="1" hangingPunct="1">
              <a:lnSpc>
                <a:spcPct val="80000"/>
              </a:lnSpc>
            </a:pPr>
            <a:r>
              <a:rPr lang="en-US" sz="2000" b="1" dirty="0" smtClean="0"/>
              <a:t>Is your client confused or unconscious?</a:t>
            </a:r>
          </a:p>
          <a:p>
            <a:pPr lvl="1" eaLnBrk="1" hangingPunct="1">
              <a:lnSpc>
                <a:spcPct val="80000"/>
              </a:lnSpc>
            </a:pPr>
            <a:r>
              <a:rPr lang="en-US" sz="2000" b="1" dirty="0" smtClean="0"/>
              <a:t>How will you know if they need something to </a:t>
            </a:r>
            <a:r>
              <a:rPr lang="en-US" sz="2000" b="1" dirty="0" smtClean="0">
                <a:solidFill>
                  <a:schemeClr val="bg1"/>
                </a:solidFill>
              </a:rPr>
              <a:t> </a:t>
            </a:r>
            <a:r>
              <a:rPr lang="en-US" sz="2000" b="1" dirty="0" smtClean="0"/>
              <a:t>drink</a:t>
            </a:r>
            <a:endParaRPr lang="en-US" sz="2000" b="1" dirty="0" smtClean="0">
              <a:solidFill>
                <a:schemeClr val="bg1"/>
              </a:solidFill>
            </a:endParaRPr>
          </a:p>
        </p:txBody>
      </p:sp>
      <p:sp>
        <p:nvSpPr>
          <p:cNvPr id="88067" name="Date Placeholder 3"/>
          <p:cNvSpPr>
            <a:spLocks noGrp="1"/>
          </p:cNvSpPr>
          <p:nvPr>
            <p:ph type="dt" sz="quarter" idx="10"/>
          </p:nvPr>
        </p:nvSpPr>
        <p:spPr bwMode="auto">
          <a:noFill/>
          <a:ln>
            <a:miter lim="800000"/>
            <a:headEnd/>
            <a:tailEnd/>
          </a:ln>
        </p:spPr>
        <p:txBody>
          <a:bodyPr wrap="square" lIns="91440" tIns="45720" rIns="91440" bIns="45720" numCol="1" anchorCtr="0" compatLnSpc="1">
            <a:prstTxWarp prst="textNoShape">
              <a:avLst/>
            </a:prstTxWarp>
          </a:bodyPr>
          <a:lstStyle/>
          <a:p>
            <a:endParaRPr lang="en-US" dirty="0" smtClean="0"/>
          </a:p>
        </p:txBody>
      </p:sp>
      <p:sp>
        <p:nvSpPr>
          <p:cNvPr id="88068" name="Footer Placeholder 4"/>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endParaRPr lang="en-US" dirty="0" smtClean="0"/>
          </a:p>
        </p:txBody>
      </p:sp>
      <p:sp>
        <p:nvSpPr>
          <p:cNvPr id="132098" name="Rectangle 2"/>
          <p:cNvSpPr>
            <a:spLocks noGrp="1" noChangeArrowheads="1"/>
          </p:cNvSpPr>
          <p:nvPr>
            <p:ph type="title"/>
          </p:nvPr>
        </p:nvSpPr>
        <p:spPr>
          <a:xfrm>
            <a:off x="533400" y="228600"/>
            <a:ext cx="7772400" cy="1143000"/>
          </a:xfrm>
        </p:spPr>
        <p:txBody>
          <a:bodyPr>
            <a:normAutofit fontScale="90000"/>
          </a:bodyPr>
          <a:lstStyle/>
          <a:p>
            <a:pPr eaLnBrk="1" fontAlgn="auto" hangingPunct="1">
              <a:spcAft>
                <a:spcPts val="0"/>
              </a:spcAft>
              <a:defRPr/>
            </a:pPr>
            <a:r>
              <a:rPr lang="en-US" sz="4000" dirty="0">
                <a:solidFill>
                  <a:schemeClr val="bg1"/>
                </a:solidFill>
              </a:rPr>
              <a:t>Assessment</a:t>
            </a:r>
            <a:br>
              <a:rPr lang="en-US" sz="4000" dirty="0">
                <a:solidFill>
                  <a:schemeClr val="bg1"/>
                </a:solidFill>
              </a:rPr>
            </a:br>
            <a:r>
              <a:rPr lang="en-US" sz="4000" dirty="0">
                <a:solidFill>
                  <a:schemeClr val="tx1"/>
                </a:solidFill>
              </a:rPr>
              <a:t>Things to Consider</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228600" y="0"/>
            <a:ext cx="7315200" cy="762000"/>
          </a:xfrm>
        </p:spPr>
        <p:txBody>
          <a:bodyPr/>
          <a:lstStyle/>
          <a:p>
            <a:r>
              <a:rPr lang="en-US" dirty="0"/>
              <a:t>Movement of Body Fluids</a:t>
            </a:r>
          </a:p>
        </p:txBody>
      </p:sp>
      <p:graphicFrame>
        <p:nvGraphicFramePr>
          <p:cNvPr id="12305" name="Group 17"/>
          <p:cNvGraphicFramePr>
            <a:graphicFrameLocks noGrp="1"/>
          </p:cNvGraphicFramePr>
          <p:nvPr>
            <p:ph type="tbl" idx="1"/>
            <p:extLst>
              <p:ext uri="{D42A27DB-BD31-4B8C-83A1-F6EECF244321}">
                <p14:modId xmlns:p14="http://schemas.microsoft.com/office/powerpoint/2010/main" val="876926496"/>
              </p:ext>
            </p:extLst>
          </p:nvPr>
        </p:nvGraphicFramePr>
        <p:xfrm>
          <a:off x="152400" y="609600"/>
          <a:ext cx="8458200" cy="6097054"/>
        </p:xfrm>
        <a:graphic>
          <a:graphicData uri="http://schemas.openxmlformats.org/drawingml/2006/table">
            <a:tbl>
              <a:tblPr/>
              <a:tblGrid>
                <a:gridCol w="5043881">
                  <a:extLst>
                    <a:ext uri="{9D8B030D-6E8A-4147-A177-3AD203B41FA5}">
                      <a16:colId xmlns:a16="http://schemas.microsoft.com/office/drawing/2014/main" val="20000"/>
                    </a:ext>
                  </a:extLst>
                </a:gridCol>
                <a:gridCol w="3414319">
                  <a:extLst>
                    <a:ext uri="{9D8B030D-6E8A-4147-A177-3AD203B41FA5}">
                      <a16:colId xmlns:a16="http://schemas.microsoft.com/office/drawing/2014/main" val="20001"/>
                    </a:ext>
                  </a:extLst>
                </a:gridCol>
              </a:tblGrid>
              <a:tr h="3619970">
                <a:tc>
                  <a:txBody>
                    <a:bodyPr/>
                    <a:lstStyle/>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None/>
                        <a:tabLst/>
                      </a:pPr>
                      <a:r>
                        <a:rPr kumimoji="0" lang="en-US" sz="2400" b="0" i="0" u="none" strike="noStrike" cap="none" normalizeH="0" baseline="0" dirty="0" smtClean="0">
                          <a:ln>
                            <a:noFill/>
                          </a:ln>
                          <a:solidFill>
                            <a:schemeClr val="tx1"/>
                          </a:solidFill>
                          <a:effectLst/>
                          <a:latin typeface="Arial" charset="0"/>
                        </a:rPr>
                        <a:t>Osmosis:</a:t>
                      </a:r>
                    </a:p>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None/>
                        <a:tabLst/>
                      </a:pPr>
                      <a:r>
                        <a:rPr kumimoji="0" lang="en-US" sz="2000" b="0" i="0" u="none" strike="noStrike" cap="none" normalizeH="0" baseline="0" dirty="0" smtClean="0">
                          <a:ln>
                            <a:noFill/>
                          </a:ln>
                          <a:solidFill>
                            <a:schemeClr val="tx1"/>
                          </a:solidFill>
                          <a:effectLst/>
                          <a:latin typeface="Arial" charset="0"/>
                        </a:rPr>
                        <a:t>Movement of a solvent, such as water,  from an area of lesser  solute concentration to one of greater solute concentration</a:t>
                      </a:r>
                    </a:p>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None/>
                        <a:tabLst/>
                        <a:defRPr/>
                      </a:pPr>
                      <a:r>
                        <a:rPr lang="en-US" sz="2000" u="sng" baseline="0" dirty="0" smtClean="0"/>
                        <a:t>*Normal serum(Plasma) osmolality </a:t>
                      </a:r>
                      <a:r>
                        <a:rPr lang="en-US" sz="2000" baseline="0" dirty="0" smtClean="0"/>
                        <a:t>= </a:t>
                      </a:r>
                    </a:p>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None/>
                        <a:tabLst/>
                        <a:defRPr/>
                      </a:pPr>
                      <a:r>
                        <a:rPr lang="en-US" sz="2000" baseline="0" dirty="0" smtClean="0"/>
                        <a:t>         </a:t>
                      </a:r>
                      <a:r>
                        <a:rPr lang="en-US" sz="1600" baseline="0" dirty="0" smtClean="0"/>
                        <a:t>280-300 </a:t>
                      </a:r>
                      <a:r>
                        <a:rPr lang="en-US" sz="1600" baseline="0" dirty="0" err="1" smtClean="0"/>
                        <a:t>mOsm</a:t>
                      </a:r>
                      <a:r>
                        <a:rPr lang="en-US" sz="1600" baseline="0" dirty="0" smtClean="0"/>
                        <a:t>/kg (Text)</a:t>
                      </a:r>
                    </a:p>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None/>
                        <a:tabLst/>
                        <a:defRPr/>
                      </a:pPr>
                      <a:r>
                        <a:rPr lang="en-US" sz="1600" baseline="0" dirty="0" smtClean="0"/>
                        <a:t>         270-300 </a:t>
                      </a:r>
                      <a:r>
                        <a:rPr lang="en-US" sz="1600" baseline="0" dirty="0" err="1" smtClean="0"/>
                        <a:t>mOsm</a:t>
                      </a:r>
                      <a:r>
                        <a:rPr lang="en-US" sz="1600" baseline="0" dirty="0" smtClean="0"/>
                        <a:t>/kg (NCLEX range)</a:t>
                      </a:r>
                    </a:p>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None/>
                        <a:tabLst/>
                        <a:defRPr/>
                      </a:pPr>
                      <a:r>
                        <a:rPr lang="en-US" sz="2000" u="sng" baseline="0" dirty="0" smtClean="0"/>
                        <a:t>Isotonic Fluid: </a:t>
                      </a:r>
                    </a:p>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None/>
                        <a:tabLst/>
                        <a:defRPr/>
                      </a:pPr>
                      <a:r>
                        <a:rPr lang="en-US" sz="1600" baseline="0" dirty="0" smtClean="0"/>
                        <a:t> 0.9% Sodium Chloride = Normal Saline</a:t>
                      </a:r>
                      <a:r>
                        <a:rPr lang="en-US" sz="2000" baseline="0" dirty="0" smtClean="0"/>
                        <a:t>.</a:t>
                      </a:r>
                    </a:p>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None/>
                        <a:tabLst/>
                        <a:defRPr/>
                      </a:pPr>
                      <a:r>
                        <a:rPr lang="en-US" sz="1600" u="sng" baseline="0" dirty="0" smtClean="0"/>
                        <a:t>Hypertonic</a:t>
                      </a:r>
                      <a:r>
                        <a:rPr lang="en-US" sz="1600" baseline="0" dirty="0" smtClean="0"/>
                        <a:t>: &gt;300. 3% Sodium Chloride</a:t>
                      </a:r>
                      <a:endParaRPr lang="en-US" sz="1600" dirty="0" smtClean="0"/>
                    </a:p>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None/>
                        <a:tabLst/>
                      </a:pPr>
                      <a:r>
                        <a:rPr kumimoji="0" lang="en-US" sz="1600" b="0" i="0" u="sng" strike="noStrike" cap="none" normalizeH="0" baseline="0" dirty="0" smtClean="0">
                          <a:ln>
                            <a:noFill/>
                          </a:ln>
                          <a:solidFill>
                            <a:schemeClr val="tx1"/>
                          </a:solidFill>
                          <a:effectLst/>
                          <a:latin typeface="Arial" charset="0"/>
                        </a:rPr>
                        <a:t>Hypotonic:</a:t>
                      </a:r>
                      <a:r>
                        <a:rPr kumimoji="0" lang="en-US" sz="1600" b="0" i="0" u="none" strike="noStrike" cap="none" normalizeH="0" baseline="0" dirty="0" smtClean="0">
                          <a:ln>
                            <a:noFill/>
                          </a:ln>
                          <a:solidFill>
                            <a:schemeClr val="tx1"/>
                          </a:solidFill>
                          <a:effectLst/>
                          <a:latin typeface="Arial" charset="0"/>
                        </a:rPr>
                        <a:t> &lt;270.   0.45% Sodium Chloride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None/>
                        <a:tabLst/>
                      </a:pPr>
                      <a:r>
                        <a:rPr kumimoji="0" lang="en-US" sz="2400" b="0" i="0" u="none" strike="noStrike" cap="none" normalizeH="0" baseline="0" dirty="0" smtClean="0">
                          <a:ln>
                            <a:noFill/>
                          </a:ln>
                          <a:solidFill>
                            <a:schemeClr val="tx1"/>
                          </a:solidFill>
                          <a:effectLst/>
                          <a:latin typeface="Arial" charset="0"/>
                        </a:rPr>
                        <a:t>Diffusion:</a:t>
                      </a:r>
                    </a:p>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None/>
                        <a:tabLst/>
                      </a:pPr>
                      <a:r>
                        <a:rPr kumimoji="0" lang="en-US" sz="2000" b="0" i="0" u="none" strike="noStrike" cap="none" normalizeH="0" baseline="0" dirty="0" smtClean="0">
                          <a:ln>
                            <a:noFill/>
                          </a:ln>
                          <a:solidFill>
                            <a:schemeClr val="tx1"/>
                          </a:solidFill>
                          <a:effectLst/>
                          <a:latin typeface="Arial" charset="0"/>
                        </a:rPr>
                        <a:t>Random movement of a solute (gas or solid) in a solution across a semipermeable membrane from higher to lower concentration.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018830">
                <a:tc>
                  <a:txBody>
                    <a:bodyPr/>
                    <a:lstStyle/>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None/>
                        <a:tabLst/>
                      </a:pPr>
                      <a:r>
                        <a:rPr kumimoji="0" lang="en-US" sz="2400" b="0" i="0" u="none" strike="noStrike" cap="none" normalizeH="0" baseline="0" dirty="0" smtClean="0">
                          <a:ln>
                            <a:noFill/>
                          </a:ln>
                          <a:solidFill>
                            <a:schemeClr val="tx1"/>
                          </a:solidFill>
                          <a:effectLst/>
                          <a:latin typeface="Arial" charset="0"/>
                        </a:rPr>
                        <a:t>Filtration:</a:t>
                      </a:r>
                    </a:p>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None/>
                        <a:tabLst/>
                      </a:pPr>
                      <a:r>
                        <a:rPr kumimoji="0" lang="en-US" sz="2000" b="0" i="0" u="none" strike="noStrike" cap="none" normalizeH="0" baseline="0" dirty="0" smtClean="0">
                          <a:ln>
                            <a:noFill/>
                          </a:ln>
                          <a:solidFill>
                            <a:schemeClr val="tx1"/>
                          </a:solidFill>
                          <a:effectLst/>
                          <a:latin typeface="Arial" charset="0"/>
                        </a:rPr>
                        <a:t>Movement across a membrane, under pressure, from higher to lower pressure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None/>
                        <a:tabLst/>
                      </a:pPr>
                      <a:r>
                        <a:rPr kumimoji="0" lang="en-US" sz="2400" b="0" i="0" u="none" strike="noStrike" cap="none" normalizeH="0" baseline="0" dirty="0" smtClean="0">
                          <a:ln>
                            <a:noFill/>
                          </a:ln>
                          <a:solidFill>
                            <a:schemeClr val="tx1"/>
                          </a:solidFill>
                          <a:effectLst/>
                          <a:latin typeface="Arial" charset="0"/>
                        </a:rPr>
                        <a:t>Active transport:</a:t>
                      </a:r>
                    </a:p>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None/>
                        <a:tabLst/>
                      </a:pPr>
                      <a:r>
                        <a:rPr kumimoji="0" lang="en-US" sz="2000" b="0" i="0" u="none" strike="noStrike" cap="none" normalizeH="0" baseline="0" dirty="0" smtClean="0">
                          <a:ln>
                            <a:noFill/>
                          </a:ln>
                          <a:solidFill>
                            <a:schemeClr val="tx1"/>
                          </a:solidFill>
                          <a:effectLst/>
                          <a:latin typeface="Arial" charset="0"/>
                        </a:rPr>
                        <a:t>Movement of ions against osmotic pressure to an area of higher pressure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82843941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3"/>
          <p:cNvSpPr>
            <a:spLocks noGrp="1" noChangeArrowheads="1"/>
          </p:cNvSpPr>
          <p:nvPr>
            <p:ph idx="1"/>
          </p:nvPr>
        </p:nvSpPr>
        <p:spPr>
          <a:xfrm>
            <a:off x="301625" y="1676400"/>
            <a:ext cx="8540750" cy="4953000"/>
          </a:xfrm>
        </p:spPr>
        <p:txBody>
          <a:bodyPr/>
          <a:lstStyle/>
          <a:p>
            <a:pPr eaLnBrk="1" hangingPunct="1">
              <a:lnSpc>
                <a:spcPct val="90000"/>
              </a:lnSpc>
            </a:pPr>
            <a:r>
              <a:rPr lang="en-US" sz="2400" dirty="0" smtClean="0"/>
              <a:t>Keep in mind that practically all hospitalized clients already have a fluid and electrolyte imbalance or are at risk for developing one.</a:t>
            </a:r>
          </a:p>
          <a:p>
            <a:pPr eaLnBrk="1" hangingPunct="1">
              <a:lnSpc>
                <a:spcPct val="90000"/>
              </a:lnSpc>
            </a:pPr>
            <a:r>
              <a:rPr lang="en-US" sz="2400" dirty="0" smtClean="0"/>
              <a:t>Lifestyle/Disease: </a:t>
            </a:r>
          </a:p>
          <a:p>
            <a:pPr lvl="1" eaLnBrk="1" hangingPunct="1">
              <a:lnSpc>
                <a:spcPct val="90000"/>
              </a:lnSpc>
            </a:pPr>
            <a:r>
              <a:rPr lang="en-US" sz="2000" dirty="0" smtClean="0"/>
              <a:t>Is the disease the client is being treated for associated with any particular imbalance? (e.g. DKA, Diabetic Ketoacidosis—shock, K+ problems)</a:t>
            </a:r>
          </a:p>
          <a:p>
            <a:pPr lvl="1" eaLnBrk="1" hangingPunct="1">
              <a:lnSpc>
                <a:spcPct val="90000"/>
              </a:lnSpc>
            </a:pPr>
            <a:r>
              <a:rPr lang="en-US" sz="2000" dirty="0" smtClean="0"/>
              <a:t>Alcoholism: F&amp;E imbalances from poor eating habits and poor absorption in the body</a:t>
            </a:r>
          </a:p>
          <a:p>
            <a:pPr eaLnBrk="1" hangingPunct="1">
              <a:lnSpc>
                <a:spcPct val="90000"/>
              </a:lnSpc>
            </a:pPr>
            <a:r>
              <a:rPr lang="en-US" sz="2400" dirty="0" smtClean="0"/>
              <a:t>Medication or IV fluids:</a:t>
            </a:r>
          </a:p>
          <a:p>
            <a:pPr lvl="1" eaLnBrk="1" hangingPunct="1">
              <a:lnSpc>
                <a:spcPct val="90000"/>
              </a:lnSpc>
            </a:pPr>
            <a:r>
              <a:rPr lang="en-US" sz="2000" dirty="0" smtClean="0"/>
              <a:t>Do any of these meds promote any imbalance?</a:t>
            </a:r>
          </a:p>
          <a:p>
            <a:pPr lvl="1" eaLnBrk="1" hangingPunct="1">
              <a:lnSpc>
                <a:spcPct val="90000"/>
              </a:lnSpc>
            </a:pPr>
            <a:r>
              <a:rPr lang="en-US" sz="2000" dirty="0" smtClean="0"/>
              <a:t>Is the IV ordered flowing at the proper rate?</a:t>
            </a:r>
          </a:p>
          <a:p>
            <a:pPr lvl="1" eaLnBrk="1" hangingPunct="1">
              <a:lnSpc>
                <a:spcPct val="90000"/>
              </a:lnSpc>
            </a:pPr>
            <a:r>
              <a:rPr lang="en-US" sz="2000" dirty="0" smtClean="0"/>
              <a:t>Are my client’s fluids flowing at a rate that is keeping them hydrated and their BP in normal range</a:t>
            </a:r>
          </a:p>
        </p:txBody>
      </p:sp>
      <p:sp>
        <p:nvSpPr>
          <p:cNvPr id="86019" name="Date Placeholder 3"/>
          <p:cNvSpPr>
            <a:spLocks noGrp="1"/>
          </p:cNvSpPr>
          <p:nvPr>
            <p:ph type="dt" sz="quarter" idx="10"/>
          </p:nvPr>
        </p:nvSpPr>
        <p:spPr bwMode="auto">
          <a:noFill/>
          <a:ln>
            <a:miter lim="800000"/>
            <a:headEnd/>
            <a:tailEnd/>
          </a:ln>
        </p:spPr>
        <p:txBody>
          <a:bodyPr wrap="square" lIns="91440" tIns="45720" rIns="91440" bIns="45720" numCol="1" anchorCtr="0" compatLnSpc="1">
            <a:prstTxWarp prst="textNoShape">
              <a:avLst/>
            </a:prstTxWarp>
          </a:bodyPr>
          <a:lstStyle/>
          <a:p>
            <a:endParaRPr lang="en-US" dirty="0" smtClean="0"/>
          </a:p>
        </p:txBody>
      </p:sp>
      <p:sp>
        <p:nvSpPr>
          <p:cNvPr id="86020" name="Footer Placeholder 4"/>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endParaRPr lang="en-US" dirty="0" smtClean="0"/>
          </a:p>
        </p:txBody>
      </p:sp>
      <p:sp>
        <p:nvSpPr>
          <p:cNvPr id="130050" name="Rectangle 2"/>
          <p:cNvSpPr>
            <a:spLocks noGrp="1" noChangeArrowheads="1"/>
          </p:cNvSpPr>
          <p:nvPr>
            <p:ph type="title"/>
          </p:nvPr>
        </p:nvSpPr>
        <p:spPr>
          <a:xfrm>
            <a:off x="609600" y="152400"/>
            <a:ext cx="7772400" cy="1143000"/>
          </a:xfrm>
        </p:spPr>
        <p:txBody>
          <a:bodyPr>
            <a:normAutofit fontScale="90000"/>
          </a:bodyPr>
          <a:lstStyle/>
          <a:p>
            <a:pPr eaLnBrk="1" fontAlgn="auto" hangingPunct="1">
              <a:spcAft>
                <a:spcPts val="0"/>
              </a:spcAft>
              <a:defRPr/>
            </a:pPr>
            <a:r>
              <a:rPr lang="en-US" sz="4000" dirty="0">
                <a:solidFill>
                  <a:schemeClr val="tx1"/>
                </a:solidFill>
              </a:rPr>
              <a:t>Assessment</a:t>
            </a:r>
            <a:br>
              <a:rPr lang="en-US" sz="4000" dirty="0">
                <a:solidFill>
                  <a:schemeClr val="tx1"/>
                </a:solidFill>
              </a:rPr>
            </a:br>
            <a:r>
              <a:rPr lang="en-US" sz="4000" dirty="0">
                <a:solidFill>
                  <a:schemeClr val="tx1"/>
                </a:solidFill>
              </a:rPr>
              <a:t>Things to Consider</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914400" y="457200"/>
            <a:ext cx="7315200" cy="1066800"/>
          </a:xfrm>
        </p:spPr>
        <p:txBody>
          <a:bodyPr/>
          <a:lstStyle/>
          <a:p>
            <a:pPr eaLnBrk="1" fontAlgn="auto" hangingPunct="1">
              <a:spcAft>
                <a:spcPts val="0"/>
              </a:spcAft>
              <a:defRPr/>
            </a:pPr>
            <a:r>
              <a:rPr lang="en-US" dirty="0"/>
              <a:t>Physical Assessment</a:t>
            </a:r>
          </a:p>
        </p:txBody>
      </p:sp>
      <p:sp>
        <p:nvSpPr>
          <p:cNvPr id="24579" name="Rectangle 3"/>
          <p:cNvSpPr>
            <a:spLocks noGrp="1" noChangeArrowheads="1"/>
          </p:cNvSpPr>
          <p:nvPr>
            <p:ph sz="quarter" idx="1"/>
          </p:nvPr>
        </p:nvSpPr>
        <p:spPr>
          <a:xfrm>
            <a:off x="914400" y="1676400"/>
            <a:ext cx="7315200" cy="4419600"/>
          </a:xfrm>
        </p:spPr>
        <p:txBody>
          <a:bodyPr/>
          <a:lstStyle/>
          <a:p>
            <a:pPr eaLnBrk="1" hangingPunct="1"/>
            <a:r>
              <a:rPr lang="en-US" dirty="0" smtClean="0"/>
              <a:t>Daily weights</a:t>
            </a:r>
          </a:p>
          <a:p>
            <a:pPr eaLnBrk="1" hangingPunct="1"/>
            <a:r>
              <a:rPr lang="en-US" dirty="0" smtClean="0"/>
              <a:t>Intake and output</a:t>
            </a:r>
          </a:p>
          <a:p>
            <a:pPr eaLnBrk="1" hangingPunct="1"/>
            <a:r>
              <a:rPr lang="en-US" dirty="0" smtClean="0"/>
              <a:t>Laboratory studies</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3"/>
          <p:cNvSpPr>
            <a:spLocks noGrp="1" noChangeArrowheads="1"/>
          </p:cNvSpPr>
          <p:nvPr>
            <p:ph idx="1"/>
          </p:nvPr>
        </p:nvSpPr>
        <p:spPr>
          <a:xfrm>
            <a:off x="301625" y="1295400"/>
            <a:ext cx="8540750" cy="5257800"/>
          </a:xfrm>
        </p:spPr>
        <p:txBody>
          <a:bodyPr/>
          <a:lstStyle/>
          <a:p>
            <a:pPr eaLnBrk="1" hangingPunct="1">
              <a:lnSpc>
                <a:spcPct val="80000"/>
              </a:lnSpc>
            </a:pPr>
            <a:r>
              <a:rPr lang="en-US" sz="2000" dirty="0" smtClean="0"/>
              <a:t>I &amp; O</a:t>
            </a:r>
          </a:p>
          <a:p>
            <a:pPr lvl="1" eaLnBrk="1" hangingPunct="1">
              <a:lnSpc>
                <a:spcPct val="80000"/>
              </a:lnSpc>
            </a:pPr>
            <a:r>
              <a:rPr lang="en-US" sz="1800" dirty="0" smtClean="0"/>
              <a:t>Accuracy is essential! Don’t just write them down. Don’t be sloppy!</a:t>
            </a:r>
          </a:p>
          <a:p>
            <a:pPr lvl="1" eaLnBrk="1" hangingPunct="1">
              <a:lnSpc>
                <a:spcPct val="80000"/>
              </a:lnSpc>
            </a:pPr>
            <a:r>
              <a:rPr lang="en-US" sz="1800" dirty="0" smtClean="0"/>
              <a:t>The numbers are all part of the client puzzle</a:t>
            </a:r>
          </a:p>
          <a:p>
            <a:pPr lvl="1" eaLnBrk="1" hangingPunct="1">
              <a:lnSpc>
                <a:spcPct val="80000"/>
              </a:lnSpc>
            </a:pPr>
            <a:r>
              <a:rPr lang="en-US" sz="1800" dirty="0" smtClean="0"/>
              <a:t>Think: Why are these numbers like this? Are they OK?</a:t>
            </a:r>
          </a:p>
          <a:p>
            <a:pPr lvl="1" eaLnBrk="1" hangingPunct="1">
              <a:lnSpc>
                <a:spcPct val="80000"/>
              </a:lnSpc>
            </a:pPr>
            <a:r>
              <a:rPr lang="en-US" sz="1800" dirty="0" smtClean="0"/>
              <a:t>Intake: All fluids liquid at room temperature</a:t>
            </a:r>
          </a:p>
          <a:p>
            <a:pPr lvl="1" eaLnBrk="1" hangingPunct="1">
              <a:lnSpc>
                <a:spcPct val="80000"/>
              </a:lnSpc>
            </a:pPr>
            <a:r>
              <a:rPr lang="en-US" sz="1800" dirty="0" smtClean="0"/>
              <a:t>Output: Drainage from anything, vomitus, diarrhea, urine</a:t>
            </a:r>
          </a:p>
          <a:p>
            <a:pPr eaLnBrk="1" hangingPunct="1">
              <a:lnSpc>
                <a:spcPct val="80000"/>
              </a:lnSpc>
            </a:pPr>
            <a:r>
              <a:rPr lang="en-US" sz="2000" dirty="0" smtClean="0"/>
              <a:t>Weight</a:t>
            </a:r>
          </a:p>
          <a:p>
            <a:pPr lvl="1" eaLnBrk="1" hangingPunct="1">
              <a:lnSpc>
                <a:spcPct val="80000"/>
              </a:lnSpc>
            </a:pPr>
            <a:r>
              <a:rPr lang="en-US" sz="1800" dirty="0" smtClean="0"/>
              <a:t>Daily weight are probably more accurate than I &amp; O in assessing an adult’s fluid volume status</a:t>
            </a:r>
          </a:p>
          <a:p>
            <a:pPr lvl="1" eaLnBrk="1" hangingPunct="1">
              <a:lnSpc>
                <a:spcPct val="80000"/>
              </a:lnSpc>
            </a:pPr>
            <a:r>
              <a:rPr lang="en-US" sz="1800" dirty="0" smtClean="0"/>
              <a:t>Any acute (fast or overnight) gain or loss is fluid, NOT fat.</a:t>
            </a:r>
          </a:p>
          <a:p>
            <a:pPr lvl="1" eaLnBrk="1" hangingPunct="1">
              <a:lnSpc>
                <a:spcPct val="80000"/>
              </a:lnSpc>
            </a:pPr>
            <a:r>
              <a:rPr lang="en-US" sz="1800" dirty="0" smtClean="0"/>
              <a:t>Fluid retention: Think HEART problems first! Excess fluid in the heart patient could take your client straight to pulmonary edema. Too much fluid in the lungs means that the client is drowning in lung secretions, very short of breath —can be fatal. This is an emergency.</a:t>
            </a:r>
          </a:p>
          <a:p>
            <a:pPr lvl="1" eaLnBrk="1" hangingPunct="1">
              <a:lnSpc>
                <a:spcPct val="80000"/>
              </a:lnSpc>
            </a:pPr>
            <a:r>
              <a:rPr lang="en-US" sz="1800" dirty="0" smtClean="0"/>
              <a:t>Daily weight rule: Same time, same scale, same clothes, before breakfast, after voiding.</a:t>
            </a:r>
          </a:p>
          <a:p>
            <a:pPr lvl="1" eaLnBrk="1" hangingPunct="1">
              <a:lnSpc>
                <a:spcPct val="80000"/>
              </a:lnSpc>
            </a:pPr>
            <a:r>
              <a:rPr lang="en-US" sz="1800" dirty="0" smtClean="0"/>
              <a:t>Rule of thumb: Gain of 1 pound = retained 500cc of fluid; Loss of 1 pound = 500 cc fluid lost.</a:t>
            </a:r>
          </a:p>
        </p:txBody>
      </p:sp>
      <p:sp>
        <p:nvSpPr>
          <p:cNvPr id="89091" name="Date Placeholder 3"/>
          <p:cNvSpPr>
            <a:spLocks noGrp="1"/>
          </p:cNvSpPr>
          <p:nvPr>
            <p:ph type="dt" sz="quarter" idx="10"/>
          </p:nvPr>
        </p:nvSpPr>
        <p:spPr bwMode="auto">
          <a:noFill/>
          <a:ln>
            <a:miter lim="800000"/>
            <a:headEnd/>
            <a:tailEnd/>
          </a:ln>
        </p:spPr>
        <p:txBody>
          <a:bodyPr wrap="square" lIns="91440" tIns="45720" rIns="91440" bIns="45720" numCol="1" anchorCtr="0" compatLnSpc="1">
            <a:prstTxWarp prst="textNoShape">
              <a:avLst/>
            </a:prstTxWarp>
          </a:bodyPr>
          <a:lstStyle/>
          <a:p>
            <a:endParaRPr lang="en-US" dirty="0" smtClean="0"/>
          </a:p>
        </p:txBody>
      </p:sp>
      <p:sp>
        <p:nvSpPr>
          <p:cNvPr id="89092" name="Footer Placeholder 4"/>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endParaRPr lang="en-US" dirty="0" smtClean="0"/>
          </a:p>
        </p:txBody>
      </p:sp>
      <p:sp>
        <p:nvSpPr>
          <p:cNvPr id="133122" name="Rectangle 2"/>
          <p:cNvSpPr>
            <a:spLocks noGrp="1" noChangeArrowheads="1"/>
          </p:cNvSpPr>
          <p:nvPr>
            <p:ph type="title"/>
          </p:nvPr>
        </p:nvSpPr>
        <p:spPr>
          <a:xfrm>
            <a:off x="609600" y="152400"/>
            <a:ext cx="7772400" cy="1143000"/>
          </a:xfrm>
        </p:spPr>
        <p:txBody>
          <a:bodyPr/>
          <a:lstStyle/>
          <a:p>
            <a:pPr eaLnBrk="1" fontAlgn="auto" hangingPunct="1">
              <a:spcAft>
                <a:spcPts val="0"/>
              </a:spcAft>
              <a:defRPr/>
            </a:pPr>
            <a:r>
              <a:rPr lang="en-US" dirty="0">
                <a:solidFill>
                  <a:schemeClr val="tx1"/>
                </a:solidFill>
              </a:rPr>
              <a:t>Assessment Points</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7" name="Rectangle 3"/>
          <p:cNvSpPr>
            <a:spLocks noGrp="1" noChangeArrowheads="1"/>
          </p:cNvSpPr>
          <p:nvPr>
            <p:ph idx="1"/>
          </p:nvPr>
        </p:nvSpPr>
        <p:spPr/>
        <p:txBody>
          <a:bodyPr>
            <a:normAutofit/>
          </a:bodyPr>
          <a:lstStyle/>
          <a:p>
            <a:pPr marL="365760" indent="-256032" eaLnBrk="1" fontAlgn="auto" hangingPunct="1">
              <a:spcAft>
                <a:spcPts val="0"/>
              </a:spcAft>
              <a:buFont typeface="Wingdings 3"/>
              <a:buChar char=""/>
              <a:defRPr/>
            </a:pPr>
            <a:r>
              <a:rPr lang="en-US" sz="2800" dirty="0"/>
              <a:t>Vital Signs</a:t>
            </a:r>
          </a:p>
          <a:p>
            <a:pPr marL="621792" lvl="1" eaLnBrk="1" fontAlgn="auto" hangingPunct="1">
              <a:spcBef>
                <a:spcPts val="324"/>
              </a:spcBef>
              <a:spcAft>
                <a:spcPts val="0"/>
              </a:spcAft>
              <a:buFont typeface="Verdana"/>
              <a:buChar char="◦"/>
              <a:defRPr/>
            </a:pPr>
            <a:r>
              <a:rPr lang="en-US" sz="2400" dirty="0"/>
              <a:t>Magnesium causes vasodilation which in turn can cause BP to drop</a:t>
            </a:r>
          </a:p>
          <a:p>
            <a:pPr marL="621792" lvl="1" eaLnBrk="1" fontAlgn="auto" hangingPunct="1">
              <a:spcBef>
                <a:spcPts val="324"/>
              </a:spcBef>
              <a:spcAft>
                <a:spcPts val="0"/>
              </a:spcAft>
              <a:buFont typeface="Verdana"/>
              <a:buChar char="◦"/>
              <a:defRPr/>
            </a:pPr>
            <a:r>
              <a:rPr lang="en-US" sz="2400" dirty="0"/>
              <a:t>Too much fluid in the vascular space causes the BP and pulse to increase</a:t>
            </a:r>
          </a:p>
          <a:p>
            <a:pPr marL="621792" lvl="1" eaLnBrk="1" fontAlgn="auto" hangingPunct="1">
              <a:spcBef>
                <a:spcPts val="324"/>
              </a:spcBef>
              <a:spcAft>
                <a:spcPts val="0"/>
              </a:spcAft>
              <a:buFont typeface="Verdana"/>
              <a:buChar char="◦"/>
              <a:defRPr/>
            </a:pPr>
            <a:r>
              <a:rPr lang="en-US" sz="2400" dirty="0"/>
              <a:t>Volume makes BP go up…more volume, more pressure</a:t>
            </a:r>
          </a:p>
          <a:p>
            <a:pPr marL="621792" lvl="1" eaLnBrk="1" fontAlgn="auto" hangingPunct="1">
              <a:spcBef>
                <a:spcPts val="324"/>
              </a:spcBef>
              <a:spcAft>
                <a:spcPts val="0"/>
              </a:spcAft>
              <a:buFont typeface="Verdana"/>
              <a:buChar char="◦"/>
              <a:defRPr/>
            </a:pPr>
            <a:r>
              <a:rPr lang="en-US" sz="2400" dirty="0"/>
              <a:t>Tachycardia is the first sign of fluid deficit</a:t>
            </a:r>
          </a:p>
          <a:p>
            <a:pPr marL="621792" lvl="1" eaLnBrk="1" fontAlgn="auto" hangingPunct="1">
              <a:spcBef>
                <a:spcPts val="324"/>
              </a:spcBef>
              <a:spcAft>
                <a:spcPts val="0"/>
              </a:spcAft>
              <a:buFont typeface="Verdana"/>
              <a:buChar char="◦"/>
              <a:defRPr/>
            </a:pPr>
            <a:r>
              <a:rPr lang="en-US" sz="2400" dirty="0"/>
              <a:t>Changes in potassium can cause the respiratory muscles to weaken which in turn affects breathing.</a:t>
            </a:r>
          </a:p>
          <a:p>
            <a:pPr marL="621792" lvl="1" eaLnBrk="1" fontAlgn="auto" hangingPunct="1">
              <a:spcBef>
                <a:spcPts val="324"/>
              </a:spcBef>
              <a:spcAft>
                <a:spcPts val="0"/>
              </a:spcAft>
              <a:buFont typeface="Verdana"/>
              <a:buChar char="◦"/>
              <a:defRPr/>
            </a:pPr>
            <a:r>
              <a:rPr lang="en-US" sz="2400" dirty="0"/>
              <a:t>Fever leads to fluid loss (rapid breathing)</a:t>
            </a:r>
          </a:p>
          <a:p>
            <a:pPr marL="365760" indent="-256032" eaLnBrk="1" fontAlgn="auto" hangingPunct="1">
              <a:spcAft>
                <a:spcPts val="0"/>
              </a:spcAft>
              <a:buFont typeface="Wingdings 3"/>
              <a:buChar char=""/>
              <a:defRPr/>
            </a:pPr>
            <a:endParaRPr lang="en-US" sz="2800" dirty="0">
              <a:solidFill>
                <a:schemeClr val="bg1"/>
              </a:solidFill>
            </a:endParaRPr>
          </a:p>
        </p:txBody>
      </p:sp>
      <p:sp>
        <p:nvSpPr>
          <p:cNvPr id="90115" name="Date Placeholder 3"/>
          <p:cNvSpPr>
            <a:spLocks noGrp="1"/>
          </p:cNvSpPr>
          <p:nvPr>
            <p:ph type="dt" sz="quarter" idx="10"/>
          </p:nvPr>
        </p:nvSpPr>
        <p:spPr bwMode="auto">
          <a:noFill/>
          <a:ln>
            <a:miter lim="800000"/>
            <a:headEnd/>
            <a:tailEnd/>
          </a:ln>
        </p:spPr>
        <p:txBody>
          <a:bodyPr wrap="square" lIns="91440" tIns="45720" rIns="91440" bIns="45720" numCol="1" anchorCtr="0" compatLnSpc="1">
            <a:prstTxWarp prst="textNoShape">
              <a:avLst/>
            </a:prstTxWarp>
          </a:bodyPr>
          <a:lstStyle/>
          <a:p>
            <a:endParaRPr lang="en-US" dirty="0" smtClean="0"/>
          </a:p>
        </p:txBody>
      </p:sp>
      <p:sp>
        <p:nvSpPr>
          <p:cNvPr id="90116" name="Footer Placeholder 4"/>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endParaRPr lang="en-US" dirty="0" smtClean="0"/>
          </a:p>
        </p:txBody>
      </p:sp>
      <p:sp>
        <p:nvSpPr>
          <p:cNvPr id="134146" name="Rectangle 2"/>
          <p:cNvSpPr>
            <a:spLocks noGrp="1" noChangeArrowheads="1"/>
          </p:cNvSpPr>
          <p:nvPr>
            <p:ph type="title"/>
          </p:nvPr>
        </p:nvSpPr>
        <p:spPr/>
        <p:txBody>
          <a:bodyPr/>
          <a:lstStyle/>
          <a:p>
            <a:pPr eaLnBrk="1" fontAlgn="auto" hangingPunct="1">
              <a:spcAft>
                <a:spcPts val="0"/>
              </a:spcAft>
              <a:defRPr/>
            </a:pPr>
            <a:r>
              <a:rPr lang="en-US" dirty="0">
                <a:solidFill>
                  <a:schemeClr val="tx1"/>
                </a:solidFill>
              </a:rPr>
              <a:t>Assessment Points</a:t>
            </a: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3"/>
          <p:cNvSpPr>
            <a:spLocks noGrp="1" noChangeArrowheads="1"/>
          </p:cNvSpPr>
          <p:nvPr>
            <p:ph idx="1"/>
          </p:nvPr>
        </p:nvSpPr>
        <p:spPr>
          <a:xfrm>
            <a:off x="228600" y="1371600"/>
            <a:ext cx="8540750" cy="4953000"/>
          </a:xfrm>
        </p:spPr>
        <p:txBody>
          <a:bodyPr/>
          <a:lstStyle/>
          <a:p>
            <a:pPr eaLnBrk="1" hangingPunct="1">
              <a:lnSpc>
                <a:spcPct val="80000"/>
              </a:lnSpc>
            </a:pPr>
            <a:r>
              <a:rPr lang="en-US" sz="2800" dirty="0" smtClean="0"/>
              <a:t>Skin</a:t>
            </a:r>
          </a:p>
          <a:p>
            <a:pPr lvl="1" eaLnBrk="1" hangingPunct="1">
              <a:lnSpc>
                <a:spcPct val="80000"/>
              </a:lnSpc>
            </a:pPr>
            <a:r>
              <a:rPr lang="en-US" sz="2400" dirty="0" smtClean="0"/>
              <a:t>When large fluid volumes are lost, the skin becomes cold and clammy. The vessels that perfuse the skin will vasoconstrict  in an effort to shunt blood to more vital organs (brain, heart, kidneys)</a:t>
            </a:r>
          </a:p>
          <a:p>
            <a:pPr lvl="1" eaLnBrk="1" hangingPunct="1">
              <a:lnSpc>
                <a:spcPct val="80000"/>
              </a:lnSpc>
            </a:pPr>
            <a:r>
              <a:rPr lang="en-US" sz="2400" dirty="0" smtClean="0"/>
              <a:t>Turgor: Fluid loss will be seen by tenting of skin </a:t>
            </a:r>
          </a:p>
          <a:p>
            <a:pPr lvl="2" eaLnBrk="1" hangingPunct="1">
              <a:lnSpc>
                <a:spcPct val="80000"/>
              </a:lnSpc>
            </a:pPr>
            <a:r>
              <a:rPr lang="en-US" sz="2000" dirty="0" smtClean="0"/>
              <a:t>Best places (adult): sternum, inner thigh, forehead, forearm</a:t>
            </a:r>
          </a:p>
          <a:p>
            <a:pPr lvl="2" eaLnBrk="1" hangingPunct="1">
              <a:lnSpc>
                <a:spcPct val="80000"/>
              </a:lnSpc>
            </a:pPr>
            <a:r>
              <a:rPr lang="en-US" sz="2000" dirty="0" smtClean="0"/>
              <a:t>Best places (child): abdomen, thigh</a:t>
            </a:r>
          </a:p>
          <a:p>
            <a:pPr lvl="2" eaLnBrk="1" hangingPunct="1">
              <a:lnSpc>
                <a:spcPct val="80000"/>
              </a:lnSpc>
            </a:pPr>
            <a:r>
              <a:rPr lang="en-US" sz="2000" dirty="0" smtClean="0"/>
              <a:t>Best places (elderly): under clavicle, sternum; forearm and hand not the best.</a:t>
            </a:r>
          </a:p>
          <a:p>
            <a:pPr eaLnBrk="1" hangingPunct="1">
              <a:lnSpc>
                <a:spcPct val="80000"/>
              </a:lnSpc>
            </a:pPr>
            <a:r>
              <a:rPr lang="en-US" sz="2800" dirty="0" smtClean="0"/>
              <a:t>Mucus Membranes/Thirst</a:t>
            </a:r>
          </a:p>
          <a:p>
            <a:pPr lvl="1" eaLnBrk="1" hangingPunct="1">
              <a:lnSpc>
                <a:spcPct val="80000"/>
              </a:lnSpc>
            </a:pPr>
            <a:r>
              <a:rPr lang="en-US" sz="2400" dirty="0" smtClean="0"/>
              <a:t>Is the tongue moist or dry?</a:t>
            </a:r>
          </a:p>
          <a:p>
            <a:pPr lvl="1" eaLnBrk="1" hangingPunct="1">
              <a:lnSpc>
                <a:spcPct val="80000"/>
              </a:lnSpc>
            </a:pPr>
            <a:r>
              <a:rPr lang="en-US" sz="2400" dirty="0" smtClean="0"/>
              <a:t>Fluid loss: furrows, dry</a:t>
            </a:r>
          </a:p>
          <a:p>
            <a:pPr lvl="1" eaLnBrk="1" hangingPunct="1">
              <a:lnSpc>
                <a:spcPct val="80000"/>
              </a:lnSpc>
            </a:pPr>
            <a:r>
              <a:rPr lang="en-US" sz="2400" dirty="0" smtClean="0"/>
              <a:t>Can the client tell you that s/he is thirsty?</a:t>
            </a:r>
          </a:p>
          <a:p>
            <a:pPr eaLnBrk="1" hangingPunct="1">
              <a:lnSpc>
                <a:spcPct val="80000"/>
              </a:lnSpc>
            </a:pPr>
            <a:endParaRPr lang="en-US" sz="2800" dirty="0" smtClean="0">
              <a:solidFill>
                <a:schemeClr val="bg1"/>
              </a:solidFill>
            </a:endParaRPr>
          </a:p>
        </p:txBody>
      </p:sp>
      <p:sp>
        <p:nvSpPr>
          <p:cNvPr id="91139" name="Date Placeholder 3"/>
          <p:cNvSpPr>
            <a:spLocks noGrp="1"/>
          </p:cNvSpPr>
          <p:nvPr>
            <p:ph type="dt" sz="quarter" idx="10"/>
          </p:nvPr>
        </p:nvSpPr>
        <p:spPr bwMode="auto">
          <a:noFill/>
          <a:ln>
            <a:miter lim="800000"/>
            <a:headEnd/>
            <a:tailEnd/>
          </a:ln>
        </p:spPr>
        <p:txBody>
          <a:bodyPr wrap="square" lIns="91440" tIns="45720" rIns="91440" bIns="45720" numCol="1" anchorCtr="0" compatLnSpc="1">
            <a:prstTxWarp prst="textNoShape">
              <a:avLst/>
            </a:prstTxWarp>
          </a:bodyPr>
          <a:lstStyle/>
          <a:p>
            <a:endParaRPr lang="en-US" dirty="0" smtClean="0"/>
          </a:p>
        </p:txBody>
      </p:sp>
      <p:sp>
        <p:nvSpPr>
          <p:cNvPr id="91140" name="Footer Placeholder 4"/>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endParaRPr lang="en-US" dirty="0" smtClean="0"/>
          </a:p>
        </p:txBody>
      </p:sp>
      <p:sp>
        <p:nvSpPr>
          <p:cNvPr id="135170" name="Rectangle 2"/>
          <p:cNvSpPr>
            <a:spLocks noGrp="1" noChangeArrowheads="1"/>
          </p:cNvSpPr>
          <p:nvPr>
            <p:ph type="title"/>
          </p:nvPr>
        </p:nvSpPr>
        <p:spPr>
          <a:xfrm>
            <a:off x="609600" y="152400"/>
            <a:ext cx="7772400" cy="1143000"/>
          </a:xfrm>
        </p:spPr>
        <p:txBody>
          <a:bodyPr/>
          <a:lstStyle/>
          <a:p>
            <a:pPr eaLnBrk="1" fontAlgn="auto" hangingPunct="1">
              <a:spcAft>
                <a:spcPts val="0"/>
              </a:spcAft>
              <a:defRPr/>
            </a:pPr>
            <a:r>
              <a:rPr lang="en-US" dirty="0">
                <a:solidFill>
                  <a:schemeClr val="tx1"/>
                </a:solidFill>
              </a:rPr>
              <a:t>Assessment Points</a:t>
            </a: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5" name="Rectangle 3"/>
          <p:cNvSpPr>
            <a:spLocks noGrp="1" noChangeArrowheads="1"/>
          </p:cNvSpPr>
          <p:nvPr>
            <p:ph idx="1"/>
          </p:nvPr>
        </p:nvSpPr>
        <p:spPr>
          <a:xfrm>
            <a:off x="685800" y="1752600"/>
            <a:ext cx="7772400" cy="4114800"/>
          </a:xfrm>
        </p:spPr>
        <p:txBody>
          <a:bodyPr>
            <a:normAutofit fontScale="92500" lnSpcReduction="10000"/>
          </a:bodyPr>
          <a:lstStyle/>
          <a:p>
            <a:pPr marL="365760" indent="-256032" eaLnBrk="1" fontAlgn="auto" hangingPunct="1">
              <a:lnSpc>
                <a:spcPct val="80000"/>
              </a:lnSpc>
              <a:spcAft>
                <a:spcPts val="0"/>
              </a:spcAft>
              <a:buFont typeface="Wingdings 3"/>
              <a:buChar char=""/>
              <a:defRPr/>
            </a:pPr>
            <a:r>
              <a:rPr lang="en-US" sz="2800" dirty="0"/>
              <a:t>Tears/Eyes</a:t>
            </a:r>
          </a:p>
          <a:p>
            <a:pPr marL="621792" lvl="1" eaLnBrk="1" fontAlgn="auto" hangingPunct="1">
              <a:lnSpc>
                <a:spcPct val="80000"/>
              </a:lnSpc>
              <a:spcBef>
                <a:spcPts val="324"/>
              </a:spcBef>
              <a:spcAft>
                <a:spcPts val="0"/>
              </a:spcAft>
              <a:buFont typeface="Verdana"/>
              <a:buChar char="◦"/>
              <a:defRPr/>
            </a:pPr>
            <a:r>
              <a:rPr lang="en-US" sz="2400" dirty="0"/>
              <a:t>Tear production decreases with fluid deficit.</a:t>
            </a:r>
          </a:p>
          <a:p>
            <a:pPr marL="621792" lvl="1" eaLnBrk="1" fontAlgn="auto" hangingPunct="1">
              <a:lnSpc>
                <a:spcPct val="80000"/>
              </a:lnSpc>
              <a:spcBef>
                <a:spcPts val="324"/>
              </a:spcBef>
              <a:spcAft>
                <a:spcPts val="0"/>
              </a:spcAft>
              <a:buFont typeface="Verdana"/>
              <a:buChar char="◦"/>
              <a:defRPr/>
            </a:pPr>
            <a:r>
              <a:rPr lang="en-US" sz="2400" dirty="0"/>
              <a:t>Eyes may appear sunken with fluid loss.</a:t>
            </a:r>
          </a:p>
          <a:p>
            <a:pPr marL="365760" indent="-256032" eaLnBrk="1" fontAlgn="auto" hangingPunct="1">
              <a:lnSpc>
                <a:spcPct val="80000"/>
              </a:lnSpc>
              <a:spcAft>
                <a:spcPts val="0"/>
              </a:spcAft>
              <a:buFont typeface="Wingdings 3"/>
              <a:buChar char=""/>
              <a:defRPr/>
            </a:pPr>
            <a:r>
              <a:rPr lang="en-US" sz="2800" dirty="0"/>
              <a:t>Edema</a:t>
            </a:r>
          </a:p>
          <a:p>
            <a:pPr marL="621792" lvl="1" eaLnBrk="1" fontAlgn="auto" hangingPunct="1">
              <a:lnSpc>
                <a:spcPct val="80000"/>
              </a:lnSpc>
              <a:spcBef>
                <a:spcPts val="324"/>
              </a:spcBef>
              <a:spcAft>
                <a:spcPts val="0"/>
              </a:spcAft>
              <a:buFont typeface="Verdana"/>
              <a:buChar char="◦"/>
              <a:defRPr/>
            </a:pPr>
            <a:r>
              <a:rPr lang="en-US" sz="2400" dirty="0"/>
              <a:t>Occurs when vascular space becomes overloaded and fluid begins to leak out into the tissues</a:t>
            </a:r>
          </a:p>
          <a:p>
            <a:pPr marL="621792" lvl="1" eaLnBrk="1" fontAlgn="auto" hangingPunct="1">
              <a:lnSpc>
                <a:spcPct val="80000"/>
              </a:lnSpc>
              <a:spcBef>
                <a:spcPts val="324"/>
              </a:spcBef>
              <a:spcAft>
                <a:spcPts val="0"/>
              </a:spcAft>
              <a:buFont typeface="Verdana"/>
              <a:buChar char="◦"/>
              <a:defRPr/>
            </a:pPr>
            <a:r>
              <a:rPr lang="en-US" sz="2400" dirty="0"/>
              <a:t>Ankle edema: seen in ambulatory person, or client who sits upright in chair (gravity).</a:t>
            </a:r>
          </a:p>
          <a:p>
            <a:pPr marL="621792" lvl="1" eaLnBrk="1" fontAlgn="auto" hangingPunct="1">
              <a:lnSpc>
                <a:spcPct val="80000"/>
              </a:lnSpc>
              <a:spcBef>
                <a:spcPts val="324"/>
              </a:spcBef>
              <a:spcAft>
                <a:spcPts val="0"/>
              </a:spcAft>
              <a:buFont typeface="Verdana"/>
              <a:buChar char="◦"/>
              <a:defRPr/>
            </a:pPr>
            <a:r>
              <a:rPr lang="en-US" sz="2400" dirty="0"/>
              <a:t>Edema can work its way up the leg and become “pitting”</a:t>
            </a:r>
          </a:p>
          <a:p>
            <a:pPr marL="621792" lvl="1" eaLnBrk="1" fontAlgn="auto" hangingPunct="1">
              <a:lnSpc>
                <a:spcPct val="80000"/>
              </a:lnSpc>
              <a:spcBef>
                <a:spcPts val="324"/>
              </a:spcBef>
              <a:spcAft>
                <a:spcPts val="0"/>
              </a:spcAft>
              <a:buFont typeface="Verdana"/>
              <a:buChar char="◦"/>
              <a:defRPr/>
            </a:pPr>
            <a:r>
              <a:rPr lang="en-US" sz="2400" dirty="0"/>
              <a:t>If client is bedridden, may not see ankle edema. Instead fluid can accumulate in sacral area.</a:t>
            </a:r>
          </a:p>
          <a:p>
            <a:pPr marL="621792" lvl="1" eaLnBrk="1" fontAlgn="auto" hangingPunct="1">
              <a:lnSpc>
                <a:spcPct val="80000"/>
              </a:lnSpc>
              <a:spcBef>
                <a:spcPts val="324"/>
              </a:spcBef>
              <a:spcAft>
                <a:spcPts val="0"/>
              </a:spcAft>
              <a:buFont typeface="Verdana"/>
              <a:buChar char="◦"/>
              <a:defRPr/>
            </a:pPr>
            <a:r>
              <a:rPr lang="en-US" sz="2400" dirty="0"/>
              <a:t>Excess fluid in the tissue can promote tissue breakdown</a:t>
            </a:r>
          </a:p>
          <a:p>
            <a:pPr marL="365760" indent="-256032" eaLnBrk="1" fontAlgn="auto" hangingPunct="1">
              <a:lnSpc>
                <a:spcPct val="80000"/>
              </a:lnSpc>
              <a:spcAft>
                <a:spcPts val="0"/>
              </a:spcAft>
              <a:buFont typeface="Wingdings 3"/>
              <a:buChar char=""/>
              <a:defRPr/>
            </a:pPr>
            <a:endParaRPr lang="en-US" sz="2800" dirty="0">
              <a:solidFill>
                <a:schemeClr val="bg1"/>
              </a:solidFill>
            </a:endParaRPr>
          </a:p>
        </p:txBody>
      </p:sp>
      <p:sp>
        <p:nvSpPr>
          <p:cNvPr id="92163" name="Date Placeholder 3"/>
          <p:cNvSpPr>
            <a:spLocks noGrp="1"/>
          </p:cNvSpPr>
          <p:nvPr>
            <p:ph type="dt" sz="quarter" idx="10"/>
          </p:nvPr>
        </p:nvSpPr>
        <p:spPr bwMode="auto">
          <a:noFill/>
          <a:ln>
            <a:miter lim="800000"/>
            <a:headEnd/>
            <a:tailEnd/>
          </a:ln>
        </p:spPr>
        <p:txBody>
          <a:bodyPr wrap="square" lIns="91440" tIns="45720" rIns="91440" bIns="45720" numCol="1" anchorCtr="0" compatLnSpc="1">
            <a:prstTxWarp prst="textNoShape">
              <a:avLst/>
            </a:prstTxWarp>
          </a:bodyPr>
          <a:lstStyle/>
          <a:p>
            <a:endParaRPr lang="en-US" dirty="0" smtClean="0"/>
          </a:p>
        </p:txBody>
      </p:sp>
      <p:sp>
        <p:nvSpPr>
          <p:cNvPr id="92164" name="Footer Placeholder 4"/>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endParaRPr lang="en-US" dirty="0" smtClean="0"/>
          </a:p>
        </p:txBody>
      </p:sp>
      <p:sp>
        <p:nvSpPr>
          <p:cNvPr id="136194" name="Rectangle 2"/>
          <p:cNvSpPr>
            <a:spLocks noGrp="1" noChangeArrowheads="1"/>
          </p:cNvSpPr>
          <p:nvPr>
            <p:ph type="title"/>
          </p:nvPr>
        </p:nvSpPr>
        <p:spPr/>
        <p:txBody>
          <a:bodyPr/>
          <a:lstStyle/>
          <a:p>
            <a:pPr eaLnBrk="1" fontAlgn="auto" hangingPunct="1">
              <a:spcAft>
                <a:spcPts val="0"/>
              </a:spcAft>
              <a:defRPr/>
            </a:pPr>
            <a:r>
              <a:rPr lang="en-US" dirty="0">
                <a:solidFill>
                  <a:schemeClr val="tx1"/>
                </a:solidFill>
              </a:rPr>
              <a:t>Assessment Points</a:t>
            </a: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3"/>
          <p:cNvSpPr>
            <a:spLocks noGrp="1" noChangeArrowheads="1"/>
          </p:cNvSpPr>
          <p:nvPr>
            <p:ph idx="1"/>
          </p:nvPr>
        </p:nvSpPr>
        <p:spPr>
          <a:xfrm>
            <a:off x="301625" y="1676400"/>
            <a:ext cx="8540750" cy="5181600"/>
          </a:xfrm>
        </p:spPr>
        <p:txBody>
          <a:bodyPr/>
          <a:lstStyle/>
          <a:p>
            <a:pPr eaLnBrk="1" hangingPunct="1">
              <a:lnSpc>
                <a:spcPct val="90000"/>
              </a:lnSpc>
            </a:pPr>
            <a:r>
              <a:rPr lang="en-US" dirty="0" smtClean="0"/>
              <a:t>Lung Sounds</a:t>
            </a:r>
          </a:p>
          <a:p>
            <a:pPr lvl="1" eaLnBrk="1" hangingPunct="1">
              <a:lnSpc>
                <a:spcPct val="90000"/>
              </a:lnSpc>
            </a:pPr>
            <a:r>
              <a:rPr lang="en-US" dirty="0" smtClean="0"/>
              <a:t>A client overloaded with fluid may become dyspneic (short of breath)</a:t>
            </a:r>
          </a:p>
          <a:p>
            <a:pPr lvl="1" eaLnBrk="1" hangingPunct="1">
              <a:lnSpc>
                <a:spcPct val="90000"/>
              </a:lnSpc>
            </a:pPr>
            <a:r>
              <a:rPr lang="en-US" dirty="0" smtClean="0"/>
              <a:t>Listen to lung sounds down in the bases. When clients are going into fluid excess you hear abnormal/wet sounds (crackles, rales) here first (gravity makes fluid settle downward)</a:t>
            </a:r>
          </a:p>
          <a:p>
            <a:pPr lvl="1" eaLnBrk="1" hangingPunct="1">
              <a:lnSpc>
                <a:spcPct val="90000"/>
              </a:lnSpc>
            </a:pPr>
            <a:r>
              <a:rPr lang="en-US" dirty="0" smtClean="0"/>
              <a:t>A baseline of lung sounds is essential; HCP may order a diuretic to pull off excess fluids</a:t>
            </a:r>
          </a:p>
          <a:p>
            <a:pPr lvl="1" eaLnBrk="1" hangingPunct="1">
              <a:lnSpc>
                <a:spcPct val="90000"/>
              </a:lnSpc>
            </a:pPr>
            <a:r>
              <a:rPr lang="en-US" dirty="0" smtClean="0"/>
              <a:t>Be careful not to run your IV fluids too rapidly. Clients are at high risk for developing wet lung sounds (pulmonary edema)</a:t>
            </a:r>
          </a:p>
        </p:txBody>
      </p:sp>
      <p:sp>
        <p:nvSpPr>
          <p:cNvPr id="93187" name="Date Placeholder 3"/>
          <p:cNvSpPr>
            <a:spLocks noGrp="1"/>
          </p:cNvSpPr>
          <p:nvPr>
            <p:ph type="dt" sz="quarter" idx="10"/>
          </p:nvPr>
        </p:nvSpPr>
        <p:spPr bwMode="auto">
          <a:noFill/>
          <a:ln>
            <a:miter lim="800000"/>
            <a:headEnd/>
            <a:tailEnd/>
          </a:ln>
        </p:spPr>
        <p:txBody>
          <a:bodyPr wrap="square" lIns="91440" tIns="45720" rIns="91440" bIns="45720" numCol="1" anchorCtr="0" compatLnSpc="1">
            <a:prstTxWarp prst="textNoShape">
              <a:avLst/>
            </a:prstTxWarp>
          </a:bodyPr>
          <a:lstStyle/>
          <a:p>
            <a:endParaRPr lang="en-US" dirty="0" smtClean="0"/>
          </a:p>
        </p:txBody>
      </p:sp>
      <p:sp>
        <p:nvSpPr>
          <p:cNvPr id="93188" name="Footer Placeholder 4"/>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endParaRPr lang="en-US" dirty="0" smtClean="0"/>
          </a:p>
        </p:txBody>
      </p:sp>
      <p:sp>
        <p:nvSpPr>
          <p:cNvPr id="137218" name="Rectangle 2"/>
          <p:cNvSpPr>
            <a:spLocks noGrp="1" noChangeArrowheads="1"/>
          </p:cNvSpPr>
          <p:nvPr>
            <p:ph type="title"/>
          </p:nvPr>
        </p:nvSpPr>
        <p:spPr/>
        <p:txBody>
          <a:bodyPr/>
          <a:lstStyle/>
          <a:p>
            <a:pPr eaLnBrk="1" fontAlgn="auto" hangingPunct="1">
              <a:spcAft>
                <a:spcPts val="0"/>
              </a:spcAft>
              <a:defRPr/>
            </a:pPr>
            <a:r>
              <a:rPr lang="en-US" dirty="0">
                <a:solidFill>
                  <a:schemeClr val="tx1"/>
                </a:solidFill>
              </a:rPr>
              <a:t>Assessment Points</a:t>
            </a: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3"/>
          <p:cNvSpPr>
            <a:spLocks noGrp="1" noChangeArrowheads="1"/>
          </p:cNvSpPr>
          <p:nvPr>
            <p:ph idx="1"/>
          </p:nvPr>
        </p:nvSpPr>
        <p:spPr/>
        <p:txBody>
          <a:bodyPr/>
          <a:lstStyle/>
          <a:p>
            <a:pPr eaLnBrk="1" hangingPunct="1">
              <a:lnSpc>
                <a:spcPct val="90000"/>
              </a:lnSpc>
            </a:pPr>
            <a:r>
              <a:rPr lang="en-US" sz="2400" dirty="0" smtClean="0"/>
              <a:t>Kidneys</a:t>
            </a:r>
          </a:p>
          <a:p>
            <a:pPr lvl="1" eaLnBrk="1" hangingPunct="1">
              <a:lnSpc>
                <a:spcPct val="90000"/>
              </a:lnSpc>
            </a:pPr>
            <a:r>
              <a:rPr lang="en-US" sz="2000" dirty="0" smtClean="0"/>
              <a:t>Remember: Kidneys will try to excrete at least 20-30 cc of urine because if they fail to excrete anything they will shut down and die (renal failure or permanent damage)</a:t>
            </a:r>
          </a:p>
          <a:p>
            <a:pPr lvl="1" eaLnBrk="1" hangingPunct="1">
              <a:lnSpc>
                <a:spcPct val="90000"/>
              </a:lnSpc>
            </a:pPr>
            <a:r>
              <a:rPr lang="en-US" sz="2000" dirty="0" smtClean="0"/>
              <a:t>Are I &amp;Os hourly, q shift?</a:t>
            </a:r>
          </a:p>
          <a:p>
            <a:pPr lvl="1" eaLnBrk="1" hangingPunct="1">
              <a:lnSpc>
                <a:spcPct val="90000"/>
              </a:lnSpc>
            </a:pPr>
            <a:r>
              <a:rPr lang="en-US" sz="2000" dirty="0" smtClean="0"/>
              <a:t>How does the clients output in comparison to the intake?</a:t>
            </a:r>
          </a:p>
          <a:p>
            <a:pPr lvl="1" eaLnBrk="1" hangingPunct="1">
              <a:lnSpc>
                <a:spcPct val="90000"/>
              </a:lnSpc>
            </a:pPr>
            <a:r>
              <a:rPr lang="en-US" sz="2000" dirty="0" smtClean="0"/>
              <a:t>Concentration of urine:</a:t>
            </a:r>
          </a:p>
          <a:p>
            <a:pPr lvl="2" eaLnBrk="1" hangingPunct="1">
              <a:lnSpc>
                <a:spcPct val="90000"/>
              </a:lnSpc>
            </a:pPr>
            <a:r>
              <a:rPr lang="en-US" sz="1800" dirty="0" smtClean="0"/>
              <a:t>Specific gravity; Dilution causes numbers to go down, and vice versa, concentration causes numbers to go up.</a:t>
            </a:r>
          </a:p>
          <a:p>
            <a:pPr lvl="2" eaLnBrk="1" hangingPunct="1">
              <a:lnSpc>
                <a:spcPct val="90000"/>
              </a:lnSpc>
            </a:pPr>
            <a:r>
              <a:rPr lang="en-US" sz="1800" dirty="0" smtClean="0"/>
              <a:t>Other labs affected by fluid loss/gain: serum Na+, hemoglobin, hematocrit</a:t>
            </a:r>
          </a:p>
          <a:p>
            <a:pPr lvl="1" eaLnBrk="1" hangingPunct="1">
              <a:lnSpc>
                <a:spcPct val="90000"/>
              </a:lnSpc>
            </a:pPr>
            <a:r>
              <a:rPr lang="en-US" sz="2000" dirty="0" smtClean="0"/>
              <a:t>When excessive amounts of water is lost from the body (dehydration), the kidneys will attempt to conserve water and sodium</a:t>
            </a:r>
          </a:p>
          <a:p>
            <a:pPr lvl="1" eaLnBrk="1" hangingPunct="1">
              <a:lnSpc>
                <a:spcPct val="90000"/>
              </a:lnSpc>
            </a:pPr>
            <a:endParaRPr lang="en-US" sz="2000" dirty="0" smtClean="0">
              <a:solidFill>
                <a:schemeClr val="bg1"/>
              </a:solidFill>
            </a:endParaRPr>
          </a:p>
          <a:p>
            <a:pPr eaLnBrk="1" hangingPunct="1">
              <a:lnSpc>
                <a:spcPct val="90000"/>
              </a:lnSpc>
            </a:pPr>
            <a:endParaRPr lang="en-US" sz="2400" dirty="0" smtClean="0">
              <a:solidFill>
                <a:srgbClr val="000000"/>
              </a:solidFill>
            </a:endParaRPr>
          </a:p>
        </p:txBody>
      </p:sp>
      <p:sp>
        <p:nvSpPr>
          <p:cNvPr id="94211" name="Date Placeholder 3"/>
          <p:cNvSpPr>
            <a:spLocks noGrp="1"/>
          </p:cNvSpPr>
          <p:nvPr>
            <p:ph type="dt" sz="quarter" idx="10"/>
          </p:nvPr>
        </p:nvSpPr>
        <p:spPr bwMode="auto">
          <a:noFill/>
          <a:ln>
            <a:miter lim="800000"/>
            <a:headEnd/>
            <a:tailEnd/>
          </a:ln>
        </p:spPr>
        <p:txBody>
          <a:bodyPr wrap="square" lIns="91440" tIns="45720" rIns="91440" bIns="45720" numCol="1" anchorCtr="0" compatLnSpc="1">
            <a:prstTxWarp prst="textNoShape">
              <a:avLst/>
            </a:prstTxWarp>
          </a:bodyPr>
          <a:lstStyle/>
          <a:p>
            <a:endParaRPr lang="en-US" dirty="0" smtClean="0"/>
          </a:p>
        </p:txBody>
      </p:sp>
      <p:sp>
        <p:nvSpPr>
          <p:cNvPr id="94212" name="Footer Placeholder 4"/>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endParaRPr lang="en-US" dirty="0" smtClean="0"/>
          </a:p>
        </p:txBody>
      </p:sp>
      <p:sp>
        <p:nvSpPr>
          <p:cNvPr id="138242" name="Rectangle 2"/>
          <p:cNvSpPr>
            <a:spLocks noGrp="1" noChangeArrowheads="1"/>
          </p:cNvSpPr>
          <p:nvPr>
            <p:ph type="title"/>
          </p:nvPr>
        </p:nvSpPr>
        <p:spPr/>
        <p:txBody>
          <a:bodyPr/>
          <a:lstStyle/>
          <a:p>
            <a:pPr eaLnBrk="1" fontAlgn="auto" hangingPunct="1">
              <a:spcAft>
                <a:spcPts val="0"/>
              </a:spcAft>
              <a:defRPr/>
            </a:pPr>
            <a:r>
              <a:rPr lang="en-US" dirty="0">
                <a:solidFill>
                  <a:schemeClr val="tx1"/>
                </a:solidFill>
              </a:rPr>
              <a:t>Assessment Points</a:t>
            </a: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3"/>
          <p:cNvSpPr>
            <a:spLocks noGrp="1" noChangeArrowheads="1"/>
          </p:cNvSpPr>
          <p:nvPr>
            <p:ph idx="1"/>
          </p:nvPr>
        </p:nvSpPr>
        <p:spPr/>
        <p:txBody>
          <a:bodyPr/>
          <a:lstStyle/>
          <a:p>
            <a:pPr eaLnBrk="1" hangingPunct="1">
              <a:lnSpc>
                <a:spcPct val="90000"/>
              </a:lnSpc>
            </a:pPr>
            <a:r>
              <a:rPr lang="en-US" sz="2400" dirty="0" smtClean="0"/>
              <a:t>Veins</a:t>
            </a:r>
          </a:p>
          <a:p>
            <a:pPr lvl="1" eaLnBrk="1" hangingPunct="1">
              <a:lnSpc>
                <a:spcPct val="90000"/>
              </a:lnSpc>
            </a:pPr>
            <a:r>
              <a:rPr lang="en-US" sz="2000" dirty="0" smtClean="0"/>
              <a:t>Fluid loss: vessels will shunt blood to vital organs </a:t>
            </a:r>
          </a:p>
          <a:p>
            <a:pPr lvl="1" eaLnBrk="1" hangingPunct="1">
              <a:lnSpc>
                <a:spcPct val="90000"/>
              </a:lnSpc>
            </a:pPr>
            <a:r>
              <a:rPr lang="en-US" sz="2000" dirty="0" smtClean="0"/>
              <a:t>Fluid excess: vessels enlarged especially in hands and neck.</a:t>
            </a:r>
          </a:p>
          <a:p>
            <a:pPr eaLnBrk="1" hangingPunct="1">
              <a:lnSpc>
                <a:spcPct val="90000"/>
              </a:lnSpc>
            </a:pPr>
            <a:r>
              <a:rPr lang="en-US" sz="2400" dirty="0" smtClean="0"/>
              <a:t>Neurological Changes</a:t>
            </a:r>
          </a:p>
          <a:p>
            <a:pPr lvl="1" eaLnBrk="1" hangingPunct="1">
              <a:lnSpc>
                <a:spcPct val="90000"/>
              </a:lnSpc>
            </a:pPr>
            <a:r>
              <a:rPr lang="en-US" sz="2000" dirty="0" smtClean="0"/>
              <a:t>LOC biggest indicator of F&amp;E imbalance.</a:t>
            </a:r>
          </a:p>
          <a:p>
            <a:pPr lvl="1" eaLnBrk="1" hangingPunct="1">
              <a:lnSpc>
                <a:spcPct val="90000"/>
              </a:lnSpc>
            </a:pPr>
            <a:r>
              <a:rPr lang="en-US" sz="2000" dirty="0" smtClean="0"/>
              <a:t>Remember: Calcium and magnesium can act as sedatives (thus reducing muscle tone) when in excess. This can be dangerous to the heart and respiratory muscles.</a:t>
            </a:r>
          </a:p>
          <a:p>
            <a:pPr lvl="1" eaLnBrk="1" hangingPunct="1">
              <a:lnSpc>
                <a:spcPct val="90000"/>
              </a:lnSpc>
            </a:pPr>
            <a:r>
              <a:rPr lang="en-US" sz="2000" dirty="0" smtClean="0"/>
              <a:t>Deficit electrolytes: muscles become tight and reflexes become hyperactive (seizures, tetany, and changes in DTRs)</a:t>
            </a:r>
          </a:p>
          <a:p>
            <a:pPr lvl="1" eaLnBrk="1" hangingPunct="1">
              <a:lnSpc>
                <a:spcPct val="90000"/>
              </a:lnSpc>
            </a:pPr>
            <a:r>
              <a:rPr lang="en-US" sz="2000" dirty="0" smtClean="0"/>
              <a:t>When sodium is out of balance (too high or too low), the brain is affected. The client could start having seizures, brain swelling, or a change in LOC. All of these changes are dangerous.</a:t>
            </a:r>
          </a:p>
        </p:txBody>
      </p:sp>
      <p:sp>
        <p:nvSpPr>
          <p:cNvPr id="95235" name="Date Placeholder 3"/>
          <p:cNvSpPr>
            <a:spLocks noGrp="1"/>
          </p:cNvSpPr>
          <p:nvPr>
            <p:ph type="dt" sz="quarter" idx="10"/>
          </p:nvPr>
        </p:nvSpPr>
        <p:spPr bwMode="auto">
          <a:noFill/>
          <a:ln>
            <a:miter lim="800000"/>
            <a:headEnd/>
            <a:tailEnd/>
          </a:ln>
        </p:spPr>
        <p:txBody>
          <a:bodyPr wrap="square" lIns="91440" tIns="45720" rIns="91440" bIns="45720" numCol="1" anchorCtr="0" compatLnSpc="1">
            <a:prstTxWarp prst="textNoShape">
              <a:avLst/>
            </a:prstTxWarp>
          </a:bodyPr>
          <a:lstStyle/>
          <a:p>
            <a:endParaRPr lang="en-US" dirty="0" smtClean="0"/>
          </a:p>
        </p:txBody>
      </p:sp>
      <p:sp>
        <p:nvSpPr>
          <p:cNvPr id="95236" name="Footer Placeholder 4"/>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endParaRPr lang="en-US" dirty="0" smtClean="0"/>
          </a:p>
        </p:txBody>
      </p:sp>
      <p:sp>
        <p:nvSpPr>
          <p:cNvPr id="139266" name="Rectangle 2"/>
          <p:cNvSpPr>
            <a:spLocks noGrp="1" noChangeArrowheads="1"/>
          </p:cNvSpPr>
          <p:nvPr>
            <p:ph type="title"/>
          </p:nvPr>
        </p:nvSpPr>
        <p:spPr/>
        <p:txBody>
          <a:bodyPr/>
          <a:lstStyle/>
          <a:p>
            <a:pPr eaLnBrk="1" fontAlgn="auto" hangingPunct="1">
              <a:spcAft>
                <a:spcPts val="0"/>
              </a:spcAft>
              <a:defRPr/>
            </a:pPr>
            <a:r>
              <a:rPr lang="en-US" dirty="0">
                <a:solidFill>
                  <a:schemeClr val="tx1"/>
                </a:solidFill>
              </a:rPr>
              <a:t>Assessment Points</a:t>
            </a: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1" name="Rectangle 3"/>
          <p:cNvSpPr>
            <a:spLocks noGrp="1" noChangeArrowheads="1"/>
          </p:cNvSpPr>
          <p:nvPr>
            <p:ph idx="1"/>
          </p:nvPr>
        </p:nvSpPr>
        <p:spPr>
          <a:xfrm>
            <a:off x="301625" y="1219200"/>
            <a:ext cx="8842375" cy="5638800"/>
          </a:xfrm>
        </p:spPr>
        <p:txBody>
          <a:bodyPr>
            <a:normAutofit/>
          </a:bodyPr>
          <a:lstStyle/>
          <a:p>
            <a:pPr marL="365760" indent="-256032" eaLnBrk="1" fontAlgn="auto" hangingPunct="1">
              <a:lnSpc>
                <a:spcPct val="80000"/>
              </a:lnSpc>
              <a:spcAft>
                <a:spcPts val="0"/>
              </a:spcAft>
              <a:buFont typeface="Wingdings 3"/>
              <a:buChar char=""/>
              <a:defRPr/>
            </a:pPr>
            <a:r>
              <a:rPr lang="en-US" sz="2800" dirty="0"/>
              <a:t>Heart</a:t>
            </a:r>
          </a:p>
          <a:p>
            <a:pPr marL="621792" lvl="1" eaLnBrk="1" fontAlgn="auto" hangingPunct="1">
              <a:lnSpc>
                <a:spcPct val="80000"/>
              </a:lnSpc>
              <a:spcBef>
                <a:spcPts val="324"/>
              </a:spcBef>
              <a:spcAft>
                <a:spcPts val="0"/>
              </a:spcAft>
              <a:buFont typeface="Verdana"/>
              <a:buChar char="◦"/>
              <a:defRPr/>
            </a:pPr>
            <a:r>
              <a:rPr lang="en-US" sz="2400" dirty="0"/>
              <a:t>Elderly: heart may not be able to pump excess fluid out for excretion. If the kidneys can’t excrete the excess fluid, the fluid will build up in the vascular space and a fluid excess will occur.</a:t>
            </a:r>
          </a:p>
          <a:p>
            <a:pPr marL="621792" lvl="1" eaLnBrk="1" fontAlgn="auto" hangingPunct="1">
              <a:lnSpc>
                <a:spcPct val="80000"/>
              </a:lnSpc>
              <a:spcBef>
                <a:spcPts val="324"/>
              </a:spcBef>
              <a:spcAft>
                <a:spcPts val="0"/>
              </a:spcAft>
              <a:buFont typeface="Verdana"/>
              <a:buChar char="◦"/>
              <a:defRPr/>
            </a:pPr>
            <a:r>
              <a:rPr lang="en-US" sz="2400" dirty="0"/>
              <a:t>Excess fluid: heart will pump faster and harder to keep fluid out of heart and into the systemic circulation.</a:t>
            </a:r>
          </a:p>
          <a:p>
            <a:pPr marL="621792" lvl="1" eaLnBrk="1" fontAlgn="auto" hangingPunct="1">
              <a:lnSpc>
                <a:spcPct val="80000"/>
              </a:lnSpc>
              <a:spcBef>
                <a:spcPts val="324"/>
              </a:spcBef>
              <a:spcAft>
                <a:spcPts val="0"/>
              </a:spcAft>
              <a:buFont typeface="Verdana"/>
              <a:buChar char="◦"/>
              <a:defRPr/>
            </a:pPr>
            <a:r>
              <a:rPr lang="en-US" sz="2400" dirty="0"/>
              <a:t>Thready pulse: feels like a thread tapping on finger pads—occurs with fluid deficit. Heart beats fast to try to pump what little fluid is left out to the systemic circulation.</a:t>
            </a:r>
          </a:p>
          <a:p>
            <a:pPr marL="621792" lvl="1" eaLnBrk="1" fontAlgn="auto" hangingPunct="1">
              <a:lnSpc>
                <a:spcPct val="80000"/>
              </a:lnSpc>
              <a:spcBef>
                <a:spcPts val="324"/>
              </a:spcBef>
              <a:spcAft>
                <a:spcPts val="0"/>
              </a:spcAft>
              <a:buFont typeface="Verdana"/>
              <a:buChar char="◦"/>
              <a:defRPr/>
            </a:pPr>
            <a:r>
              <a:rPr lang="en-US" sz="2400" dirty="0"/>
              <a:t>Central Venous Pressure (CVP)</a:t>
            </a:r>
          </a:p>
          <a:p>
            <a:pPr marL="859536" lvl="2" eaLnBrk="1" fontAlgn="auto" hangingPunct="1">
              <a:lnSpc>
                <a:spcPct val="80000"/>
              </a:lnSpc>
              <a:spcAft>
                <a:spcPts val="0"/>
              </a:spcAft>
              <a:buFont typeface="Wingdings 2"/>
              <a:buChar char=""/>
              <a:defRPr/>
            </a:pPr>
            <a:r>
              <a:rPr lang="en-US" sz="2000" dirty="0"/>
              <a:t>Fluid volume measured in the right atrium of the heart</a:t>
            </a:r>
          </a:p>
          <a:p>
            <a:pPr marL="859536" lvl="2" eaLnBrk="1" fontAlgn="auto" hangingPunct="1">
              <a:lnSpc>
                <a:spcPct val="80000"/>
              </a:lnSpc>
              <a:spcAft>
                <a:spcPts val="0"/>
              </a:spcAft>
              <a:buFont typeface="Wingdings 2"/>
              <a:buChar char=""/>
              <a:defRPr/>
            </a:pPr>
            <a:r>
              <a:rPr lang="en-US" sz="2000" dirty="0"/>
              <a:t>Indicative of what is happening in the rest of the body.</a:t>
            </a:r>
          </a:p>
          <a:p>
            <a:pPr marL="859536" lvl="2" eaLnBrk="1" fontAlgn="auto" hangingPunct="1">
              <a:lnSpc>
                <a:spcPct val="80000"/>
              </a:lnSpc>
              <a:spcAft>
                <a:spcPts val="0"/>
              </a:spcAft>
              <a:buFont typeface="Wingdings 2"/>
              <a:buChar char=""/>
              <a:defRPr/>
            </a:pPr>
            <a:r>
              <a:rPr lang="en-US" sz="2000" dirty="0"/>
              <a:t>May be measured in mmHg or cm H20 (depends on hospital)</a:t>
            </a:r>
          </a:p>
          <a:p>
            <a:pPr marL="859536" lvl="2" eaLnBrk="1" fontAlgn="auto" hangingPunct="1">
              <a:lnSpc>
                <a:spcPct val="80000"/>
              </a:lnSpc>
              <a:spcAft>
                <a:spcPts val="0"/>
              </a:spcAft>
              <a:buFont typeface="Wingdings 2"/>
              <a:buChar char=""/>
              <a:defRPr/>
            </a:pPr>
            <a:r>
              <a:rPr lang="en-US" sz="2000" dirty="0"/>
              <a:t>Normal values: 4-10 cm H2O or 2-8 mmHg</a:t>
            </a:r>
          </a:p>
          <a:p>
            <a:pPr marL="859536" lvl="2" eaLnBrk="1" fontAlgn="auto" hangingPunct="1">
              <a:lnSpc>
                <a:spcPct val="80000"/>
              </a:lnSpc>
              <a:spcAft>
                <a:spcPts val="0"/>
              </a:spcAft>
              <a:buFont typeface="Wingdings 2"/>
              <a:buChar char=""/>
              <a:defRPr/>
            </a:pPr>
            <a:r>
              <a:rPr lang="en-US" sz="2000" dirty="0"/>
              <a:t>If higher than normal---remember: more volume/more pressure; less volume/less pressure</a:t>
            </a:r>
          </a:p>
        </p:txBody>
      </p:sp>
      <p:sp>
        <p:nvSpPr>
          <p:cNvPr id="96259" name="Date Placeholder 3"/>
          <p:cNvSpPr>
            <a:spLocks noGrp="1"/>
          </p:cNvSpPr>
          <p:nvPr>
            <p:ph type="dt" sz="quarter" idx="10"/>
          </p:nvPr>
        </p:nvSpPr>
        <p:spPr bwMode="auto">
          <a:noFill/>
          <a:ln>
            <a:miter lim="800000"/>
            <a:headEnd/>
            <a:tailEnd/>
          </a:ln>
        </p:spPr>
        <p:txBody>
          <a:bodyPr wrap="square" lIns="91440" tIns="45720" rIns="91440" bIns="45720" numCol="1" anchorCtr="0" compatLnSpc="1">
            <a:prstTxWarp prst="textNoShape">
              <a:avLst/>
            </a:prstTxWarp>
          </a:bodyPr>
          <a:lstStyle/>
          <a:p>
            <a:endParaRPr lang="en-US" dirty="0" smtClean="0"/>
          </a:p>
        </p:txBody>
      </p:sp>
      <p:sp>
        <p:nvSpPr>
          <p:cNvPr id="96260" name="Footer Placeholder 4"/>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endParaRPr lang="en-US" dirty="0" smtClean="0"/>
          </a:p>
        </p:txBody>
      </p:sp>
      <p:sp>
        <p:nvSpPr>
          <p:cNvPr id="140290" name="Rectangle 2"/>
          <p:cNvSpPr>
            <a:spLocks noGrp="1" noChangeArrowheads="1"/>
          </p:cNvSpPr>
          <p:nvPr>
            <p:ph type="title"/>
          </p:nvPr>
        </p:nvSpPr>
        <p:spPr>
          <a:xfrm>
            <a:off x="609600" y="0"/>
            <a:ext cx="7772400" cy="1143000"/>
          </a:xfrm>
        </p:spPr>
        <p:txBody>
          <a:bodyPr/>
          <a:lstStyle/>
          <a:p>
            <a:pPr eaLnBrk="1" fontAlgn="auto" hangingPunct="1">
              <a:spcAft>
                <a:spcPts val="0"/>
              </a:spcAft>
              <a:defRPr/>
            </a:pPr>
            <a:r>
              <a:rPr lang="en-US" dirty="0">
                <a:solidFill>
                  <a:schemeClr val="tx1"/>
                </a:solidFill>
              </a:rPr>
              <a:t>Assessment Points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914400" y="457200"/>
            <a:ext cx="7315200" cy="1066800"/>
          </a:xfrm>
        </p:spPr>
        <p:txBody>
          <a:bodyPr/>
          <a:lstStyle/>
          <a:p>
            <a:r>
              <a:rPr lang="en-US" dirty="0"/>
              <a:t>Regulation of Body Fluids</a:t>
            </a:r>
          </a:p>
        </p:txBody>
      </p:sp>
      <p:graphicFrame>
        <p:nvGraphicFramePr>
          <p:cNvPr id="15380" name="Group 20"/>
          <p:cNvGraphicFramePr>
            <a:graphicFrameLocks noGrp="1"/>
          </p:cNvGraphicFramePr>
          <p:nvPr>
            <p:ph type="tbl" idx="1"/>
            <p:extLst>
              <p:ext uri="{D42A27DB-BD31-4B8C-83A1-F6EECF244321}">
                <p14:modId xmlns:p14="http://schemas.microsoft.com/office/powerpoint/2010/main" val="901913384"/>
              </p:ext>
            </p:extLst>
          </p:nvPr>
        </p:nvGraphicFramePr>
        <p:xfrm>
          <a:off x="914400" y="1676400"/>
          <a:ext cx="7391400" cy="4419600"/>
        </p:xfrm>
        <a:graphic>
          <a:graphicData uri="http://schemas.openxmlformats.org/drawingml/2006/table">
            <a:tbl>
              <a:tblPr/>
              <a:tblGrid>
                <a:gridCol w="2286000">
                  <a:extLst>
                    <a:ext uri="{9D8B030D-6E8A-4147-A177-3AD203B41FA5}">
                      <a16:colId xmlns:a16="http://schemas.microsoft.com/office/drawing/2014/main" val="20000"/>
                    </a:ext>
                  </a:extLst>
                </a:gridCol>
                <a:gridCol w="2765425">
                  <a:extLst>
                    <a:ext uri="{9D8B030D-6E8A-4147-A177-3AD203B41FA5}">
                      <a16:colId xmlns:a16="http://schemas.microsoft.com/office/drawing/2014/main" val="20001"/>
                    </a:ext>
                  </a:extLst>
                </a:gridCol>
                <a:gridCol w="2339975">
                  <a:extLst>
                    <a:ext uri="{9D8B030D-6E8A-4147-A177-3AD203B41FA5}">
                      <a16:colId xmlns:a16="http://schemas.microsoft.com/office/drawing/2014/main" val="20002"/>
                    </a:ext>
                  </a:extLst>
                </a:gridCol>
              </a:tblGrid>
              <a:tr h="4419600">
                <a:tc>
                  <a:txBody>
                    <a:bodyPr/>
                    <a:lstStyle/>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None/>
                        <a:tabLst/>
                      </a:pPr>
                      <a:r>
                        <a:rPr kumimoji="0" lang="en-US" sz="2400" b="0" i="0" u="none" strike="noStrike" cap="none" normalizeH="0" baseline="0" dirty="0" smtClean="0">
                          <a:ln>
                            <a:noFill/>
                          </a:ln>
                          <a:solidFill>
                            <a:schemeClr val="tx1"/>
                          </a:solidFill>
                          <a:effectLst/>
                          <a:latin typeface="Arial" charset="0"/>
                        </a:rPr>
                        <a:t>Fluid intake:</a:t>
                      </a:r>
                    </a:p>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Char char=""/>
                        <a:tabLst/>
                      </a:pPr>
                      <a:r>
                        <a:rPr kumimoji="0" lang="en-US" sz="2000" b="0" i="0" u="none" strike="noStrike" cap="none" normalizeH="0" baseline="0" dirty="0" smtClean="0">
                          <a:ln>
                            <a:noFill/>
                          </a:ln>
                          <a:solidFill>
                            <a:schemeClr val="tx1"/>
                          </a:solidFill>
                          <a:effectLst/>
                          <a:latin typeface="Arial" charset="0"/>
                        </a:rPr>
                        <a:t> Thirst regulates fluid intake</a:t>
                      </a:r>
                    </a:p>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Char char=""/>
                        <a:tabLst/>
                      </a:pPr>
                      <a:r>
                        <a:rPr kumimoji="0" lang="en-US" sz="2000" b="0" i="0" u="none" strike="noStrike" cap="none" normalizeH="0" baseline="0" dirty="0" smtClean="0">
                          <a:ln>
                            <a:noFill/>
                          </a:ln>
                          <a:solidFill>
                            <a:schemeClr val="tx1"/>
                          </a:solidFill>
                          <a:effectLst/>
                          <a:latin typeface="Arial" charset="0"/>
                        </a:rPr>
                        <a:t> Intake is about 2200 to 2700 ml/day</a:t>
                      </a:r>
                    </a:p>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None/>
                        <a:tabLst/>
                      </a:pPr>
                      <a:endParaRPr kumimoji="0" lang="en-US" sz="2000" b="0"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None/>
                        <a:tabLst/>
                      </a:pPr>
                      <a:r>
                        <a:rPr kumimoji="0" lang="en-US" sz="2400" b="0" i="0" u="none" strike="noStrike" cap="none" normalizeH="0" baseline="0" dirty="0" smtClean="0">
                          <a:ln>
                            <a:noFill/>
                          </a:ln>
                          <a:solidFill>
                            <a:schemeClr val="tx1"/>
                          </a:solidFill>
                          <a:effectLst/>
                          <a:latin typeface="Arial" charset="0"/>
                        </a:rPr>
                        <a:t>Hormonal:</a:t>
                      </a:r>
                    </a:p>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Char char=""/>
                        <a:tabLst/>
                      </a:pPr>
                      <a:r>
                        <a:rPr kumimoji="0" lang="en-US" sz="2000" b="0" i="0" u="none" strike="noStrike" cap="none" normalizeH="0" baseline="0" dirty="0" smtClean="0">
                          <a:ln>
                            <a:noFill/>
                          </a:ln>
                          <a:solidFill>
                            <a:schemeClr val="tx1"/>
                          </a:solidFill>
                          <a:effectLst/>
                          <a:latin typeface="Arial" charset="0"/>
                        </a:rPr>
                        <a:t> Antidiuretic hormone</a:t>
                      </a:r>
                    </a:p>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Char char=""/>
                        <a:tabLst/>
                      </a:pPr>
                      <a:r>
                        <a:rPr kumimoji="0" lang="en-US" sz="2000" b="0" i="0" u="none" strike="noStrike" cap="none" normalizeH="0" baseline="0" dirty="0" smtClean="0">
                          <a:ln>
                            <a:noFill/>
                          </a:ln>
                          <a:solidFill>
                            <a:schemeClr val="tx1"/>
                          </a:solidFill>
                          <a:effectLst/>
                          <a:latin typeface="Arial" charset="0"/>
                        </a:rPr>
                        <a:t> Renin-angiotension-aldosterone mechanism</a:t>
                      </a:r>
                    </a:p>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Char char=""/>
                        <a:tabLst/>
                      </a:pPr>
                      <a:r>
                        <a:rPr kumimoji="0" lang="en-US" sz="2000" b="0" i="0" u="none" strike="noStrike" cap="none" normalizeH="0" baseline="0" dirty="0" smtClean="0">
                          <a:ln>
                            <a:noFill/>
                          </a:ln>
                          <a:solidFill>
                            <a:schemeClr val="tx1"/>
                          </a:solidFill>
                          <a:effectLst/>
                          <a:latin typeface="Arial" charset="0"/>
                        </a:rPr>
                        <a:t> Atrial natriuretic peptide</a:t>
                      </a:r>
                    </a:p>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None/>
                        <a:tabLst/>
                      </a:pPr>
                      <a:r>
                        <a:rPr kumimoji="0" lang="en-US" sz="2000" b="0" i="0" u="none" strike="noStrike" cap="none" normalizeH="0" baseline="0" dirty="0" smtClean="0">
                          <a:ln>
                            <a:noFill/>
                          </a:ln>
                          <a:solidFill>
                            <a:schemeClr val="tx1"/>
                          </a:solidFill>
                          <a:effectLst/>
                          <a:latin typeface="Arial" charset="0"/>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None/>
                        <a:tabLst/>
                      </a:pPr>
                      <a:r>
                        <a:rPr kumimoji="0" lang="en-US" sz="2400" b="0" i="0" u="none" strike="noStrike" cap="none" normalizeH="0" baseline="0" dirty="0" smtClean="0">
                          <a:ln>
                            <a:noFill/>
                          </a:ln>
                          <a:solidFill>
                            <a:schemeClr val="tx1"/>
                          </a:solidFill>
                          <a:effectLst/>
                          <a:latin typeface="Arial" charset="0"/>
                        </a:rPr>
                        <a:t>Fluid output:</a:t>
                      </a:r>
                    </a:p>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Char char=""/>
                        <a:tabLst/>
                      </a:pPr>
                      <a:r>
                        <a:rPr kumimoji="0" lang="en-US" sz="2000" b="0" i="0" u="none" strike="noStrike" cap="none" normalizeH="0" baseline="0" dirty="0" smtClean="0">
                          <a:ln>
                            <a:noFill/>
                          </a:ln>
                          <a:solidFill>
                            <a:schemeClr val="tx1"/>
                          </a:solidFill>
                          <a:effectLst/>
                          <a:latin typeface="Arial" charset="0"/>
                        </a:rPr>
                        <a:t> Fluid is lost through kidneys, skin, lungs, and GI tract</a:t>
                      </a:r>
                    </a:p>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Char char=""/>
                        <a:tabLst/>
                      </a:pPr>
                      <a:r>
                        <a:rPr kumimoji="0" lang="en-US" sz="2000" b="0" i="0" u="none" strike="noStrike" cap="none" normalizeH="0" baseline="0" dirty="0" smtClean="0">
                          <a:ln>
                            <a:noFill/>
                          </a:ln>
                          <a:solidFill>
                            <a:schemeClr val="tx1"/>
                          </a:solidFill>
                          <a:effectLst/>
                          <a:latin typeface="Arial" charset="0"/>
                        </a:rPr>
                        <a:t> Insensible loss</a:t>
                      </a:r>
                    </a:p>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Char char=""/>
                        <a:tabLst/>
                      </a:pPr>
                      <a:r>
                        <a:rPr kumimoji="0" lang="en-US" sz="2000" b="0" i="0" u="none" strike="noStrike" cap="none" normalizeH="0" baseline="0" dirty="0" smtClean="0">
                          <a:ln>
                            <a:noFill/>
                          </a:ln>
                          <a:solidFill>
                            <a:schemeClr val="tx1"/>
                          </a:solidFill>
                          <a:effectLst/>
                          <a:latin typeface="Arial" charset="0"/>
                        </a:rPr>
                        <a:t> Sensible loss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1729094589"/>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914400" y="457200"/>
            <a:ext cx="7315200" cy="1066800"/>
          </a:xfrm>
        </p:spPr>
        <p:txBody>
          <a:bodyPr/>
          <a:lstStyle/>
          <a:p>
            <a:r>
              <a:rPr lang="en-US" dirty="0"/>
              <a:t>Nursing Diagnosis</a:t>
            </a:r>
          </a:p>
        </p:txBody>
      </p:sp>
      <p:sp>
        <p:nvSpPr>
          <p:cNvPr id="33795" name="Rectangle 3"/>
          <p:cNvSpPr>
            <a:spLocks noGrp="1" noChangeArrowheads="1"/>
          </p:cNvSpPr>
          <p:nvPr>
            <p:ph type="body" idx="1"/>
          </p:nvPr>
        </p:nvSpPr>
        <p:spPr>
          <a:xfrm>
            <a:off x="914400" y="1676400"/>
            <a:ext cx="7315200" cy="4419600"/>
          </a:xfrm>
        </p:spPr>
        <p:txBody>
          <a:bodyPr/>
          <a:lstStyle/>
          <a:p>
            <a:r>
              <a:rPr lang="en-US" dirty="0"/>
              <a:t>Multiple body systems may be involved.</a:t>
            </a:r>
          </a:p>
          <a:p>
            <a:r>
              <a:rPr lang="en-US" dirty="0"/>
              <a:t>Critical thinking must be used when suspected fluid, electrolyte, and acid-base imbalances occur.</a:t>
            </a:r>
          </a:p>
          <a:p>
            <a:r>
              <a:rPr lang="en-US" dirty="0"/>
              <a:t>Use NANDA-I</a:t>
            </a:r>
            <a:r>
              <a:rPr lang="en-US" dirty="0">
                <a:cs typeface="Arial" charset="0"/>
              </a:rPr>
              <a:t>–</a:t>
            </a:r>
            <a:r>
              <a:rPr lang="en-US" dirty="0"/>
              <a:t>approved list of nursing diagnoses.</a:t>
            </a:r>
          </a:p>
        </p:txBody>
      </p:sp>
    </p:spTree>
    <p:extLst>
      <p:ext uri="{BB962C8B-B14F-4D97-AF65-F5344CB8AC3E}">
        <p14:creationId xmlns:p14="http://schemas.microsoft.com/office/powerpoint/2010/main" val="11994049"/>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914400" y="457200"/>
            <a:ext cx="7315200" cy="1066800"/>
          </a:xfrm>
        </p:spPr>
        <p:txBody>
          <a:bodyPr/>
          <a:lstStyle/>
          <a:p>
            <a:r>
              <a:rPr lang="en-US" dirty="0"/>
              <a:t>Planning</a:t>
            </a:r>
          </a:p>
        </p:txBody>
      </p:sp>
      <p:sp>
        <p:nvSpPr>
          <p:cNvPr id="34819" name="Rectangle 3"/>
          <p:cNvSpPr>
            <a:spLocks noGrp="1" noChangeArrowheads="1"/>
          </p:cNvSpPr>
          <p:nvPr>
            <p:ph type="body" idx="1"/>
          </p:nvPr>
        </p:nvSpPr>
        <p:spPr>
          <a:xfrm>
            <a:off x="914400" y="1676400"/>
            <a:ext cx="7315200" cy="4495800"/>
          </a:xfrm>
        </p:spPr>
        <p:txBody>
          <a:bodyPr/>
          <a:lstStyle/>
          <a:p>
            <a:r>
              <a:rPr lang="en-US" dirty="0"/>
              <a:t>Goals and outcomes</a:t>
            </a:r>
          </a:p>
          <a:p>
            <a:r>
              <a:rPr lang="en-US" dirty="0"/>
              <a:t>Setting priorities</a:t>
            </a:r>
          </a:p>
          <a:p>
            <a:r>
              <a:rPr lang="en-US" dirty="0"/>
              <a:t>Collaborative care</a:t>
            </a:r>
          </a:p>
        </p:txBody>
      </p:sp>
    </p:spTree>
    <p:extLst>
      <p:ext uri="{BB962C8B-B14F-4D97-AF65-F5344CB8AC3E}">
        <p14:creationId xmlns:p14="http://schemas.microsoft.com/office/powerpoint/2010/main" val="356075961"/>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914400" y="457200"/>
            <a:ext cx="7315200" cy="1066800"/>
          </a:xfrm>
        </p:spPr>
        <p:txBody>
          <a:bodyPr/>
          <a:lstStyle/>
          <a:p>
            <a:r>
              <a:rPr lang="en-US" dirty="0"/>
              <a:t>Implementation</a:t>
            </a:r>
          </a:p>
        </p:txBody>
      </p:sp>
      <p:sp>
        <p:nvSpPr>
          <p:cNvPr id="36867" name="Rectangle 3"/>
          <p:cNvSpPr>
            <a:spLocks noGrp="1" noChangeArrowheads="1"/>
          </p:cNvSpPr>
          <p:nvPr>
            <p:ph type="body" idx="1"/>
          </p:nvPr>
        </p:nvSpPr>
        <p:spPr>
          <a:xfrm>
            <a:off x="914400" y="1676400"/>
            <a:ext cx="7315200" cy="4419600"/>
          </a:xfrm>
        </p:spPr>
        <p:txBody>
          <a:bodyPr/>
          <a:lstStyle/>
          <a:p>
            <a:r>
              <a:rPr lang="en-US" dirty="0"/>
              <a:t>Enteral replacement of fluids</a:t>
            </a:r>
          </a:p>
          <a:p>
            <a:r>
              <a:rPr lang="en-US" dirty="0"/>
              <a:t>Restriction of fluids</a:t>
            </a:r>
          </a:p>
          <a:p>
            <a:r>
              <a:rPr lang="en-US" dirty="0"/>
              <a:t>Parenteral replacement of fluids </a:t>
            </a:r>
          </a:p>
          <a:p>
            <a:r>
              <a:rPr lang="en-US" dirty="0"/>
              <a:t>Total parenteral nutrition</a:t>
            </a:r>
          </a:p>
        </p:txBody>
      </p:sp>
    </p:spTree>
    <p:extLst>
      <p:ext uri="{BB962C8B-B14F-4D97-AF65-F5344CB8AC3E}">
        <p14:creationId xmlns:p14="http://schemas.microsoft.com/office/powerpoint/2010/main" val="234015306"/>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8"/>
          <p:cNvSpPr>
            <a:spLocks noChangeArrowheads="1"/>
          </p:cNvSpPr>
          <p:nvPr/>
        </p:nvSpPr>
        <p:spPr bwMode="auto">
          <a:xfrm>
            <a:off x="1192" y="8902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pPr algn="l" defTabSz="685800" fontAlgn="auto">
              <a:spcBef>
                <a:spcPts val="0"/>
              </a:spcBef>
              <a:spcAft>
                <a:spcPts val="0"/>
              </a:spcAft>
            </a:pPr>
            <a:endParaRPr lang="en-US" sz="1350">
              <a:solidFill>
                <a:prstClr val="black"/>
              </a:solidFill>
              <a:latin typeface="Calibri" panose="020F0502020204030204"/>
              <a:cs typeface="+mn-cs"/>
            </a:endParaRPr>
          </a:p>
        </p:txBody>
      </p:sp>
      <p:sp>
        <p:nvSpPr>
          <p:cNvPr id="11" name="Rectangle 9"/>
          <p:cNvSpPr>
            <a:spLocks noChangeArrowheads="1"/>
          </p:cNvSpPr>
          <p:nvPr/>
        </p:nvSpPr>
        <p:spPr bwMode="auto">
          <a:xfrm>
            <a:off x="379880" y="1905728"/>
            <a:ext cx="7829550" cy="2977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algn="l" defTabSz="685800" eaLnBrk="0" hangingPunct="0"/>
            <a:endParaRPr lang="en-US" altLang="en-US" sz="900" dirty="0">
              <a:solidFill>
                <a:srgbClr val="333333"/>
              </a:solidFill>
              <a:latin typeface="Calibri" panose="020F0502020204030204" pitchFamily="34" charset="0"/>
              <a:ea typeface="Times New Roman" panose="02020603050405020304" pitchFamily="18" charset="0"/>
            </a:endParaRPr>
          </a:p>
          <a:p>
            <a:pPr algn="l" defTabSz="685800" eaLnBrk="0" hangingPunct="0"/>
            <a:endParaRPr lang="en-US" altLang="en-US" sz="1200" dirty="0">
              <a:solidFill>
                <a:srgbClr val="333333"/>
              </a:solidFill>
              <a:latin typeface="Times New Roman" panose="02020603050405020304" pitchFamily="18" charset="0"/>
              <a:ea typeface="Times New Roman" panose="02020603050405020304" pitchFamily="18" charset="0"/>
            </a:endParaRPr>
          </a:p>
          <a:p>
            <a:pPr algn="l" defTabSz="685800" eaLnBrk="0" hangingPunct="0"/>
            <a:r>
              <a:rPr lang="en-US" altLang="en-US" sz="1200" dirty="0">
                <a:solidFill>
                  <a:srgbClr val="333333"/>
                </a:solidFill>
                <a:latin typeface="Times New Roman" panose="02020603050405020304" pitchFamily="18" charset="0"/>
                <a:ea typeface="Times New Roman" panose="02020603050405020304" pitchFamily="18" charset="0"/>
              </a:rPr>
              <a:t>This work is licensed under a </a:t>
            </a:r>
            <a:r>
              <a:rPr lang="en-US" altLang="en-US" sz="1200" dirty="0">
                <a:solidFill>
                  <a:srgbClr val="003399"/>
                </a:solidFill>
                <a:latin typeface="Times New Roman" panose="02020603050405020304" pitchFamily="18" charset="0"/>
                <a:ea typeface="Times New Roman" panose="02020603050405020304" pitchFamily="18" charset="0"/>
                <a:hlinkClick r:id="rId2"/>
              </a:rPr>
              <a:t>Creative Commons Attribution 4.0 International License</a:t>
            </a:r>
            <a:r>
              <a:rPr lang="en-US" altLang="en-US" sz="1200" dirty="0">
                <a:solidFill>
                  <a:srgbClr val="333333"/>
                </a:solidFill>
                <a:latin typeface="Times New Roman" panose="02020603050405020304" pitchFamily="18" charset="0"/>
                <a:ea typeface="Times New Roman" panose="02020603050405020304" pitchFamily="18" charset="0"/>
              </a:rPr>
              <a:t>.</a:t>
            </a:r>
          </a:p>
          <a:p>
            <a:pPr algn="l" defTabSz="685800" eaLnBrk="0" hangingPunct="0"/>
            <a:endParaRPr lang="en-US" altLang="en-US" sz="1200" dirty="0">
              <a:solidFill>
                <a:prstClr val="black"/>
              </a:solidFill>
              <a:latin typeface="Times New Roman" panose="02020603050405020304" pitchFamily="18" charset="0"/>
            </a:endParaRPr>
          </a:p>
          <a:p>
            <a:pPr algn="l" defTabSz="685800" eaLnBrk="0" hangingPunct="0"/>
            <a:r>
              <a:rPr lang="en-US" altLang="en-US" sz="1200" dirty="0">
                <a:solidFill>
                  <a:prstClr val="black"/>
                </a:solidFill>
                <a:latin typeface="Times New Roman" panose="02020603050405020304" pitchFamily="18" charset="0"/>
                <a:ea typeface="Calibri" panose="020F0502020204030204" pitchFamily="34" charset="0"/>
              </a:rPr>
              <a:t>Except where otherwise noted, this content by Southern Regional Technical College is licensed under the Creative Commons Attribution 4.0 International License. To view a copy of this license, click </a:t>
            </a:r>
            <a:r>
              <a:rPr lang="en-US" altLang="en-US" sz="1200" dirty="0">
                <a:solidFill>
                  <a:prstClr val="black"/>
                </a:solidFill>
                <a:latin typeface="Times New Roman" panose="02020603050405020304" pitchFamily="18" charset="0"/>
                <a:ea typeface="Calibri" panose="020F0502020204030204" pitchFamily="34" charset="0"/>
                <a:hlinkClick r:id="rId3"/>
              </a:rPr>
              <a:t>https://creativecommons.org/licenses/by/4.0/</a:t>
            </a:r>
            <a:endParaRPr lang="en-US" altLang="en-US" sz="1200" dirty="0">
              <a:solidFill>
                <a:prstClr val="black"/>
              </a:solidFill>
              <a:latin typeface="Times New Roman" panose="02020603050405020304" pitchFamily="18" charset="0"/>
              <a:ea typeface="Calibri" panose="020F0502020204030204" pitchFamily="34" charset="0"/>
            </a:endParaRPr>
          </a:p>
          <a:p>
            <a:pPr algn="l" defTabSz="685800" eaLnBrk="0" hangingPunct="0"/>
            <a:endParaRPr lang="en-US" altLang="en-US" sz="1200" dirty="0">
              <a:solidFill>
                <a:prstClr val="black"/>
              </a:solidFill>
              <a:latin typeface="Times New Roman" panose="02020603050405020304" pitchFamily="18" charset="0"/>
            </a:endParaRPr>
          </a:p>
          <a:p>
            <a:pPr algn="l" defTabSz="685800" eaLnBrk="0" hangingPunct="0"/>
            <a:r>
              <a:rPr lang="en-US" altLang="en-US" sz="1200" dirty="0">
                <a:solidFill>
                  <a:prstClr val="black"/>
                </a:solidFill>
                <a:latin typeface="Times New Roman" panose="02020603050405020304" pitchFamily="18" charset="0"/>
                <a:ea typeface="Calibri" panose="020F0502020204030204" pitchFamily="34" charset="0"/>
              </a:rPr>
              <a:t>Healthcare Careers Work!(HCW) is sponsored by a $2.3 million grant from the U.S. Department of Labor, Employment &amp; Training Administration. TAACCCT Grant #TC- 26488-14-60-A-13.  Southern Regional Technical College is an equal opportunity employer and will make adaptive equipment available to persons with disabilities upon request.</a:t>
            </a:r>
          </a:p>
          <a:p>
            <a:pPr algn="l" defTabSz="685800" eaLnBrk="0" hangingPunct="0"/>
            <a:endParaRPr lang="en-US" altLang="en-US" sz="1200" dirty="0">
              <a:solidFill>
                <a:prstClr val="black"/>
              </a:solidFill>
              <a:latin typeface="Times New Roman" panose="02020603050405020304" pitchFamily="18" charset="0"/>
            </a:endParaRPr>
          </a:p>
          <a:p>
            <a:pPr algn="l" defTabSz="685800" eaLnBrk="0" hangingPunct="0"/>
            <a:r>
              <a:rPr lang="en-US" altLang="en-US" sz="1200" dirty="0">
                <a:solidFill>
                  <a:prstClr val="black"/>
                </a:solidFill>
                <a:latin typeface="Times New Roman" panose="02020603050405020304" pitchFamily="18" charset="0"/>
                <a:ea typeface="Calibri" panose="020F0502020204030204" pitchFamily="34" charset="0"/>
              </a:rPr>
              <a:t>This workforce product was funded by a grant awarded by the U.S. Department of Labor’s Employment and Training Administration. The product was created by the grantee and does not necessarily reflect the official position of the U.S. Department of Labor. The U.S. Department of Labor makes no guarantees, warranties, or assurances of any kind, express or implied, with respect to such information, including any information on linked sites and including, but not limited to, accuracy of the information or its completeness, timeliness, usefulness, adequacy, continued availability, or ownership.</a:t>
            </a:r>
            <a:endParaRPr lang="en-US" altLang="en-US" sz="1200" dirty="0">
              <a:solidFill>
                <a:prstClr val="black"/>
              </a:solidFill>
              <a:latin typeface="Times New Roman" panose="02020603050405020304" pitchFamily="18" charset="0"/>
            </a:endParaRPr>
          </a:p>
        </p:txBody>
      </p:sp>
      <p:pic>
        <p:nvPicPr>
          <p:cNvPr id="15" name="Picture 4" descr="Creative Commons License">
            <a:hlinkClick r:id="rId2"/>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4351" y="1684272"/>
            <a:ext cx="628650" cy="2214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056121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GB" dirty="0" smtClean="0"/>
              <a:t>HORMONAL REGULATION</a:t>
            </a:r>
            <a:br>
              <a:rPr lang="en-GB" dirty="0" smtClean="0"/>
            </a:br>
            <a:r>
              <a:rPr lang="en-GB" dirty="0"/>
              <a:t> </a:t>
            </a:r>
            <a:r>
              <a:rPr lang="en-GB" dirty="0" smtClean="0"/>
              <a:t>&amp; Primary Organs of Homeostasis</a:t>
            </a:r>
            <a:endParaRPr lang="en-US" dirty="0"/>
          </a:p>
        </p:txBody>
      </p:sp>
      <p:sp>
        <p:nvSpPr>
          <p:cNvPr id="18435" name="Content Placeholder 6"/>
          <p:cNvSpPr>
            <a:spLocks noGrp="1"/>
          </p:cNvSpPr>
          <p:nvPr>
            <p:ph sz="quarter" idx="1"/>
          </p:nvPr>
        </p:nvSpPr>
        <p:spPr>
          <a:xfrm>
            <a:off x="457200" y="1371600"/>
            <a:ext cx="7848600" cy="5102225"/>
          </a:xfrm>
        </p:spPr>
        <p:txBody>
          <a:bodyPr/>
          <a:lstStyle/>
          <a:p>
            <a:r>
              <a:rPr lang="en-GB" sz="1800" dirty="0" smtClean="0"/>
              <a:t>So…which organs help to regulate fluids so the body can maintain homeostasis?</a:t>
            </a:r>
          </a:p>
          <a:p>
            <a:r>
              <a:rPr lang="en-GB" sz="1800" dirty="0" smtClean="0"/>
              <a:t>Kidneys- play a big part in fluid balance</a:t>
            </a:r>
          </a:p>
          <a:p>
            <a:r>
              <a:rPr lang="en-GB" sz="1800" dirty="0" smtClean="0"/>
              <a:t>Antidiuretic Hormone (ADH)</a:t>
            </a:r>
          </a:p>
          <a:p>
            <a:pPr lvl="1"/>
            <a:r>
              <a:rPr lang="en-GB" sz="1800" dirty="0" smtClean="0"/>
              <a:t>Stored in posterior pituitary gland</a:t>
            </a:r>
          </a:p>
          <a:p>
            <a:pPr lvl="1"/>
            <a:r>
              <a:rPr lang="en-GB" sz="1800" dirty="0" smtClean="0"/>
              <a:t>Released due to changes in blood osmolarity or low blood volume</a:t>
            </a:r>
          </a:p>
          <a:p>
            <a:pPr lvl="1"/>
            <a:r>
              <a:rPr lang="en-GB" sz="1800" dirty="0"/>
              <a:t>Prevents </a:t>
            </a:r>
            <a:r>
              <a:rPr lang="en-GB" sz="1800" dirty="0" smtClean="0"/>
              <a:t>diuresis – causing body to conserve water</a:t>
            </a:r>
          </a:p>
          <a:p>
            <a:r>
              <a:rPr lang="en-US" sz="1800" dirty="0"/>
              <a:t>renin-angiotension-aldosterone </a:t>
            </a:r>
            <a:r>
              <a:rPr lang="en-US" sz="1800" dirty="0" smtClean="0"/>
              <a:t>mechanism</a:t>
            </a:r>
          </a:p>
          <a:p>
            <a:pPr lvl="1"/>
            <a:r>
              <a:rPr lang="en-US" sz="1800" dirty="0" smtClean="0"/>
              <a:t>Activated in response to changes in renal perfusion</a:t>
            </a:r>
          </a:p>
          <a:p>
            <a:pPr lvl="1"/>
            <a:r>
              <a:rPr lang="en-US" sz="1800" dirty="0" smtClean="0"/>
              <a:t>renin produces Angiotensin I- &gt; vasoconstriction</a:t>
            </a:r>
          </a:p>
          <a:p>
            <a:pPr lvl="1"/>
            <a:r>
              <a:rPr lang="en-US" sz="1800" dirty="0" smtClean="0"/>
              <a:t>Angiotensin I converts to  Angiotensin II</a:t>
            </a:r>
          </a:p>
          <a:p>
            <a:pPr lvl="1"/>
            <a:r>
              <a:rPr lang="en-US" sz="1800" dirty="0" smtClean="0"/>
              <a:t>Angiotensin II increases blood flow from many blood vessels to kidney to increase renal perfusion</a:t>
            </a:r>
          </a:p>
          <a:p>
            <a:pPr lvl="1"/>
            <a:r>
              <a:rPr lang="en-US" sz="1800" dirty="0" smtClean="0"/>
              <a:t>Stimulates release of aldosterone when Na concentration is low</a:t>
            </a:r>
            <a:endParaRPr lang="en-GB" sz="1800" dirty="0" smtClean="0"/>
          </a:p>
          <a:p>
            <a:r>
              <a:rPr lang="en-GB" sz="1800" dirty="0" smtClean="0"/>
              <a:t>Aldosterone</a:t>
            </a:r>
          </a:p>
          <a:p>
            <a:r>
              <a:rPr lang="en-GB" sz="1800" dirty="0" smtClean="0"/>
              <a:t>ANP</a:t>
            </a:r>
          </a:p>
          <a:p>
            <a:endParaRPr lang="en-US" dirty="0" smtClean="0"/>
          </a:p>
        </p:txBody>
      </p:sp>
      <p:sp>
        <p:nvSpPr>
          <p:cNvPr id="18436" name="Rectangle 4"/>
          <p:cNvSpPr>
            <a:spLocks noChangeArrowheads="1"/>
          </p:cNvSpPr>
          <p:nvPr/>
        </p:nvSpPr>
        <p:spPr bwMode="auto">
          <a:xfrm>
            <a:off x="838200" y="1676400"/>
            <a:ext cx="7467600" cy="1422400"/>
          </a:xfrm>
          <a:prstGeom prst="rect">
            <a:avLst/>
          </a:prstGeom>
          <a:noFill/>
          <a:ln w="9525">
            <a:noFill/>
            <a:miter lim="800000"/>
            <a:headEnd/>
            <a:tailEnd/>
          </a:ln>
        </p:spPr>
        <p:txBody>
          <a:bodyPr>
            <a:spAutoFit/>
          </a:bodyPr>
          <a:lstStyle/>
          <a:p>
            <a:pPr algn="l">
              <a:lnSpc>
                <a:spcPct val="90000"/>
              </a:lnSpc>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3600" dirty="0"/>
          </a:p>
          <a:p>
            <a:pPr algn="l">
              <a:lnSpc>
                <a:spcPct val="90000"/>
              </a:lnSpc>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3600" dirty="0"/>
          </a:p>
          <a:p>
            <a:pPr algn="l">
              <a:lnSpc>
                <a:spcPct val="90000"/>
              </a:lnSpc>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24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Fluid output regulation</a:t>
            </a:r>
            <a:endParaRPr lang="en-US" dirty="0"/>
          </a:p>
        </p:txBody>
      </p:sp>
      <p:sp>
        <p:nvSpPr>
          <p:cNvPr id="3" name="Content Placeholder 2"/>
          <p:cNvSpPr>
            <a:spLocks noGrp="1"/>
          </p:cNvSpPr>
          <p:nvPr>
            <p:ph sz="quarter" idx="1"/>
          </p:nvPr>
        </p:nvSpPr>
        <p:spPr/>
        <p:txBody>
          <a:bodyPr/>
          <a:lstStyle/>
          <a:p>
            <a:pPr eaLnBrk="1" hangingPunct="1">
              <a:lnSpc>
                <a:spcPct val="80000"/>
              </a:lnSpc>
              <a:buClr>
                <a:schemeClr val="tx1"/>
              </a:buClr>
              <a:buFont typeface="Wingdings" pitchFamily="2" charset="2"/>
              <a:buChar char="§"/>
            </a:pPr>
            <a:r>
              <a:rPr lang="en-US" sz="2800" dirty="0" smtClean="0"/>
              <a:t>Kidneys</a:t>
            </a:r>
          </a:p>
          <a:p>
            <a:pPr eaLnBrk="1" hangingPunct="1">
              <a:lnSpc>
                <a:spcPct val="80000"/>
              </a:lnSpc>
              <a:buClr>
                <a:schemeClr val="tx1"/>
              </a:buClr>
              <a:buFont typeface="Wingdings" pitchFamily="2" charset="2"/>
              <a:buChar char="§"/>
            </a:pPr>
            <a:r>
              <a:rPr lang="en-US" sz="2800" dirty="0" smtClean="0"/>
              <a:t>Insensible Loss</a:t>
            </a:r>
          </a:p>
          <a:p>
            <a:pPr lvl="1" eaLnBrk="1" hangingPunct="1">
              <a:lnSpc>
                <a:spcPct val="80000"/>
              </a:lnSpc>
              <a:buClr>
                <a:schemeClr val="tx1"/>
              </a:buClr>
              <a:buFont typeface="Wingdings" pitchFamily="2" charset="2"/>
              <a:buChar char="§"/>
            </a:pPr>
            <a:r>
              <a:rPr lang="en-US" sz="2000" dirty="0" smtClean="0"/>
              <a:t>Skin thru diffusion</a:t>
            </a:r>
          </a:p>
          <a:p>
            <a:pPr lvl="2" eaLnBrk="1" hangingPunct="1">
              <a:lnSpc>
                <a:spcPct val="80000"/>
              </a:lnSpc>
              <a:buClr>
                <a:schemeClr val="tx1"/>
              </a:buClr>
              <a:buFont typeface="Wingdings" pitchFamily="2" charset="2"/>
              <a:buChar char="§"/>
            </a:pPr>
            <a:r>
              <a:rPr lang="en-US" sz="2000" dirty="0" smtClean="0"/>
              <a:t>Infants lose more than adults</a:t>
            </a:r>
          </a:p>
          <a:p>
            <a:pPr lvl="2" eaLnBrk="1" hangingPunct="1">
              <a:lnSpc>
                <a:spcPct val="80000"/>
              </a:lnSpc>
              <a:buClr>
                <a:schemeClr val="tx1"/>
              </a:buClr>
              <a:buFont typeface="Wingdings" pitchFamily="2" charset="2"/>
              <a:buChar char="§"/>
            </a:pPr>
            <a:r>
              <a:rPr lang="en-US" sz="2000" dirty="0" smtClean="0"/>
              <a:t>Changes in humidity</a:t>
            </a:r>
          </a:p>
          <a:p>
            <a:pPr lvl="2" eaLnBrk="1" hangingPunct="1">
              <a:lnSpc>
                <a:spcPct val="80000"/>
              </a:lnSpc>
              <a:buClr>
                <a:schemeClr val="tx1"/>
              </a:buClr>
              <a:buFont typeface="Wingdings" pitchFamily="2" charset="2"/>
              <a:buChar char="§"/>
            </a:pPr>
            <a:r>
              <a:rPr lang="en-US" sz="2000" dirty="0" smtClean="0"/>
              <a:t>Fever or burns-more loss</a:t>
            </a:r>
          </a:p>
          <a:p>
            <a:pPr lvl="1" eaLnBrk="1" hangingPunct="1">
              <a:lnSpc>
                <a:spcPct val="80000"/>
              </a:lnSpc>
              <a:buClr>
                <a:schemeClr val="tx1"/>
              </a:buClr>
              <a:buFont typeface="Wingdings" pitchFamily="2" charset="2"/>
              <a:buChar char="§"/>
            </a:pPr>
            <a:r>
              <a:rPr lang="en-US" sz="2400" dirty="0" smtClean="0"/>
              <a:t>Lungs</a:t>
            </a:r>
          </a:p>
          <a:p>
            <a:pPr lvl="2" eaLnBrk="1" hangingPunct="1">
              <a:lnSpc>
                <a:spcPct val="80000"/>
              </a:lnSpc>
              <a:buClr>
                <a:schemeClr val="tx1"/>
              </a:buClr>
              <a:buFont typeface="Wingdings" pitchFamily="2" charset="2"/>
              <a:buChar char="§"/>
            </a:pPr>
            <a:r>
              <a:rPr lang="en-US" sz="2000" dirty="0" smtClean="0"/>
              <a:t>Fever-more loss</a:t>
            </a:r>
          </a:p>
          <a:p>
            <a:pPr lvl="2" eaLnBrk="1" hangingPunct="1">
              <a:lnSpc>
                <a:spcPct val="80000"/>
              </a:lnSpc>
              <a:buClr>
                <a:schemeClr val="tx1"/>
              </a:buClr>
              <a:buFont typeface="Wingdings" pitchFamily="2" charset="2"/>
              <a:buChar char="§"/>
            </a:pPr>
            <a:r>
              <a:rPr lang="en-US" sz="2000" dirty="0" smtClean="0"/>
              <a:t>Respiratory rate</a:t>
            </a:r>
          </a:p>
          <a:p>
            <a:pPr lvl="2" eaLnBrk="1" hangingPunct="1">
              <a:lnSpc>
                <a:spcPct val="80000"/>
              </a:lnSpc>
              <a:buClr>
                <a:schemeClr val="tx1"/>
              </a:buClr>
              <a:buFont typeface="Wingdings 2" pitchFamily="18" charset="2"/>
              <a:buNone/>
            </a:pPr>
            <a:endParaRPr lang="en-US" sz="2000" dirty="0" smtClean="0"/>
          </a:p>
          <a:p>
            <a:pPr eaLnBrk="1" hangingPunct="1">
              <a:lnSpc>
                <a:spcPct val="80000"/>
              </a:lnSpc>
              <a:buClr>
                <a:schemeClr val="tx1"/>
              </a:buClr>
              <a:buFont typeface="Wingdings" pitchFamily="2" charset="2"/>
              <a:buChar char="§"/>
            </a:pPr>
            <a:r>
              <a:rPr lang="en-US" sz="2800" dirty="0" smtClean="0"/>
              <a:t>Sensible Loss</a:t>
            </a:r>
          </a:p>
          <a:p>
            <a:pPr lvl="1" eaLnBrk="1" hangingPunct="1">
              <a:lnSpc>
                <a:spcPct val="80000"/>
              </a:lnSpc>
              <a:buClr>
                <a:schemeClr val="tx1"/>
              </a:buClr>
              <a:buFont typeface="Wingdings" pitchFamily="2" charset="2"/>
              <a:buChar char="§"/>
            </a:pPr>
            <a:r>
              <a:rPr lang="en-US" sz="2500" dirty="0" smtClean="0"/>
              <a:t>Skin thru perspiration</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609600" y="152400"/>
            <a:ext cx="7315200" cy="685800"/>
          </a:xfrm>
        </p:spPr>
        <p:txBody>
          <a:bodyPr/>
          <a:lstStyle/>
          <a:p>
            <a:pPr eaLnBrk="1" fontAlgn="auto" hangingPunct="1">
              <a:spcAft>
                <a:spcPts val="0"/>
              </a:spcAft>
              <a:defRPr/>
            </a:pPr>
            <a:r>
              <a:rPr lang="en-US" dirty="0"/>
              <a:t>Regulation of Electrolytes</a:t>
            </a:r>
          </a:p>
        </p:txBody>
      </p:sp>
      <p:graphicFrame>
        <p:nvGraphicFramePr>
          <p:cNvPr id="18444" name="Group 12"/>
          <p:cNvGraphicFramePr>
            <a:graphicFrameLocks noGrp="1"/>
          </p:cNvGraphicFramePr>
          <p:nvPr>
            <p:ph type="tbl" idx="1"/>
            <p:extLst>
              <p:ext uri="{D42A27DB-BD31-4B8C-83A1-F6EECF244321}">
                <p14:modId xmlns:p14="http://schemas.microsoft.com/office/powerpoint/2010/main" val="2621492290"/>
              </p:ext>
            </p:extLst>
          </p:nvPr>
        </p:nvGraphicFramePr>
        <p:xfrm>
          <a:off x="304800" y="762000"/>
          <a:ext cx="8382000" cy="6150864"/>
        </p:xfrm>
        <a:graphic>
          <a:graphicData uri="http://schemas.openxmlformats.org/drawingml/2006/table">
            <a:tbl>
              <a:tblPr/>
              <a:tblGrid>
                <a:gridCol w="3775676">
                  <a:extLst>
                    <a:ext uri="{9D8B030D-6E8A-4147-A177-3AD203B41FA5}">
                      <a16:colId xmlns:a16="http://schemas.microsoft.com/office/drawing/2014/main" val="20000"/>
                    </a:ext>
                  </a:extLst>
                </a:gridCol>
                <a:gridCol w="4606324">
                  <a:extLst>
                    <a:ext uri="{9D8B030D-6E8A-4147-A177-3AD203B41FA5}">
                      <a16:colId xmlns:a16="http://schemas.microsoft.com/office/drawing/2014/main" val="20001"/>
                    </a:ext>
                  </a:extLst>
                </a:gridCol>
              </a:tblGrid>
              <a:tr h="6019800">
                <a:tc>
                  <a:txBody>
                    <a:bodyPr/>
                    <a:lstStyle/>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None/>
                        <a:tabLst/>
                      </a:pPr>
                      <a:r>
                        <a:rPr kumimoji="0" lang="en-US" sz="2800" b="0" i="0" u="none" strike="noStrike" cap="none" normalizeH="0" baseline="0" dirty="0" smtClean="0">
                          <a:ln>
                            <a:noFill/>
                          </a:ln>
                          <a:solidFill>
                            <a:schemeClr val="tx1"/>
                          </a:solidFill>
                          <a:effectLst/>
                          <a:latin typeface="Arial" charset="0"/>
                        </a:rPr>
                        <a:t>Cations:</a:t>
                      </a:r>
                    </a:p>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Char char=""/>
                        <a:tabLst/>
                      </a:pPr>
                      <a:r>
                        <a:rPr kumimoji="0" lang="en-US" sz="2400" b="0" i="0" u="none" strike="noStrike" cap="none" normalizeH="0" baseline="0" dirty="0" smtClean="0">
                          <a:ln>
                            <a:noFill/>
                          </a:ln>
                          <a:solidFill>
                            <a:schemeClr val="tx1"/>
                          </a:solidFill>
                          <a:effectLst/>
                          <a:latin typeface="Arial" charset="0"/>
                        </a:rPr>
                        <a:t> Sodium (Na</a:t>
                      </a:r>
                      <a:r>
                        <a:rPr kumimoji="0" lang="en-US" sz="2400" b="0" i="0" u="none" strike="noStrike" cap="none" normalizeH="0" baseline="30000" dirty="0" smtClean="0">
                          <a:ln>
                            <a:noFill/>
                          </a:ln>
                          <a:solidFill>
                            <a:schemeClr val="tx1"/>
                          </a:solidFill>
                          <a:effectLst/>
                          <a:latin typeface="Arial" charset="0"/>
                        </a:rPr>
                        <a:t>+</a:t>
                      </a:r>
                      <a:r>
                        <a:rPr kumimoji="0" lang="en-US" sz="2400" b="0" i="0" u="none" strike="noStrike" cap="none" normalizeH="0" baseline="0" dirty="0" smtClean="0">
                          <a:ln>
                            <a:noFill/>
                          </a:ln>
                          <a:solidFill>
                            <a:schemeClr val="tx1"/>
                          </a:solidFill>
                          <a:effectLst/>
                          <a:latin typeface="Arial" charset="0"/>
                        </a:rPr>
                        <a:t>)</a:t>
                      </a:r>
                    </a:p>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None/>
                        <a:tabLst/>
                        <a:defRPr/>
                      </a:pPr>
                      <a:r>
                        <a:rPr kumimoji="0" lang="en-US" sz="2000" b="0" i="0" u="none" strike="noStrike" cap="none" normalizeH="0" baseline="0" dirty="0" smtClean="0">
                          <a:ln>
                            <a:noFill/>
                          </a:ln>
                          <a:solidFill>
                            <a:schemeClr val="tx1"/>
                          </a:solidFill>
                          <a:effectLst/>
                          <a:latin typeface="Arial" charset="0"/>
                        </a:rPr>
                        <a:t>      -</a:t>
                      </a:r>
                      <a:r>
                        <a:rPr lang="en-US" sz="2000" dirty="0" smtClean="0"/>
                        <a:t>136-145 mEq/L</a:t>
                      </a:r>
                      <a:endParaRPr kumimoji="0" lang="en-US" sz="2000" b="0" i="0" u="none" strike="noStrike" cap="none" normalizeH="0" baseline="0" dirty="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None/>
                        <a:tabLst/>
                        <a:defRPr/>
                      </a:pPr>
                      <a:r>
                        <a:rPr kumimoji="0" lang="en-US" sz="2000" b="0" i="0" u="none" strike="noStrike" cap="none" normalizeH="0" baseline="0" dirty="0" smtClean="0">
                          <a:ln>
                            <a:noFill/>
                          </a:ln>
                          <a:solidFill>
                            <a:schemeClr val="tx1"/>
                          </a:solidFill>
                          <a:effectLst/>
                          <a:latin typeface="Arial" charset="0"/>
                        </a:rPr>
                        <a:t>      -ECF</a:t>
                      </a:r>
                    </a:p>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Char char=""/>
                        <a:tabLst/>
                      </a:pPr>
                      <a:r>
                        <a:rPr kumimoji="0" lang="en-US" sz="2400" b="0" i="0" u="none" strike="noStrike" cap="none" normalizeH="0" baseline="0" dirty="0" smtClean="0">
                          <a:ln>
                            <a:noFill/>
                          </a:ln>
                          <a:solidFill>
                            <a:schemeClr val="tx1"/>
                          </a:solidFill>
                          <a:effectLst/>
                          <a:latin typeface="Arial" charset="0"/>
                        </a:rPr>
                        <a:t> Potassium (K</a:t>
                      </a:r>
                      <a:r>
                        <a:rPr kumimoji="0" lang="en-US" sz="2400" b="0" i="0" u="none" strike="noStrike" cap="none" normalizeH="0" baseline="30000" dirty="0" smtClean="0">
                          <a:ln>
                            <a:noFill/>
                          </a:ln>
                          <a:solidFill>
                            <a:schemeClr val="tx1"/>
                          </a:solidFill>
                          <a:effectLst/>
                          <a:latin typeface="Arial" charset="0"/>
                        </a:rPr>
                        <a:t>+</a:t>
                      </a:r>
                      <a:r>
                        <a:rPr kumimoji="0" lang="en-US" sz="2400" b="0" i="0" u="none" strike="noStrike" cap="none" normalizeH="0" baseline="0" dirty="0" smtClean="0">
                          <a:ln>
                            <a:noFill/>
                          </a:ln>
                          <a:solidFill>
                            <a:schemeClr val="tx1"/>
                          </a:solidFill>
                          <a:effectLst/>
                          <a:latin typeface="Arial" charset="0"/>
                        </a:rPr>
                        <a:t>)</a:t>
                      </a:r>
                    </a:p>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None/>
                        <a:tabLst/>
                      </a:pPr>
                      <a:r>
                        <a:rPr kumimoji="0" lang="en-US" sz="2400" b="0" i="0" u="none" strike="noStrike" cap="none" normalizeH="0" baseline="0" dirty="0" smtClean="0">
                          <a:ln>
                            <a:noFill/>
                          </a:ln>
                          <a:solidFill>
                            <a:schemeClr val="tx1"/>
                          </a:solidFill>
                          <a:effectLst/>
                          <a:latin typeface="Arial" charset="0"/>
                        </a:rPr>
                        <a:t>    </a:t>
                      </a:r>
                      <a:r>
                        <a:rPr kumimoji="0" lang="en-US" sz="2000" b="0" i="0" u="none" strike="noStrike" cap="none" normalizeH="0" baseline="0" dirty="0" smtClean="0">
                          <a:ln>
                            <a:noFill/>
                          </a:ln>
                          <a:solidFill>
                            <a:schemeClr val="tx1"/>
                          </a:solidFill>
                          <a:effectLst/>
                          <a:latin typeface="Arial" charset="0"/>
                        </a:rPr>
                        <a:t>  </a:t>
                      </a:r>
                      <a:r>
                        <a:rPr lang="en-US" sz="2000" dirty="0" smtClean="0"/>
                        <a:t>3.5 to 5.0 mEq/L</a:t>
                      </a:r>
                    </a:p>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None/>
                        <a:tabLst/>
                      </a:pPr>
                      <a:r>
                        <a:rPr kumimoji="0" lang="en-US" sz="2000" b="0" i="0" u="none" strike="noStrike" cap="none" normalizeH="0" baseline="0" dirty="0" smtClean="0">
                          <a:ln>
                            <a:noFill/>
                          </a:ln>
                          <a:solidFill>
                            <a:schemeClr val="tx1"/>
                          </a:solidFill>
                          <a:effectLst/>
                          <a:latin typeface="Arial" charset="0"/>
                        </a:rPr>
                        <a:t>     -ICF</a:t>
                      </a:r>
                    </a:p>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Char char=""/>
                        <a:tabLst/>
                      </a:pPr>
                      <a:r>
                        <a:rPr kumimoji="0" lang="en-US" sz="2400" b="0" i="0" u="none" strike="noStrike" cap="none" normalizeH="0" baseline="0" dirty="0" smtClean="0">
                          <a:ln>
                            <a:noFill/>
                          </a:ln>
                          <a:solidFill>
                            <a:schemeClr val="tx1"/>
                          </a:solidFill>
                          <a:effectLst/>
                          <a:latin typeface="Arial" charset="0"/>
                        </a:rPr>
                        <a:t> Calcium (Ca</a:t>
                      </a:r>
                      <a:r>
                        <a:rPr kumimoji="0" lang="en-US" sz="2000" b="0" i="0" u="none" strike="noStrike" cap="none" normalizeH="0" baseline="30000" dirty="0" smtClean="0">
                          <a:ln>
                            <a:noFill/>
                          </a:ln>
                          <a:solidFill>
                            <a:schemeClr val="tx1"/>
                          </a:solidFill>
                          <a:effectLst/>
                          <a:latin typeface="Arial" charset="0"/>
                        </a:rPr>
                        <a:t>2+</a:t>
                      </a:r>
                      <a:r>
                        <a:rPr kumimoji="0" lang="en-US" sz="2000" b="0" i="0" u="none" strike="noStrike" cap="none" normalizeH="0" baseline="0" dirty="0" smtClean="0">
                          <a:ln>
                            <a:noFill/>
                          </a:ln>
                          <a:solidFill>
                            <a:schemeClr val="tx1"/>
                          </a:solidFill>
                          <a:effectLst/>
                          <a:latin typeface="Arial" charset="0"/>
                        </a:rPr>
                        <a:t>)</a:t>
                      </a:r>
                    </a:p>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None/>
                        <a:tabLst/>
                        <a:defRPr/>
                      </a:pPr>
                      <a:r>
                        <a:rPr lang="en-US" sz="2000" dirty="0" smtClean="0"/>
                        <a:t>Serum: 8.4 to 10.5 mg/dl</a:t>
                      </a:r>
                    </a:p>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None/>
                        <a:tabLst/>
                        <a:defRPr/>
                      </a:pPr>
                      <a:r>
                        <a:rPr lang="en-US" sz="2000" dirty="0" smtClean="0"/>
                        <a:t>Ionized: 4.5-5.3 mg/dl </a:t>
                      </a:r>
                    </a:p>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None/>
                        <a:tabLst/>
                      </a:pPr>
                      <a:r>
                        <a:rPr kumimoji="0" lang="en-US" sz="2000" b="0" i="0" u="none" strike="noStrike" cap="none" normalizeH="0" baseline="0" dirty="0" smtClean="0">
                          <a:ln>
                            <a:noFill/>
                          </a:ln>
                          <a:solidFill>
                            <a:schemeClr val="tx1"/>
                          </a:solidFill>
                          <a:effectLst/>
                          <a:latin typeface="Arial" charset="0"/>
                        </a:rPr>
                        <a:t>      -90% in Bone</a:t>
                      </a:r>
                    </a:p>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None/>
                        <a:tabLst/>
                      </a:pPr>
                      <a:r>
                        <a:rPr kumimoji="0" lang="en-US" sz="2000" b="0" i="0" u="none" strike="noStrike" cap="none" normalizeH="0" baseline="0" dirty="0" smtClean="0">
                          <a:ln>
                            <a:noFill/>
                          </a:ln>
                          <a:solidFill>
                            <a:schemeClr val="tx1"/>
                          </a:solidFill>
                          <a:effectLst/>
                          <a:latin typeface="Arial" charset="0"/>
                        </a:rPr>
                        <a:t>      -10% ECF</a:t>
                      </a:r>
                    </a:p>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Char char=""/>
                        <a:tabLst/>
                      </a:pPr>
                      <a:r>
                        <a:rPr kumimoji="0" lang="en-US" sz="2400" b="0" i="0" u="none" strike="noStrike" cap="none" normalizeH="0" baseline="0" dirty="0" smtClean="0">
                          <a:ln>
                            <a:noFill/>
                          </a:ln>
                          <a:solidFill>
                            <a:schemeClr val="tx1"/>
                          </a:solidFill>
                          <a:effectLst/>
                          <a:latin typeface="Arial" charset="0"/>
                        </a:rPr>
                        <a:t> Magnesium (Mg</a:t>
                      </a:r>
                      <a:r>
                        <a:rPr kumimoji="0" lang="en-US" sz="2000" b="0" i="0" u="none" strike="noStrike" cap="none" normalizeH="0" baseline="30000" dirty="0" smtClean="0">
                          <a:ln>
                            <a:noFill/>
                          </a:ln>
                          <a:solidFill>
                            <a:schemeClr val="tx1"/>
                          </a:solidFill>
                          <a:effectLst/>
                          <a:latin typeface="Arial" charset="0"/>
                        </a:rPr>
                        <a:t>2+</a:t>
                      </a:r>
                      <a:r>
                        <a:rPr kumimoji="0" lang="en-US" sz="2400" b="0" i="0" u="none" strike="noStrike" cap="none" normalizeH="0" baseline="0" dirty="0" smtClean="0">
                          <a:ln>
                            <a:noFill/>
                          </a:ln>
                          <a:solidFill>
                            <a:schemeClr val="tx1"/>
                          </a:solidFill>
                          <a:effectLst/>
                          <a:latin typeface="Arial" charset="0"/>
                        </a:rPr>
                        <a:t>)</a:t>
                      </a:r>
                    </a:p>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None/>
                        <a:tabLst/>
                      </a:pPr>
                      <a:r>
                        <a:rPr kumimoji="0" lang="en-US" sz="2400" b="0" i="0" u="none" strike="noStrike" cap="none" normalizeH="0" baseline="0" dirty="0" smtClean="0">
                          <a:ln>
                            <a:noFill/>
                          </a:ln>
                          <a:solidFill>
                            <a:schemeClr val="tx1"/>
                          </a:solidFill>
                          <a:effectLst/>
                          <a:latin typeface="Arial" charset="0"/>
                        </a:rPr>
                        <a:t>   </a:t>
                      </a:r>
                      <a:r>
                        <a:rPr lang="en-US" sz="2400" dirty="0" smtClean="0"/>
                        <a:t>1.5 to 2.5 mEq/L.</a:t>
                      </a:r>
                      <a:endParaRPr kumimoji="0" lang="en-US" sz="2400" b="0" i="0" u="none" strike="noStrike" cap="none" normalizeH="0" baseline="0" dirty="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None/>
                        <a:tabLst/>
                      </a:pPr>
                      <a:r>
                        <a:rPr kumimoji="0" lang="en-US" sz="2400" b="0" i="0" u="none" strike="noStrike" cap="none" normalizeH="0" baseline="0" dirty="0" smtClean="0">
                          <a:ln>
                            <a:noFill/>
                          </a:ln>
                          <a:solidFill>
                            <a:schemeClr val="tx1"/>
                          </a:solidFill>
                          <a:effectLst/>
                          <a:latin typeface="Arial"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None/>
                        <a:tabLst/>
                      </a:pPr>
                      <a:r>
                        <a:rPr kumimoji="0" lang="en-US" sz="2800" b="0" i="0" u="none" strike="noStrike" cap="none" normalizeH="0" baseline="0" dirty="0" smtClean="0">
                          <a:ln>
                            <a:noFill/>
                          </a:ln>
                          <a:solidFill>
                            <a:schemeClr val="tx1"/>
                          </a:solidFill>
                          <a:effectLst/>
                          <a:latin typeface="Arial" charset="0"/>
                        </a:rPr>
                        <a:t>Anions:</a:t>
                      </a:r>
                    </a:p>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Char char=""/>
                        <a:tabLst/>
                      </a:pPr>
                      <a:r>
                        <a:rPr kumimoji="0" lang="en-US" sz="2400" b="0" i="0" u="none" strike="noStrike" cap="none" normalizeH="0" baseline="0" dirty="0" smtClean="0">
                          <a:ln>
                            <a:noFill/>
                          </a:ln>
                          <a:solidFill>
                            <a:schemeClr val="tx1"/>
                          </a:solidFill>
                          <a:effectLst/>
                          <a:latin typeface="Arial" charset="0"/>
                        </a:rPr>
                        <a:t> Chloride (</a:t>
                      </a:r>
                      <a:r>
                        <a:rPr kumimoji="0" lang="en-US" sz="2400" b="0" i="0" u="none" strike="noStrike" cap="none" normalizeH="0" baseline="0" dirty="0" err="1" smtClean="0">
                          <a:ln>
                            <a:noFill/>
                          </a:ln>
                          <a:solidFill>
                            <a:schemeClr val="tx1"/>
                          </a:solidFill>
                          <a:effectLst/>
                          <a:latin typeface="Arial" charset="0"/>
                        </a:rPr>
                        <a:t>Cl</a:t>
                      </a:r>
                      <a:r>
                        <a:rPr kumimoji="0" lang="en-US" sz="2400" b="0" i="0" u="none" strike="noStrike" cap="none" normalizeH="0" baseline="30000" dirty="0" smtClean="0">
                          <a:ln>
                            <a:noFill/>
                          </a:ln>
                          <a:solidFill>
                            <a:schemeClr val="tx1"/>
                          </a:solidFill>
                          <a:effectLst/>
                          <a:latin typeface="Arial" charset="0"/>
                        </a:rPr>
                        <a:t>-</a:t>
                      </a:r>
                      <a:r>
                        <a:rPr kumimoji="0" lang="en-US" sz="2400" b="0" i="0" u="none" strike="noStrike" cap="none" normalizeH="0" baseline="0" dirty="0" smtClean="0">
                          <a:ln>
                            <a:noFill/>
                          </a:ln>
                          <a:solidFill>
                            <a:schemeClr val="tx1"/>
                          </a:solidFill>
                          <a:effectLst/>
                          <a:latin typeface="Arial" charset="0"/>
                        </a:rPr>
                        <a:t>)</a:t>
                      </a:r>
                    </a:p>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None/>
                        <a:tabLst/>
                      </a:pPr>
                      <a:r>
                        <a:rPr kumimoji="0" lang="en-US" sz="2400" b="0" i="0" u="none" strike="noStrike" cap="none" normalizeH="0" baseline="0" dirty="0" smtClean="0">
                          <a:ln>
                            <a:noFill/>
                          </a:ln>
                          <a:solidFill>
                            <a:schemeClr val="tx1"/>
                          </a:solidFill>
                          <a:effectLst/>
                          <a:latin typeface="Arial" charset="0"/>
                        </a:rPr>
                        <a:t>  </a:t>
                      </a:r>
                      <a:r>
                        <a:rPr lang="en-US" sz="2400" dirty="0" smtClean="0"/>
                        <a:t>98 to 106 </a:t>
                      </a:r>
                      <a:r>
                        <a:rPr lang="en-US" sz="2400" dirty="0" err="1" smtClean="0"/>
                        <a:t>mEq</a:t>
                      </a:r>
                      <a:r>
                        <a:rPr lang="en-US" sz="2400" dirty="0" smtClean="0"/>
                        <a:t>/L</a:t>
                      </a:r>
                    </a:p>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None/>
                        <a:tabLst/>
                      </a:pPr>
                      <a:r>
                        <a:rPr kumimoji="0" lang="en-US" sz="2400" b="0" i="0" u="none" strike="noStrike" cap="none" normalizeH="0" baseline="0" dirty="0" smtClean="0">
                          <a:ln>
                            <a:noFill/>
                          </a:ln>
                          <a:solidFill>
                            <a:schemeClr val="tx1"/>
                          </a:solidFill>
                          <a:effectLst/>
                          <a:latin typeface="Arial" charset="0"/>
                        </a:rPr>
                        <a:t>   ECF</a:t>
                      </a:r>
                    </a:p>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Char char=""/>
                        <a:tabLst/>
                      </a:pPr>
                      <a:r>
                        <a:rPr kumimoji="0" lang="en-US" sz="2400" b="0" i="0" u="none" strike="noStrike" cap="none" normalizeH="0" baseline="0" dirty="0" smtClean="0">
                          <a:ln>
                            <a:noFill/>
                          </a:ln>
                          <a:solidFill>
                            <a:schemeClr val="tx1"/>
                          </a:solidFill>
                          <a:effectLst/>
                          <a:latin typeface="Arial" charset="0"/>
                        </a:rPr>
                        <a:t> Bicarbonate (HCO</a:t>
                      </a:r>
                      <a:r>
                        <a:rPr kumimoji="0" lang="en-US" sz="1800" b="0" i="0" u="none" strike="noStrike" cap="none" normalizeH="0" baseline="-25000" dirty="0" smtClean="0">
                          <a:ln>
                            <a:noFill/>
                          </a:ln>
                          <a:solidFill>
                            <a:schemeClr val="tx1"/>
                          </a:solidFill>
                          <a:effectLst/>
                          <a:latin typeface="Arial" charset="0"/>
                        </a:rPr>
                        <a:t>3</a:t>
                      </a:r>
                      <a:r>
                        <a:rPr kumimoji="0" lang="en-US" sz="2400" b="0" i="0" u="none" strike="noStrike" cap="none" normalizeH="0" baseline="30000" dirty="0" smtClean="0">
                          <a:ln>
                            <a:noFill/>
                          </a:ln>
                          <a:solidFill>
                            <a:schemeClr val="tx1"/>
                          </a:solidFill>
                          <a:effectLst/>
                          <a:latin typeface="Arial" charset="0"/>
                          <a:cs typeface="Arial" charset="0"/>
                        </a:rPr>
                        <a:t>–</a:t>
                      </a:r>
                      <a:r>
                        <a:rPr kumimoji="0" lang="en-US" sz="2400" b="0" i="0" u="none" strike="noStrike" cap="none" normalizeH="0" baseline="0" dirty="0" smtClean="0">
                          <a:ln>
                            <a:noFill/>
                          </a:ln>
                          <a:solidFill>
                            <a:schemeClr val="tx1"/>
                          </a:solidFill>
                          <a:effectLst/>
                          <a:latin typeface="Arial" charset="0"/>
                        </a:rPr>
                        <a:t>)</a:t>
                      </a:r>
                    </a:p>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None/>
                        <a:tabLst/>
                      </a:pPr>
                      <a:r>
                        <a:rPr kumimoji="0" lang="en-US" sz="2400" b="0" i="0" u="none" strike="noStrike" cap="none" normalizeH="0" baseline="0" dirty="0" smtClean="0">
                          <a:ln>
                            <a:noFill/>
                          </a:ln>
                          <a:solidFill>
                            <a:schemeClr val="tx1"/>
                          </a:solidFill>
                          <a:effectLst/>
                          <a:latin typeface="Arial" charset="0"/>
                        </a:rPr>
                        <a:t>    -</a:t>
                      </a:r>
                      <a:r>
                        <a:rPr lang="en-US" sz="2400" dirty="0" smtClean="0"/>
                        <a:t>22 to 26 </a:t>
                      </a:r>
                      <a:r>
                        <a:rPr lang="en-US" sz="2400" dirty="0" err="1" smtClean="0"/>
                        <a:t>mEq</a:t>
                      </a:r>
                      <a:r>
                        <a:rPr lang="en-US" sz="2400" dirty="0" smtClean="0"/>
                        <a:t>/L (arterial) </a:t>
                      </a:r>
                      <a:endParaRPr kumimoji="0" lang="en-US" sz="2400" b="0" i="0" u="none" strike="noStrike" cap="none" normalizeH="0" baseline="0" dirty="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None/>
                        <a:tabLst/>
                      </a:pPr>
                      <a:r>
                        <a:rPr kumimoji="0" lang="en-US" sz="2400" b="0" i="0" u="none" strike="noStrike" cap="none" normalizeH="0" baseline="0" dirty="0" smtClean="0">
                          <a:ln>
                            <a:noFill/>
                          </a:ln>
                          <a:solidFill>
                            <a:schemeClr val="tx1"/>
                          </a:solidFill>
                          <a:effectLst/>
                          <a:latin typeface="Arial" charset="0"/>
                        </a:rPr>
                        <a:t>    -ECF &amp; ICF</a:t>
                      </a:r>
                    </a:p>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None/>
                        <a:tabLst/>
                      </a:pPr>
                      <a:r>
                        <a:rPr kumimoji="0" lang="en-US" sz="2400" b="0" i="0" u="none" strike="noStrike" cap="none" normalizeH="0" baseline="0" dirty="0" smtClean="0">
                          <a:ln>
                            <a:noFill/>
                          </a:ln>
                          <a:solidFill>
                            <a:schemeClr val="tx1"/>
                          </a:solidFill>
                          <a:effectLst/>
                          <a:latin typeface="Arial" charset="0"/>
                        </a:rPr>
                        <a:t>    -chemical buffer </a:t>
                      </a:r>
                    </a:p>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Char char=""/>
                        <a:tabLst/>
                      </a:pPr>
                      <a:r>
                        <a:rPr kumimoji="0" lang="en-US" sz="2400" b="0" i="0" u="none" strike="noStrike" cap="none" normalizeH="0" baseline="0" dirty="0" smtClean="0">
                          <a:ln>
                            <a:noFill/>
                          </a:ln>
                          <a:solidFill>
                            <a:schemeClr val="tx1"/>
                          </a:solidFill>
                          <a:effectLst/>
                          <a:latin typeface="Arial" charset="0"/>
                        </a:rPr>
                        <a:t> Phosphate (PO</a:t>
                      </a:r>
                      <a:r>
                        <a:rPr kumimoji="0" lang="en-US" sz="1800" b="0" i="0" u="none" strike="noStrike" cap="none" normalizeH="0" baseline="-25000" dirty="0" smtClean="0">
                          <a:ln>
                            <a:noFill/>
                          </a:ln>
                          <a:solidFill>
                            <a:schemeClr val="tx1"/>
                          </a:solidFill>
                          <a:effectLst/>
                          <a:latin typeface="Arial" charset="0"/>
                        </a:rPr>
                        <a:t>4</a:t>
                      </a:r>
                      <a:r>
                        <a:rPr kumimoji="0" lang="en-US" sz="1800" b="0" i="0" u="none" strike="noStrike" cap="none" normalizeH="0" baseline="30000" dirty="0" smtClean="0">
                          <a:ln>
                            <a:noFill/>
                          </a:ln>
                          <a:solidFill>
                            <a:schemeClr val="tx1"/>
                          </a:solidFill>
                          <a:effectLst/>
                          <a:latin typeface="Arial" charset="0"/>
                        </a:rPr>
                        <a:t>3</a:t>
                      </a:r>
                      <a:r>
                        <a:rPr kumimoji="0" lang="en-US" sz="2400" b="0" i="0" u="none" strike="noStrike" cap="none" normalizeH="0" baseline="30000" dirty="0" smtClean="0">
                          <a:ln>
                            <a:noFill/>
                          </a:ln>
                          <a:solidFill>
                            <a:schemeClr val="tx1"/>
                          </a:solidFill>
                          <a:effectLst/>
                          <a:latin typeface="Arial" charset="0"/>
                        </a:rPr>
                        <a:t>-</a:t>
                      </a:r>
                      <a:r>
                        <a:rPr kumimoji="0" lang="en-US" sz="2400" b="0" i="0" u="none" strike="noStrike" cap="none" normalizeH="0" baseline="0" dirty="0" smtClean="0">
                          <a:ln>
                            <a:noFill/>
                          </a:ln>
                          <a:solidFill>
                            <a:schemeClr val="tx1"/>
                          </a:solidFill>
                          <a:effectLst/>
                          <a:latin typeface="Arial" charset="0"/>
                        </a:rPr>
                        <a:t>)</a:t>
                      </a:r>
                    </a:p>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None/>
                        <a:tabLst/>
                        <a:defRPr/>
                      </a:pPr>
                      <a:r>
                        <a:rPr kumimoji="0" lang="en-US" sz="2400" b="0" i="0" u="none" strike="noStrike" cap="none" normalizeH="0" baseline="0" dirty="0" smtClean="0">
                          <a:ln>
                            <a:noFill/>
                          </a:ln>
                          <a:solidFill>
                            <a:schemeClr val="tx1"/>
                          </a:solidFill>
                          <a:effectLst/>
                          <a:latin typeface="Arial" charset="0"/>
                        </a:rPr>
                        <a:t>   </a:t>
                      </a:r>
                      <a:r>
                        <a:rPr lang="en-US" sz="2400" dirty="0" smtClean="0"/>
                        <a:t>2.7 to 4.5 mg/dl. </a:t>
                      </a:r>
                    </a:p>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None/>
                        <a:tabLst/>
                      </a:pPr>
                      <a:r>
                        <a:rPr kumimoji="0" lang="en-US" sz="2400" b="0" i="0" u="none" strike="noStrike" cap="none" normalizeH="0" baseline="0" dirty="0" smtClean="0">
                          <a:ln>
                            <a:noFill/>
                          </a:ln>
                          <a:solidFill>
                            <a:schemeClr val="tx1"/>
                          </a:solidFill>
                          <a:effectLst/>
                          <a:latin typeface="Arial" charset="0"/>
                        </a:rPr>
                        <a:t>    -ICF</a:t>
                      </a:r>
                    </a:p>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None/>
                        <a:tabLst/>
                      </a:pPr>
                      <a:endParaRPr kumimoji="0" lang="en-US" sz="24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bl>
          </a:graphicData>
        </a:graphic>
      </p:graphicFrame>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themeOverride>
</file>

<file path=docProps/app.xml><?xml version="1.0" encoding="utf-8"?>
<Properties xmlns="http://schemas.openxmlformats.org/officeDocument/2006/extended-properties" xmlns:vt="http://schemas.openxmlformats.org/officeDocument/2006/docPropsVTypes">
  <Template>Oriel</Template>
  <TotalTime>3903</TotalTime>
  <Words>11600</Words>
  <Application>Microsoft Office PowerPoint</Application>
  <PresentationFormat>On-screen Show (4:3)</PresentationFormat>
  <Paragraphs>1311</Paragraphs>
  <Slides>63</Slides>
  <Notes>47</Notes>
  <HiddenSlides>0</HiddenSlides>
  <MMClips>0</MMClips>
  <ScaleCrop>false</ScaleCrop>
  <HeadingPairs>
    <vt:vector size="6" baseType="variant">
      <vt:variant>
        <vt:lpstr>Fonts Used</vt:lpstr>
      </vt:variant>
      <vt:variant>
        <vt:i4>10</vt:i4>
      </vt:variant>
      <vt:variant>
        <vt:lpstr>Theme</vt:lpstr>
      </vt:variant>
      <vt:variant>
        <vt:i4>2</vt:i4>
      </vt:variant>
      <vt:variant>
        <vt:lpstr>Slide Titles</vt:lpstr>
      </vt:variant>
      <vt:variant>
        <vt:i4>63</vt:i4>
      </vt:variant>
    </vt:vector>
  </HeadingPairs>
  <TitlesOfParts>
    <vt:vector size="75" baseType="lpstr">
      <vt:lpstr>Arial</vt:lpstr>
      <vt:lpstr>Calibri</vt:lpstr>
      <vt:lpstr>Calibri Light</vt:lpstr>
      <vt:lpstr>Century Schoolbook</vt:lpstr>
      <vt:lpstr>Symbol</vt:lpstr>
      <vt:lpstr>Times New Roman</vt:lpstr>
      <vt:lpstr>Verdana</vt:lpstr>
      <vt:lpstr>Wingdings</vt:lpstr>
      <vt:lpstr>Wingdings 2</vt:lpstr>
      <vt:lpstr>Wingdings 3</vt:lpstr>
      <vt:lpstr>Oriel</vt:lpstr>
      <vt:lpstr>Office Theme</vt:lpstr>
      <vt:lpstr>Chapter 41 Fluid, Electrolyte, and  Acid-Base Balance       </vt:lpstr>
      <vt:lpstr>Scientific Knowledge Base: Distribution of Body Fluids</vt:lpstr>
      <vt:lpstr>Scientific Knowledge Base: Distribution of Body Fluids</vt:lpstr>
      <vt:lpstr>Composition of  Body Fluids</vt:lpstr>
      <vt:lpstr>Movement of Body Fluids</vt:lpstr>
      <vt:lpstr>Regulation of Body Fluids</vt:lpstr>
      <vt:lpstr>HORMONAL REGULATION  &amp; Primary Organs of Homeostasis</vt:lpstr>
      <vt:lpstr>Fluid output regulation</vt:lpstr>
      <vt:lpstr>Regulation of Electrolytes</vt:lpstr>
      <vt:lpstr>Regulation of Acid-Base Balance</vt:lpstr>
      <vt:lpstr>Disturbances in Electrolyte, Fluid, and Acid-Base Balances</vt:lpstr>
      <vt:lpstr>Sodium (Na+)</vt:lpstr>
      <vt:lpstr>Hyponatremia</vt:lpstr>
      <vt:lpstr>Hypernatremia</vt:lpstr>
      <vt:lpstr>Potassium (K+)</vt:lpstr>
      <vt:lpstr>Potassium</vt:lpstr>
      <vt:lpstr>Hypokalemia</vt:lpstr>
      <vt:lpstr>Potassium Deficit - Hypokalemia</vt:lpstr>
      <vt:lpstr>Potassium Deficit - Hypokalemia</vt:lpstr>
      <vt:lpstr>Nursing Management</vt:lpstr>
      <vt:lpstr>Potassium Excess- Hyperkalemia</vt:lpstr>
      <vt:lpstr>Potassium Excess- Hyperkalemia</vt:lpstr>
      <vt:lpstr>Nursing Management</vt:lpstr>
      <vt:lpstr>Calcium</vt:lpstr>
      <vt:lpstr>Calcium (Ca)</vt:lpstr>
      <vt:lpstr>Calcium (Ca)</vt:lpstr>
      <vt:lpstr>Calcium (Ca)</vt:lpstr>
      <vt:lpstr>Calcium (Ca+) continued</vt:lpstr>
      <vt:lpstr>Hypocalcemia</vt:lpstr>
      <vt:lpstr>Clinical Manifestations- Hypocalcemia</vt:lpstr>
      <vt:lpstr>Clinical Manifestations: hypocalcemia</vt:lpstr>
      <vt:lpstr>Nursing Management</vt:lpstr>
      <vt:lpstr>Hypercalcemia</vt:lpstr>
      <vt:lpstr>Hypercalcemia</vt:lpstr>
      <vt:lpstr>Nursing Management</vt:lpstr>
      <vt:lpstr>Magnesium (Mg-)</vt:lpstr>
      <vt:lpstr>Magnesium (Mg-) continued</vt:lpstr>
      <vt:lpstr>Hypomagnesium</vt:lpstr>
      <vt:lpstr>Clinical Manifestations</vt:lpstr>
      <vt:lpstr>Nursing Interventions</vt:lpstr>
      <vt:lpstr>Hypermagnesemia</vt:lpstr>
      <vt:lpstr>Clinical Manifestations</vt:lpstr>
      <vt:lpstr>Nursing Interventions</vt:lpstr>
      <vt:lpstr>Fluid Imbalances</vt:lpstr>
      <vt:lpstr>Fluid Volume Excess</vt:lpstr>
      <vt:lpstr>Nursing Knowledge Base</vt:lpstr>
      <vt:lpstr>Nursing Process Assessment</vt:lpstr>
      <vt:lpstr>Assessment Things to Consider</vt:lpstr>
      <vt:lpstr>Assessment Things to Consider</vt:lpstr>
      <vt:lpstr>Assessment Things to Consider</vt:lpstr>
      <vt:lpstr>Physical Assessment</vt:lpstr>
      <vt:lpstr>Assessment Points</vt:lpstr>
      <vt:lpstr>Assessment Points</vt:lpstr>
      <vt:lpstr>Assessment Points</vt:lpstr>
      <vt:lpstr>Assessment Points</vt:lpstr>
      <vt:lpstr>Assessment Points</vt:lpstr>
      <vt:lpstr>Assessment Points</vt:lpstr>
      <vt:lpstr>Assessment Points</vt:lpstr>
      <vt:lpstr>Assessment Points</vt:lpstr>
      <vt:lpstr>Nursing Diagnosis</vt:lpstr>
      <vt:lpstr>Planning</vt:lpstr>
      <vt:lpstr>Implementation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41 Fluid, Electrolyte and Acid-Base Balance</dc:title>
  <dc:creator>cgrooms@southwestgatech.edu</dc:creator>
  <cp:lastModifiedBy>Grooms, Claudia</cp:lastModifiedBy>
  <cp:revision>183</cp:revision>
  <cp:lastPrinted>2011-10-16T15:41:47Z</cp:lastPrinted>
  <dcterms:created xsi:type="dcterms:W3CDTF">2007-08-15T19:39:41Z</dcterms:created>
  <dcterms:modified xsi:type="dcterms:W3CDTF">2018-06-05T15:25:23Z</dcterms:modified>
</cp:coreProperties>
</file>