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6"/>
  </p:notesMasterIdLst>
  <p:sldIdLst>
    <p:sldId id="258" r:id="rId6"/>
    <p:sldId id="256" r:id="rId7"/>
    <p:sldId id="261" r:id="rId8"/>
    <p:sldId id="259" r:id="rId9"/>
    <p:sldId id="262" r:id="rId10"/>
    <p:sldId id="257" r:id="rId11"/>
    <p:sldId id="263" r:id="rId12"/>
    <p:sldId id="264" r:id="rId13"/>
    <p:sldId id="265" r:id="rId14"/>
    <p:sldId id="26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5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3140" autoAdjust="0"/>
  </p:normalViewPr>
  <p:slideViewPr>
    <p:cSldViewPr snapToGrid="0">
      <p:cViewPr varScale="1">
        <p:scale>
          <a:sx n="96" d="100"/>
          <a:sy n="96" d="100"/>
        </p:scale>
        <p:origin x="1152"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9" d="100"/>
          <a:sy n="59" d="100"/>
        </p:scale>
        <p:origin x="300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D65A99-092C-4CB8-9048-DD2735863471}" type="datetimeFigureOut">
              <a:rPr lang="en-US" smtClean="0"/>
              <a:t>3/8/2018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D33EFB-69C7-46EA-BE92-3F21E2B20DE0}" type="slidenum">
              <a:rPr lang="en-US" smtClean="0"/>
              <a:t>‹#›</a:t>
            </a:fld>
            <a:endParaRPr lang="en-US"/>
          </a:p>
        </p:txBody>
      </p:sp>
    </p:spTree>
    <p:extLst>
      <p:ext uri="{BB962C8B-B14F-4D97-AF65-F5344CB8AC3E}">
        <p14:creationId xmlns:p14="http://schemas.microsoft.com/office/powerpoint/2010/main" val="992507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Greetings!</a:t>
            </a:r>
          </a:p>
          <a:p>
            <a:r>
              <a:rPr lang="en-US" dirty="0" smtClean="0"/>
              <a:t>My name is Stephanie Flowers and I am a</a:t>
            </a:r>
            <a:r>
              <a:rPr lang="en-US" baseline="0" dirty="0" smtClean="0"/>
              <a:t> Success Coach in the Engineering Technologies department at Stark State College.  Tonight we are going to talk about some of the exciting and affordable programs we have at Stark State College.  I will discuss with you some of the Industrial Programs we have, Jean Barbatos and Dan Schweitzer will discuss opportunities within the Oil and Gas division.  We have Danielle here from admissions who can answer any questions you may have about the admissions process, financial aid and any other questions you may have.  </a:t>
            </a:r>
          </a:p>
          <a:p>
            <a:endParaRPr lang="en-US" baseline="0" dirty="0" smtClean="0"/>
          </a:p>
          <a:p>
            <a:r>
              <a:rPr lang="en-US" baseline="0" dirty="0" smtClean="0"/>
              <a:t>Mrs. Anne Fritz, guidance counselor for Litchfield Middle School and Principal Larry Johnson were gracious enough to allow us to come and speak with you.  At the end of our presentation, if you are interested in coming to main campus for a tour of our facilities, please sign the sign up sheet outside the auditorium.  </a:t>
            </a:r>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1</a:t>
            </a:fld>
            <a:endParaRPr lang="en-US"/>
          </a:p>
        </p:txBody>
      </p:sp>
    </p:spTree>
    <p:extLst>
      <p:ext uri="{BB962C8B-B14F-4D97-AF65-F5344CB8AC3E}">
        <p14:creationId xmlns:p14="http://schemas.microsoft.com/office/powerpoint/2010/main" val="2767993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Did</a:t>
            </a:r>
            <a:r>
              <a:rPr lang="en-US" baseline="0" dirty="0" smtClean="0"/>
              <a:t> everyone bring their cell-phones? Great!</a:t>
            </a:r>
          </a:p>
          <a:p>
            <a:r>
              <a:rPr lang="en-US" baseline="0" dirty="0" smtClean="0"/>
              <a:t>Let’s start our discussion by taking a minute to learn about the manufacturing industry.  Go to www.edufactor.org/join/firestone.</a:t>
            </a:r>
          </a:p>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2</a:t>
            </a:fld>
            <a:endParaRPr lang="en-US"/>
          </a:p>
        </p:txBody>
      </p:sp>
    </p:spTree>
    <p:extLst>
      <p:ext uri="{BB962C8B-B14F-4D97-AF65-F5344CB8AC3E}">
        <p14:creationId xmlns:p14="http://schemas.microsoft.com/office/powerpoint/2010/main" val="3009419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manufacturing</a:t>
            </a:r>
            <a:r>
              <a:rPr lang="en-US" baseline="0" dirty="0" smtClean="0"/>
              <a:t> field is in need of career employees in Ohio. </a:t>
            </a:r>
            <a:r>
              <a:rPr lang="en-US" sz="1200" dirty="0" smtClean="0"/>
              <a:t>Based</a:t>
            </a:r>
            <a:r>
              <a:rPr lang="en-US" sz="1200" baseline="0" dirty="0" smtClean="0"/>
              <a:t> on data compiled by SPR from Ohio, PA and WV DOL, WFD and ODJFS it is projected that over the next 10 years, there will be an increase in the following areas.  This is attributed to both job growth as well as the need to replace an aging workforce.  </a:t>
            </a:r>
            <a:endParaRPr lang="en-US" baseline="0" dirty="0" smtClean="0"/>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kern="0" spc="58" dirty="0" smtClean="0">
                <a:solidFill>
                  <a:srgbClr val="FFFFFF"/>
                </a:solidFill>
                <a:latin typeface="Calibri Light" pitchFamily="34" charset="0"/>
                <a:sym typeface="Helvetica Neue UltraLight"/>
              </a:rPr>
              <a:t>Machinists 8.34%</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kern="0" spc="58" dirty="0" smtClean="0">
                <a:solidFill>
                  <a:srgbClr val="FFFFFF"/>
                </a:solidFill>
                <a:latin typeface="Calibri Light" pitchFamily="34" charset="0"/>
                <a:sym typeface="Helvetica Neue UltraLight"/>
              </a:rPr>
              <a:t>Industrial Machinery Mechanics 20.48% </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kern="0" spc="58" dirty="0" smtClean="0">
                <a:solidFill>
                  <a:srgbClr val="FFFFFF"/>
                </a:solidFill>
                <a:latin typeface="Calibri Light" pitchFamily="34" charset="0"/>
                <a:sym typeface="Helvetica Neue UltraLight"/>
              </a:rPr>
              <a:t>CNC Machine Tool Operators 17.21%</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kern="0" spc="58" dirty="0" smtClean="0">
                <a:solidFill>
                  <a:srgbClr val="FFFFFF"/>
                </a:solidFill>
                <a:latin typeface="Calibri Light" pitchFamily="34" charset="0"/>
                <a:sym typeface="Helvetica Neue UltraLight"/>
              </a:rPr>
              <a:t>CNC Machine Tool Programmers 25% </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kern="0" spc="58" dirty="0" smtClean="0">
                <a:solidFill>
                  <a:srgbClr val="FFFFFF"/>
                </a:solidFill>
                <a:latin typeface="Calibri Light" pitchFamily="34" charset="0"/>
                <a:sym typeface="Helvetica Neue UltraLight"/>
              </a:rPr>
              <a:t>Welders 7.37%</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endParaRPr lang="en-US" sz="1200" kern="0" spc="58" dirty="0" smtClean="0">
              <a:solidFill>
                <a:srgbClr val="FFFFFF"/>
              </a:solidFill>
              <a:latin typeface="Calibri Light" pitchFamily="34" charset="0"/>
              <a:sym typeface="Helvetica Neue UltraLight"/>
            </a:endParaRP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i="0" kern="0" spc="58" dirty="0" smtClean="0">
                <a:solidFill>
                  <a:srgbClr val="FFFFFF"/>
                </a:solidFill>
                <a:latin typeface="Calibri Light" pitchFamily="34" charset="0"/>
                <a:sym typeface="Helvetica Neue UltraLight"/>
              </a:rPr>
              <a:t>Think</a:t>
            </a:r>
            <a:r>
              <a:rPr lang="en-US" sz="1200" i="0" kern="0" spc="58" baseline="0" dirty="0" smtClean="0">
                <a:solidFill>
                  <a:srgbClr val="FFFFFF"/>
                </a:solidFill>
                <a:latin typeface="Calibri Light" pitchFamily="34" charset="0"/>
                <a:sym typeface="Helvetica Neue UltraLight"/>
              </a:rPr>
              <a:t> about what it going on around you, how many of you had the opportunity to attend the car show or follow what’s going on in the automobile industry?</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endParaRPr lang="en-US" sz="1200" i="0" kern="0" spc="58" baseline="0" dirty="0" smtClean="0">
              <a:solidFill>
                <a:srgbClr val="FFFFFF"/>
              </a:solidFill>
              <a:latin typeface="Calibri Light" pitchFamily="34" charset="0"/>
              <a:sym typeface="Helvetica Neue UltraLight"/>
            </a:endParaRP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i="0" kern="0" spc="58" baseline="0" dirty="0" smtClean="0">
                <a:solidFill>
                  <a:srgbClr val="FFFFFF"/>
                </a:solidFill>
                <a:latin typeface="Calibri Light" pitchFamily="34" charset="0"/>
                <a:sym typeface="Helvetica Neue UltraLight"/>
              </a:rPr>
              <a:t>The transportation industry is moving towards shared, autonomous and electric cars….that means manufacturing is becoming more high tech than ever.  </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endParaRPr lang="en-US" sz="1200" i="0" kern="0" spc="58" baseline="0" dirty="0" smtClean="0">
              <a:solidFill>
                <a:srgbClr val="FFFFFF"/>
              </a:solidFill>
              <a:latin typeface="Calibri Light" pitchFamily="34" charset="0"/>
              <a:sym typeface="Helvetica Neue UltraLight"/>
            </a:endParaRP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i="0" kern="0" spc="58" baseline="0" dirty="0" smtClean="0">
                <a:solidFill>
                  <a:srgbClr val="FFFFFF"/>
                </a:solidFill>
                <a:latin typeface="Calibri Light" pitchFamily="34" charset="0"/>
                <a:sym typeface="Helvetica Neue UltraLight"/>
              </a:rPr>
              <a:t>But not only do they need individuals that understand how to make and program different products, but also people that can maintain it.  </a:t>
            </a: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endParaRPr lang="en-US" sz="1200" i="0" kern="0" spc="58" baseline="0" dirty="0" smtClean="0">
              <a:solidFill>
                <a:srgbClr val="FFFFFF"/>
              </a:solidFill>
              <a:latin typeface="Calibri Light" pitchFamily="34" charset="0"/>
              <a:sym typeface="Helvetica Neue UltraLight"/>
            </a:endParaRP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r>
              <a:rPr lang="en-US" sz="1200" i="0" kern="0" spc="58" baseline="0" dirty="0" smtClean="0">
                <a:solidFill>
                  <a:srgbClr val="FFFFFF"/>
                </a:solidFill>
                <a:latin typeface="Calibri Light" pitchFamily="34" charset="0"/>
                <a:sym typeface="Helvetica Neue UltraLight"/>
              </a:rPr>
              <a:t>Please understand that the idea of needing a 4yr degree in order to launch a career, make good money and raise a family is a myth.</a:t>
            </a:r>
            <a:endParaRPr lang="en-US" sz="1200" i="0" kern="0" spc="58" dirty="0" smtClean="0">
              <a:solidFill>
                <a:srgbClr val="FFFFFF"/>
              </a:solidFill>
              <a:latin typeface="Calibri Light" pitchFamily="34" charset="0"/>
              <a:sym typeface="Helvetica Neue UltraLight"/>
            </a:endParaRPr>
          </a:p>
          <a:p>
            <a:pPr defTabSz="412750" hangingPunct="0">
              <a:lnSpc>
                <a:spcPct val="110000"/>
              </a:lnSpc>
              <a:spcBef>
                <a:spcPts val="350"/>
              </a:spcBef>
              <a:defRPr sz="3900" i="1" spc="116">
                <a:effectLst/>
                <a:latin typeface="Helvetica Neue UltraLight"/>
                <a:ea typeface="Helvetica Neue UltraLight"/>
                <a:cs typeface="Helvetica Neue UltraLight"/>
                <a:sym typeface="Helvetica Neue UltraLight"/>
              </a:defRPr>
            </a:pPr>
            <a:endParaRPr lang="en-US" sz="1200" kern="0" spc="58" dirty="0" smtClean="0">
              <a:solidFill>
                <a:srgbClr val="FFFFFF"/>
              </a:solidFill>
              <a:latin typeface="Calibri Light" pitchFamily="34" charset="0"/>
              <a:sym typeface="Helvetica Neue UltraLight"/>
            </a:endParaRPr>
          </a:p>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3</a:t>
            </a:fld>
            <a:endParaRPr lang="en-US"/>
          </a:p>
        </p:txBody>
      </p:sp>
    </p:spTree>
    <p:extLst>
      <p:ext uri="{BB962C8B-B14F-4D97-AF65-F5344CB8AC3E}">
        <p14:creationId xmlns:p14="http://schemas.microsoft.com/office/powerpoint/2010/main" val="2941995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are we really talking about? We are here</a:t>
            </a:r>
            <a:r>
              <a:rPr lang="en-US" baseline="0" dirty="0" smtClean="0"/>
              <a:t> to talk about and dispel the myths associated with career fields that are in need of self-starters, innovators, individuals with entrepreneurial spirits, people who are not afraid to think outside of the box and can see the bigger picture, people like you!</a:t>
            </a:r>
          </a:p>
          <a:p>
            <a:endParaRPr lang="en-US" baseline="0" dirty="0" smtClean="0"/>
          </a:p>
          <a:p>
            <a:r>
              <a:rPr lang="en-US" baseline="0" dirty="0" smtClean="0"/>
              <a:t>Through the Trade Adjustment Assistance Community College Career Training Act under the Department of Labor, Stark State College was awarded over $1 million to upgrade its Advanced Training Center.  </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4</a:t>
            </a:fld>
            <a:endParaRPr lang="en-US"/>
          </a:p>
        </p:txBody>
      </p:sp>
    </p:spTree>
    <p:extLst>
      <p:ext uri="{BB962C8B-B14F-4D97-AF65-F5344CB8AC3E}">
        <p14:creationId xmlns:p14="http://schemas.microsoft.com/office/powerpoint/2010/main" val="3249758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department of Engineering Technologies has over 40 associates and certificates.  Many of our programs are stackable and transferable to over 30 colleges and universities towards a bachelors degree.  Students are also able to obtain credentialing after taking just one or two courses.</a:t>
            </a:r>
          </a:p>
          <a:p>
            <a:endParaRPr lang="en-US" baseline="0" dirty="0" smtClean="0"/>
          </a:p>
          <a:p>
            <a:r>
              <a:rPr lang="en-US" baseline="0" dirty="0" smtClean="0"/>
              <a:t>For example, if you look in your folder you will find information about our computer numerical control program.  Students working towards the CNC One Year Certificate are able to obtain two additional career enhancement certificates at no additional cost.  Students are also able to sit for the NIMS credential testing, which stands for National Institute for Metalworking Skills, which is the equivalent of receiving AWS for Welding or OSHA Certifications.  This credential is available at no cost to the student and never expires.  There are 4 credentials available.  </a:t>
            </a:r>
          </a:p>
          <a:p>
            <a:endParaRPr lang="en-US" baseline="0" dirty="0" smtClean="0"/>
          </a:p>
          <a:p>
            <a:r>
              <a:rPr lang="en-US" baseline="0" dirty="0" smtClean="0"/>
              <a:t>The CNC 1yr cert is stackable into the Advanced Manufacturing Associate Degree which is also in your folder.  You can begin working towards this now if you are in middle school or as a freshmen, sophomore or junior by taking classes through Stark States College Credit Plus Program which is also in your folder.  You can begin taking your English, math arts &amp; humanities and/or social &amp; behavioral sciences elective courses for college credit free of charge!  For more information speak with your guidance counselor about how you can ear college credit while working towards your high school diploma.  The application process is simple and the admission criteria is that you just meet the pre-requisites for the class you wish to take.  Again your guidance counselor can help you with that.</a:t>
            </a:r>
          </a:p>
          <a:p>
            <a:endParaRPr lang="en-US" baseline="0" dirty="0" smtClean="0"/>
          </a:p>
          <a:p>
            <a:r>
              <a:rPr lang="en-US" baseline="0" dirty="0" smtClean="0"/>
              <a:t>Our civil, electrical, mechanical and pre-engineering associates degrees articulate to BS degrees at the University of Akron.  </a:t>
            </a:r>
          </a:p>
          <a:p>
            <a:endParaRPr lang="en-US" baseline="0" dirty="0" smtClean="0"/>
          </a:p>
          <a:p>
            <a:r>
              <a:rPr lang="en-US" baseline="0" dirty="0" smtClean="0"/>
              <a: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5</a:t>
            </a:fld>
            <a:endParaRPr lang="en-US"/>
          </a:p>
        </p:txBody>
      </p:sp>
    </p:spTree>
    <p:extLst>
      <p:ext uri="{BB962C8B-B14F-4D97-AF65-F5344CB8AC3E}">
        <p14:creationId xmlns:p14="http://schemas.microsoft.com/office/powerpoint/2010/main" val="3873414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0" spc="58" baseline="0" dirty="0" smtClean="0">
                <a:solidFill>
                  <a:srgbClr val="FFFFFF"/>
                </a:solidFill>
                <a:latin typeface="Calibri Light" pitchFamily="34" charset="0"/>
                <a:sym typeface="Helvetica Neue UltraLight"/>
              </a:rPr>
              <a:t>Please understand that the idea of needing a 4yr degree in order to launch a career, make good money and raise a family is a myth.  Companies today want students that have hands on practical experience, and the demand is great.  If you follow the news, you hear the stories about manufacturers saying we have jobs but there aren’t any qualified workers, see the article in your folder from NPR.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0" spc="58" dirty="0" smtClean="0">
              <a:solidFill>
                <a:srgbClr val="FFFFFF"/>
              </a:solidFill>
              <a:latin typeface="Calibri Light" pitchFamily="34" charset="0"/>
              <a:sym typeface="Helvetica Neue UltraLight"/>
            </a:endParaRPr>
          </a:p>
          <a:p>
            <a:r>
              <a:rPr lang="en-US" dirty="0" smtClean="0"/>
              <a:t>Think about this, annual tuition at Stark</a:t>
            </a:r>
            <a:r>
              <a:rPr lang="en-US" baseline="0" dirty="0" smtClean="0"/>
              <a:t> State College is $4608 for 30 credits, that’s taking 15cr. In the fall and spring semester.  Most 4yr. Colleges cost twice that amount per year, and that doesn’t include the room and board which is another $9k per year.  </a:t>
            </a:r>
          </a:p>
          <a:p>
            <a:endParaRPr lang="en-US" baseline="0" dirty="0" smtClean="0"/>
          </a:p>
          <a:p>
            <a:r>
              <a:rPr lang="en-US" baseline="0" dirty="0" smtClean="0"/>
              <a:t>Stark State College also has an enormous amount of scholarship dollars to students.  </a:t>
            </a:r>
          </a:p>
          <a:p>
            <a:endParaRPr lang="en-US" baseline="0" dirty="0" smtClean="0"/>
          </a:p>
          <a:p>
            <a:r>
              <a:rPr lang="en-US" baseline="0" dirty="0" smtClean="0"/>
              <a:t>For manufacturing, we have scholarship money available for students that would like to start this summer, which could potentially cover the entire cost of your program at Stark when combined with your Pell Grant, Choose Ohio First and other scholarship dollars.</a:t>
            </a:r>
          </a:p>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6</a:t>
            </a:fld>
            <a:endParaRPr lang="en-US"/>
          </a:p>
        </p:txBody>
      </p:sp>
    </p:spTree>
    <p:extLst>
      <p:ext uri="{BB962C8B-B14F-4D97-AF65-F5344CB8AC3E}">
        <p14:creationId xmlns:p14="http://schemas.microsoft.com/office/powerpoint/2010/main" val="426590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a:t>
            </a:r>
            <a:r>
              <a:rPr lang="en-US" baseline="0" dirty="0" smtClean="0"/>
              <a:t>s think hypothetically:  If you decided to pursue our advanced manufacturing degree which is 61cr. beginning in Middle or even high school and you completed your English, math and liberal arts electives that would be 12cr. The equivalent of one full-time semester at Stark, a savings of $1,843.20 at Stark or an average of </a:t>
            </a:r>
            <a:r>
              <a:rPr lang="en-US" sz="1200" b="0" i="0" u="none" strike="noStrike" kern="1200" baseline="0" dirty="0" smtClean="0">
                <a:solidFill>
                  <a:schemeClr val="tx1"/>
                </a:solidFill>
                <a:latin typeface="+mn-lt"/>
                <a:ea typeface="+mn-ea"/>
                <a:cs typeface="+mn-cs"/>
              </a:rPr>
              <a:t>$4,960.08 at a 4yr institution, not including room and board which would be approximately another $5k.</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a year and a half after graduating high school you could potentially earn your associates degree with minimal out-of-pocket expenses.  And receive over 4 credentials.</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7</a:t>
            </a:fld>
            <a:endParaRPr lang="en-US"/>
          </a:p>
        </p:txBody>
      </p:sp>
    </p:spTree>
    <p:extLst>
      <p:ext uri="{BB962C8B-B14F-4D97-AF65-F5344CB8AC3E}">
        <p14:creationId xmlns:p14="http://schemas.microsoft.com/office/powerpoint/2010/main" val="2636661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8</a:t>
            </a:fld>
            <a:endParaRPr lang="en-US"/>
          </a:p>
        </p:txBody>
      </p:sp>
    </p:spTree>
    <p:extLst>
      <p:ext uri="{BB962C8B-B14F-4D97-AF65-F5344CB8AC3E}">
        <p14:creationId xmlns:p14="http://schemas.microsoft.com/office/powerpoint/2010/main" val="35083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contact cards in your folder. If you would like someone from admissions to</a:t>
            </a:r>
            <a:r>
              <a:rPr lang="en-US" baseline="0" dirty="0" smtClean="0"/>
              <a:t> contact you about any of our programs, please complete the card and turn in to Danielle.  Again if you are interested in coming to main campus for a tour please fill out the sign up sheet located in the atrium.</a:t>
            </a:r>
          </a:p>
          <a:p>
            <a:endParaRPr lang="en-US" dirty="0"/>
          </a:p>
        </p:txBody>
      </p:sp>
      <p:sp>
        <p:nvSpPr>
          <p:cNvPr id="4" name="Slide Number Placeholder 3"/>
          <p:cNvSpPr>
            <a:spLocks noGrp="1"/>
          </p:cNvSpPr>
          <p:nvPr>
            <p:ph type="sldNum" sz="quarter" idx="10"/>
          </p:nvPr>
        </p:nvSpPr>
        <p:spPr/>
        <p:txBody>
          <a:bodyPr/>
          <a:lstStyle/>
          <a:p>
            <a:fld id="{D2D33EFB-69C7-46EA-BE92-3F21E2B20DE0}" type="slidenum">
              <a:rPr lang="en-US" smtClean="0"/>
              <a:t>10</a:t>
            </a:fld>
            <a:endParaRPr lang="en-US"/>
          </a:p>
        </p:txBody>
      </p:sp>
    </p:spTree>
    <p:extLst>
      <p:ext uri="{BB962C8B-B14F-4D97-AF65-F5344CB8AC3E}">
        <p14:creationId xmlns:p14="http://schemas.microsoft.com/office/powerpoint/2010/main" val="3012292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DB00E8-06A5-4749-98CB-1B1FDA1BC8F3}"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3439464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B00E8-06A5-4749-98CB-1B1FDA1BC8F3}"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1472730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B00E8-06A5-4749-98CB-1B1FDA1BC8F3}"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2604084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736600" y="965200"/>
            <a:ext cx="10598150" cy="2463800"/>
          </a:xfrm>
          <a:prstGeom prst="rect">
            <a:avLst/>
          </a:prstGeom>
        </p:spPr>
        <p:txBody>
          <a:bodyPr anchor="b"/>
          <a:lstStyle/>
          <a:p>
            <a:r>
              <a:t>Title Text</a:t>
            </a:r>
          </a:p>
        </p:txBody>
      </p:sp>
      <p:sp>
        <p:nvSpPr>
          <p:cNvPr id="12" name="Shape 12"/>
          <p:cNvSpPr>
            <a:spLocks noGrp="1"/>
          </p:cNvSpPr>
          <p:nvPr>
            <p:ph type="body" sz="half" idx="1"/>
          </p:nvPr>
        </p:nvSpPr>
        <p:spPr>
          <a:xfrm>
            <a:off x="736600" y="3422650"/>
            <a:ext cx="10598150" cy="2114550"/>
          </a:xfrm>
          <a:prstGeom prst="rect">
            <a:avLst/>
          </a:prstGeom>
        </p:spPr>
        <p:txBody>
          <a:bodyPr anchor="t"/>
          <a:lstStyle>
            <a:lvl1pPr marL="0" indent="0">
              <a:spcBef>
                <a:spcPts val="850"/>
              </a:spcBef>
              <a:buSzTx/>
              <a:buNone/>
              <a:defRPr sz="2900">
                <a:solidFill>
                  <a:srgbClr val="73BFFF"/>
                </a:solidFill>
              </a:defRPr>
            </a:lvl1pPr>
            <a:lvl2pPr marL="0" indent="0">
              <a:spcBef>
                <a:spcPts val="850"/>
              </a:spcBef>
              <a:buSzTx/>
              <a:buNone/>
              <a:defRPr sz="2900">
                <a:solidFill>
                  <a:srgbClr val="73BFFF"/>
                </a:solidFill>
              </a:defRPr>
            </a:lvl2pPr>
            <a:lvl3pPr marL="0" indent="0">
              <a:spcBef>
                <a:spcPts val="850"/>
              </a:spcBef>
              <a:buSzTx/>
              <a:buNone/>
              <a:defRPr sz="2900">
                <a:solidFill>
                  <a:srgbClr val="73BFFF"/>
                </a:solidFill>
              </a:defRPr>
            </a:lvl3pPr>
            <a:lvl4pPr marL="0" indent="0">
              <a:spcBef>
                <a:spcPts val="850"/>
              </a:spcBef>
              <a:buSzTx/>
              <a:buNone/>
              <a:defRPr sz="2900">
                <a:solidFill>
                  <a:srgbClr val="73BFFF"/>
                </a:solidFill>
              </a:defRPr>
            </a:lvl4pPr>
            <a:lvl5pPr marL="0" indent="0">
              <a:spcBef>
                <a:spcPts val="850"/>
              </a:spcBef>
              <a:buSzTx/>
              <a:buNone/>
              <a:defRPr sz="2900">
                <a:solidFill>
                  <a:srgbClr val="73BFFF"/>
                </a:solidFill>
              </a:defRPr>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139846863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xfrm>
            <a:off x="736600" y="1949450"/>
            <a:ext cx="10718800" cy="4019550"/>
          </a:xfrm>
          <a:prstGeom prst="rect">
            <a:avLst/>
          </a:prstGeom>
        </p:spPr>
        <p:txBody>
          <a:bodyPr/>
          <a:lstStyle>
            <a:lvl1pPr>
              <a:spcBef>
                <a:spcPts val="1700"/>
              </a:spcBef>
              <a:buBlip>
                <a:blip r:embed="rId2"/>
              </a:buBlip>
            </a:lvl1pPr>
            <a:lvl2pPr>
              <a:spcBef>
                <a:spcPts val="1700"/>
              </a:spcBef>
              <a:buBlip>
                <a:blip r:embed="rId2"/>
              </a:buBlip>
            </a:lvl2pPr>
            <a:lvl3pPr>
              <a:spcBef>
                <a:spcPts val="1700"/>
              </a:spcBef>
              <a:buBlip>
                <a:blip r:embed="rId2"/>
              </a:buBlip>
            </a:lvl3pPr>
            <a:lvl4pPr>
              <a:spcBef>
                <a:spcPts val="1700"/>
              </a:spcBef>
              <a:buBlip>
                <a:blip r:embed="rId2"/>
              </a:buBlip>
            </a:lvl4pPr>
            <a:lvl5pPr>
              <a:spcBef>
                <a:spcPts val="1700"/>
              </a:spcBef>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9120805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 2 Column">
    <p:spTree>
      <p:nvGrpSpPr>
        <p:cNvPr id="1" name=""/>
        <p:cNvGrpSpPr/>
        <p:nvPr/>
      </p:nvGrpSpPr>
      <p:grpSpPr>
        <a:xfrm>
          <a:off x="0" y="0"/>
          <a:ext cx="0" cy="0"/>
          <a:chOff x="0" y="0"/>
          <a:chExt cx="0" cy="0"/>
        </a:xfrm>
      </p:grpSpPr>
      <p:sp>
        <p:nvSpPr>
          <p:cNvPr id="29" name="Shape 29"/>
          <p:cNvSpPr>
            <a:spLocks noGrp="1"/>
          </p:cNvSpPr>
          <p:nvPr>
            <p:ph type="title"/>
          </p:nvPr>
        </p:nvSpPr>
        <p:spPr>
          <a:prstGeom prst="rect">
            <a:avLst/>
          </a:prstGeom>
        </p:spPr>
        <p:txBody>
          <a:bodyPr/>
          <a:lstStyle/>
          <a:p>
            <a:r>
              <a:t>Title Text</a:t>
            </a:r>
          </a:p>
        </p:txBody>
      </p:sp>
      <p:sp>
        <p:nvSpPr>
          <p:cNvPr id="30" name="Shape 30"/>
          <p:cNvSpPr>
            <a:spLocks noGrp="1"/>
          </p:cNvSpPr>
          <p:nvPr>
            <p:ph type="body" idx="1"/>
          </p:nvPr>
        </p:nvSpPr>
        <p:spPr>
          <a:xfrm>
            <a:off x="736600" y="1949450"/>
            <a:ext cx="10718800" cy="4019550"/>
          </a:xfrm>
          <a:prstGeom prst="rect">
            <a:avLst/>
          </a:prstGeom>
        </p:spPr>
        <p:txBody>
          <a:bodyPr numCol="2" spcCol="1071880" anchor="t"/>
          <a:lstStyle>
            <a:lvl1pPr>
              <a:spcBef>
                <a:spcPts val="1700"/>
              </a:spcBef>
              <a:buBlip>
                <a:blip r:embed="rId2"/>
              </a:buBlip>
            </a:lvl1pPr>
            <a:lvl2pPr>
              <a:spcBef>
                <a:spcPts val="1700"/>
              </a:spcBef>
              <a:buBlip>
                <a:blip r:embed="rId2"/>
              </a:buBlip>
            </a:lvl2pPr>
            <a:lvl3pPr>
              <a:spcBef>
                <a:spcPts val="1700"/>
              </a:spcBef>
              <a:buBlip>
                <a:blip r:embed="rId2"/>
              </a:buBlip>
            </a:lvl3pPr>
            <a:lvl4pPr>
              <a:spcBef>
                <a:spcPts val="1700"/>
              </a:spcBef>
              <a:buBlip>
                <a:blip r:embed="rId2"/>
              </a:buBlip>
            </a:lvl4pPr>
            <a:lvl5pPr>
              <a:spcBef>
                <a:spcPts val="1700"/>
              </a:spcBef>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105632270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8" name="Shape 38"/>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39" name="Shape 39"/>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128157863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6" name="Shape 46"/>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128168235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3" name="Shape 53"/>
          <p:cNvSpPr>
            <a:spLocks noGrp="1"/>
          </p:cNvSpPr>
          <p:nvPr>
            <p:ph type="title"/>
          </p:nvPr>
        </p:nvSpPr>
        <p:spPr>
          <a:prstGeom prst="rect">
            <a:avLst/>
          </a:prstGeom>
        </p:spPr>
        <p:txBody>
          <a:bodyPr/>
          <a:lstStyle/>
          <a:p>
            <a:r>
              <a:t>Title Text</a:t>
            </a:r>
          </a:p>
        </p:txBody>
      </p:sp>
      <p:sp>
        <p:nvSpPr>
          <p:cNvPr id="54" name="Shape 54"/>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285918619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61" name="Shape 61"/>
          <p:cNvSpPr>
            <a:spLocks noGrp="1"/>
          </p:cNvSpPr>
          <p:nvPr>
            <p:ph type="title"/>
          </p:nvPr>
        </p:nvSpPr>
        <p:spPr>
          <a:xfrm>
            <a:off x="736600" y="2571750"/>
            <a:ext cx="10718800" cy="1714500"/>
          </a:xfrm>
          <a:prstGeom prst="rect">
            <a:avLst/>
          </a:prstGeom>
        </p:spPr>
        <p:txBody>
          <a:bodyPr/>
          <a:lstStyle/>
          <a:p>
            <a:r>
              <a:t>Title Text</a:t>
            </a:r>
          </a:p>
        </p:txBody>
      </p:sp>
      <p:sp>
        <p:nvSpPr>
          <p:cNvPr id="62" name="Shape 62"/>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3667027553"/>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69" name="Shape 69"/>
          <p:cNvSpPr>
            <a:spLocks noGrp="1"/>
          </p:cNvSpPr>
          <p:nvPr>
            <p:ph type="pic" idx="13"/>
          </p:nvPr>
        </p:nvSpPr>
        <p:spPr>
          <a:xfrm>
            <a:off x="736600" y="660400"/>
            <a:ext cx="10718800" cy="4019550"/>
          </a:xfrm>
          <a:prstGeom prst="rect">
            <a:avLst/>
          </a:prstGeom>
          <a:ln w="9525">
            <a:round/>
          </a:ln>
        </p:spPr>
        <p:txBody>
          <a:bodyPr lIns="91439" tIns="45719" rIns="91439" bIns="45719" anchor="t"/>
          <a:lstStyle/>
          <a:p>
            <a:endParaRPr/>
          </a:p>
        </p:txBody>
      </p:sp>
      <p:sp>
        <p:nvSpPr>
          <p:cNvPr id="70" name="Shape 70"/>
          <p:cNvSpPr>
            <a:spLocks noGrp="1"/>
          </p:cNvSpPr>
          <p:nvPr>
            <p:ph type="title"/>
          </p:nvPr>
        </p:nvSpPr>
        <p:spPr>
          <a:xfrm>
            <a:off x="736600" y="4781550"/>
            <a:ext cx="10718800" cy="857250"/>
          </a:xfrm>
          <a:prstGeom prst="rect">
            <a:avLst/>
          </a:prstGeom>
        </p:spPr>
        <p:txBody>
          <a:bodyPr anchor="b"/>
          <a:lstStyle/>
          <a:p>
            <a:r>
              <a:t>Title Text</a:t>
            </a:r>
          </a:p>
        </p:txBody>
      </p:sp>
      <p:sp>
        <p:nvSpPr>
          <p:cNvPr id="71" name="Shape 71"/>
          <p:cNvSpPr>
            <a:spLocks noGrp="1"/>
          </p:cNvSpPr>
          <p:nvPr>
            <p:ph type="body" sz="quarter" idx="1"/>
          </p:nvPr>
        </p:nvSpPr>
        <p:spPr>
          <a:xfrm>
            <a:off x="736600" y="5632450"/>
            <a:ext cx="10718800" cy="1098550"/>
          </a:xfrm>
          <a:prstGeom prst="rect">
            <a:avLst/>
          </a:prstGeom>
        </p:spPr>
        <p:txBody>
          <a:bodyPr anchor="t"/>
          <a:lstStyle>
            <a:lvl1pPr marL="0" indent="0">
              <a:spcBef>
                <a:spcPts val="0"/>
              </a:spcBef>
              <a:buSzTx/>
              <a:buNone/>
              <a:defRPr sz="2900">
                <a:solidFill>
                  <a:srgbClr val="73BFFF"/>
                </a:solidFill>
              </a:defRPr>
            </a:lvl1pPr>
            <a:lvl2pPr marL="0" indent="0">
              <a:spcBef>
                <a:spcPts val="0"/>
              </a:spcBef>
              <a:buSzTx/>
              <a:buNone/>
              <a:defRPr sz="2900">
                <a:solidFill>
                  <a:srgbClr val="73BFFF"/>
                </a:solidFill>
              </a:defRPr>
            </a:lvl2pPr>
            <a:lvl3pPr marL="0" indent="0">
              <a:spcBef>
                <a:spcPts val="0"/>
              </a:spcBef>
              <a:buSzTx/>
              <a:buNone/>
              <a:defRPr sz="2900">
                <a:solidFill>
                  <a:srgbClr val="73BFFF"/>
                </a:solidFill>
              </a:defRPr>
            </a:lvl3pPr>
            <a:lvl4pPr marL="0" indent="0">
              <a:spcBef>
                <a:spcPts val="0"/>
              </a:spcBef>
              <a:buSzTx/>
              <a:buNone/>
              <a:defRPr sz="2900">
                <a:solidFill>
                  <a:srgbClr val="73BFFF"/>
                </a:solidFill>
              </a:defRPr>
            </a:lvl4pPr>
            <a:lvl5pPr marL="0" indent="0">
              <a:spcBef>
                <a:spcPts val="0"/>
              </a:spcBef>
              <a:buSzTx/>
              <a:buNone/>
              <a:defRPr sz="2900">
                <a:solidFill>
                  <a:srgbClr val="73BFFF"/>
                </a:solidFill>
              </a:defRPr>
            </a:lvl5pPr>
          </a:lstStyle>
          <a:p>
            <a:r>
              <a:t>Body Level One</a:t>
            </a:r>
          </a:p>
          <a:p>
            <a:pPr lvl="1"/>
            <a:r>
              <a:t>Body Level Two</a:t>
            </a:r>
          </a:p>
          <a:p>
            <a:pPr lvl="2"/>
            <a:r>
              <a:t>Body Level Three</a:t>
            </a:r>
          </a:p>
          <a:p>
            <a:pPr lvl="3"/>
            <a:r>
              <a:t>Body Level Four</a:t>
            </a:r>
          </a:p>
          <a:p>
            <a:pPr lvl="4"/>
            <a:r>
              <a:t>Body Level Five</a:t>
            </a:r>
          </a:p>
        </p:txBody>
      </p:sp>
      <p:sp>
        <p:nvSpPr>
          <p:cNvPr id="72" name="Shape 72"/>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202167190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B00E8-06A5-4749-98CB-1B1FDA1BC8F3}"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32468039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79" name="Shape 79"/>
          <p:cNvSpPr>
            <a:spLocks noGrp="1"/>
          </p:cNvSpPr>
          <p:nvPr>
            <p:ph type="pic" sz="quarter" idx="13"/>
          </p:nvPr>
        </p:nvSpPr>
        <p:spPr>
          <a:xfrm>
            <a:off x="7340600" y="1422400"/>
            <a:ext cx="3528272" cy="4019550"/>
          </a:xfrm>
          <a:prstGeom prst="rect">
            <a:avLst/>
          </a:prstGeom>
          <a:ln w="9525">
            <a:round/>
          </a:ln>
        </p:spPr>
        <p:txBody>
          <a:bodyPr lIns="91439" tIns="45719" rIns="91439" bIns="45719" anchor="t"/>
          <a:lstStyle/>
          <a:p>
            <a:endParaRPr/>
          </a:p>
        </p:txBody>
      </p:sp>
      <p:sp>
        <p:nvSpPr>
          <p:cNvPr id="80" name="Shape 80"/>
          <p:cNvSpPr>
            <a:spLocks noGrp="1"/>
          </p:cNvSpPr>
          <p:nvPr>
            <p:ph type="title"/>
          </p:nvPr>
        </p:nvSpPr>
        <p:spPr>
          <a:xfrm>
            <a:off x="736600" y="971550"/>
            <a:ext cx="4819650" cy="2463800"/>
          </a:xfrm>
          <a:prstGeom prst="rect">
            <a:avLst/>
          </a:prstGeom>
        </p:spPr>
        <p:txBody>
          <a:bodyPr anchor="b"/>
          <a:lstStyle/>
          <a:p>
            <a:r>
              <a:t>Title Text</a:t>
            </a:r>
          </a:p>
        </p:txBody>
      </p:sp>
      <p:sp>
        <p:nvSpPr>
          <p:cNvPr id="81" name="Shape 81"/>
          <p:cNvSpPr>
            <a:spLocks noGrp="1"/>
          </p:cNvSpPr>
          <p:nvPr>
            <p:ph type="body" sz="quarter" idx="1"/>
          </p:nvPr>
        </p:nvSpPr>
        <p:spPr>
          <a:xfrm>
            <a:off x="736600" y="3429000"/>
            <a:ext cx="4819650" cy="2114550"/>
          </a:xfrm>
          <a:prstGeom prst="rect">
            <a:avLst/>
          </a:prstGeom>
        </p:spPr>
        <p:txBody>
          <a:bodyPr anchor="t"/>
          <a:lstStyle>
            <a:lvl1pPr marL="0" indent="0">
              <a:spcBef>
                <a:spcPts val="850"/>
              </a:spcBef>
              <a:buSzTx/>
              <a:buNone/>
              <a:defRPr sz="2900">
                <a:solidFill>
                  <a:srgbClr val="73BFFF"/>
                </a:solidFill>
              </a:defRPr>
            </a:lvl1pPr>
            <a:lvl2pPr marL="0" indent="0">
              <a:spcBef>
                <a:spcPts val="850"/>
              </a:spcBef>
              <a:buSzTx/>
              <a:buNone/>
              <a:defRPr sz="2900">
                <a:solidFill>
                  <a:srgbClr val="73BFFF"/>
                </a:solidFill>
              </a:defRPr>
            </a:lvl2pPr>
            <a:lvl3pPr marL="0" indent="0">
              <a:spcBef>
                <a:spcPts val="850"/>
              </a:spcBef>
              <a:buSzTx/>
              <a:buNone/>
              <a:defRPr sz="2900">
                <a:solidFill>
                  <a:srgbClr val="73BFFF"/>
                </a:solidFill>
              </a:defRPr>
            </a:lvl3pPr>
            <a:lvl4pPr marL="0" indent="0">
              <a:spcBef>
                <a:spcPts val="850"/>
              </a:spcBef>
              <a:buSzTx/>
              <a:buNone/>
              <a:defRPr sz="2900">
                <a:solidFill>
                  <a:srgbClr val="73BFFF"/>
                </a:solidFill>
              </a:defRPr>
            </a:lvl4pPr>
            <a:lvl5pPr marL="0" indent="0">
              <a:spcBef>
                <a:spcPts val="850"/>
              </a:spcBef>
              <a:buSzTx/>
              <a:buNone/>
              <a:defRPr sz="2900">
                <a:solidFill>
                  <a:srgbClr val="73BFFF"/>
                </a:solidFill>
              </a:defRPr>
            </a:lvl5pPr>
          </a:lstStyle>
          <a:p>
            <a:r>
              <a:t>Body Level One</a:t>
            </a:r>
          </a:p>
          <a:p>
            <a:pPr lvl="1"/>
            <a:r>
              <a:t>Body Level Two</a:t>
            </a:r>
          </a:p>
          <a:p>
            <a:pPr lvl="2"/>
            <a:r>
              <a:t>Body Level Three</a:t>
            </a:r>
          </a:p>
          <a:p>
            <a:pPr lvl="3"/>
            <a:r>
              <a:t>Body Level Four</a:t>
            </a:r>
          </a:p>
          <a:p>
            <a:pPr lvl="4"/>
            <a:r>
              <a:t>Body Level Five</a:t>
            </a:r>
          </a:p>
        </p:txBody>
      </p:sp>
      <p:sp>
        <p:nvSpPr>
          <p:cNvPr id="82" name="Shape 82"/>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700247531"/>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89" name="Shape 89"/>
          <p:cNvSpPr>
            <a:spLocks noGrp="1"/>
          </p:cNvSpPr>
          <p:nvPr>
            <p:ph type="pic" sz="quarter" idx="13"/>
          </p:nvPr>
        </p:nvSpPr>
        <p:spPr>
          <a:xfrm>
            <a:off x="7340600" y="1949450"/>
            <a:ext cx="3528272" cy="4019550"/>
          </a:xfrm>
          <a:prstGeom prst="rect">
            <a:avLst/>
          </a:prstGeom>
          <a:ln w="9525">
            <a:round/>
          </a:ln>
        </p:spPr>
        <p:txBody>
          <a:bodyPr lIns="91439" tIns="45719" rIns="91439" bIns="45719" anchor="t"/>
          <a:lstStyle/>
          <a:p>
            <a:endParaRPr/>
          </a:p>
        </p:txBody>
      </p:sp>
      <p:sp>
        <p:nvSpPr>
          <p:cNvPr id="90" name="Shape 90"/>
          <p:cNvSpPr>
            <a:spLocks noGrp="1"/>
          </p:cNvSpPr>
          <p:nvPr>
            <p:ph type="title"/>
          </p:nvPr>
        </p:nvSpPr>
        <p:spPr>
          <a:prstGeom prst="rect">
            <a:avLst/>
          </a:prstGeom>
        </p:spPr>
        <p:txBody>
          <a:bodyPr/>
          <a:lstStyle/>
          <a:p>
            <a:r>
              <a:t>Title Text</a:t>
            </a:r>
          </a:p>
        </p:txBody>
      </p:sp>
      <p:sp>
        <p:nvSpPr>
          <p:cNvPr id="91" name="Shape 91"/>
          <p:cNvSpPr>
            <a:spLocks noGrp="1"/>
          </p:cNvSpPr>
          <p:nvPr>
            <p:ph type="body" sz="half" idx="1"/>
          </p:nvPr>
        </p:nvSpPr>
        <p:spPr>
          <a:xfrm>
            <a:off x="736600" y="1949450"/>
            <a:ext cx="4819650" cy="4019550"/>
          </a:xfrm>
          <a:prstGeom prst="rect">
            <a:avLst/>
          </a:prstGeom>
        </p:spPr>
        <p:txBody>
          <a:bodyPr/>
          <a:lstStyle>
            <a:lvl1pPr>
              <a:spcBef>
                <a:spcPts val="1700"/>
              </a:spcBef>
              <a:buBlip>
                <a:blip r:embed="rId2"/>
              </a:buBlip>
            </a:lvl1pPr>
            <a:lvl2pPr>
              <a:spcBef>
                <a:spcPts val="1700"/>
              </a:spcBef>
              <a:buBlip>
                <a:blip r:embed="rId2"/>
              </a:buBlip>
            </a:lvl2pPr>
            <a:lvl3pPr>
              <a:spcBef>
                <a:spcPts val="1700"/>
              </a:spcBef>
              <a:buBlip>
                <a:blip r:embed="rId2"/>
              </a:buBlip>
            </a:lvl3pPr>
            <a:lvl4pPr>
              <a:spcBef>
                <a:spcPts val="1700"/>
              </a:spcBef>
              <a:buBlip>
                <a:blip r:embed="rId2"/>
              </a:buBlip>
            </a:lvl4pPr>
            <a:lvl5pPr>
              <a:spcBef>
                <a:spcPts val="1700"/>
              </a:spcBef>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92" name="Shape 92"/>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342243763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amp; Bullets - Left">
    <p:spTree>
      <p:nvGrpSpPr>
        <p:cNvPr id="1" name=""/>
        <p:cNvGrpSpPr/>
        <p:nvPr/>
      </p:nvGrpSpPr>
      <p:grpSpPr>
        <a:xfrm>
          <a:off x="0" y="0"/>
          <a:ext cx="0" cy="0"/>
          <a:chOff x="0" y="0"/>
          <a:chExt cx="0" cy="0"/>
        </a:xfrm>
      </p:grpSpPr>
      <p:sp>
        <p:nvSpPr>
          <p:cNvPr id="99" name="Shape 99"/>
          <p:cNvSpPr>
            <a:spLocks noGrp="1"/>
          </p:cNvSpPr>
          <p:nvPr>
            <p:ph type="title"/>
          </p:nvPr>
        </p:nvSpPr>
        <p:spPr>
          <a:prstGeom prst="rect">
            <a:avLst/>
          </a:prstGeom>
        </p:spPr>
        <p:txBody>
          <a:bodyPr/>
          <a:lstStyle/>
          <a:p>
            <a:r>
              <a:t>Title Text</a:t>
            </a:r>
          </a:p>
        </p:txBody>
      </p:sp>
      <p:sp>
        <p:nvSpPr>
          <p:cNvPr id="100" name="Shape 100"/>
          <p:cNvSpPr>
            <a:spLocks noGrp="1"/>
          </p:cNvSpPr>
          <p:nvPr>
            <p:ph type="body" sz="half" idx="1"/>
          </p:nvPr>
        </p:nvSpPr>
        <p:spPr>
          <a:xfrm>
            <a:off x="736600" y="1949450"/>
            <a:ext cx="4819650" cy="4019550"/>
          </a:xfrm>
          <a:prstGeom prst="rect">
            <a:avLst/>
          </a:prstGeom>
        </p:spPr>
        <p:txBody>
          <a:bodyPr/>
          <a:lstStyle>
            <a:lvl1pPr>
              <a:spcBef>
                <a:spcPts val="1700"/>
              </a:spcBef>
              <a:buBlip>
                <a:blip r:embed="rId2"/>
              </a:buBlip>
            </a:lvl1pPr>
            <a:lvl2pPr>
              <a:spcBef>
                <a:spcPts val="1700"/>
              </a:spcBef>
              <a:buBlip>
                <a:blip r:embed="rId2"/>
              </a:buBlip>
            </a:lvl2pPr>
            <a:lvl3pPr>
              <a:spcBef>
                <a:spcPts val="1700"/>
              </a:spcBef>
              <a:buBlip>
                <a:blip r:embed="rId2"/>
              </a:buBlip>
            </a:lvl3pPr>
            <a:lvl4pPr>
              <a:spcBef>
                <a:spcPts val="1700"/>
              </a:spcBef>
              <a:buBlip>
                <a:blip r:embed="rId2"/>
              </a:buBlip>
            </a:lvl4pPr>
            <a:lvl5pPr>
              <a:spcBef>
                <a:spcPts val="1700"/>
              </a:spcBef>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101" name="Shape 101"/>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50885416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mp; Bullets - Right">
    <p:spTree>
      <p:nvGrpSpPr>
        <p:cNvPr id="1" name=""/>
        <p:cNvGrpSpPr/>
        <p:nvPr/>
      </p:nvGrpSpPr>
      <p:grpSpPr>
        <a:xfrm>
          <a:off x="0" y="0"/>
          <a:ext cx="0" cy="0"/>
          <a:chOff x="0" y="0"/>
          <a:chExt cx="0" cy="0"/>
        </a:xfrm>
      </p:grpSpPr>
      <p:sp>
        <p:nvSpPr>
          <p:cNvPr id="108" name="Shape 108"/>
          <p:cNvSpPr>
            <a:spLocks noGrp="1"/>
          </p:cNvSpPr>
          <p:nvPr>
            <p:ph type="title"/>
          </p:nvPr>
        </p:nvSpPr>
        <p:spPr>
          <a:prstGeom prst="rect">
            <a:avLst/>
          </a:prstGeom>
        </p:spPr>
        <p:txBody>
          <a:bodyPr/>
          <a:lstStyle/>
          <a:p>
            <a:r>
              <a:t>Title Text</a:t>
            </a:r>
          </a:p>
        </p:txBody>
      </p:sp>
      <p:sp>
        <p:nvSpPr>
          <p:cNvPr id="109" name="Shape 109"/>
          <p:cNvSpPr>
            <a:spLocks noGrp="1"/>
          </p:cNvSpPr>
          <p:nvPr>
            <p:ph type="body" sz="half" idx="1"/>
          </p:nvPr>
        </p:nvSpPr>
        <p:spPr>
          <a:xfrm>
            <a:off x="6635750" y="1949450"/>
            <a:ext cx="4819650" cy="4019550"/>
          </a:xfrm>
          <a:prstGeom prst="rect">
            <a:avLst/>
          </a:prstGeom>
        </p:spPr>
        <p:txBody>
          <a:bodyPr/>
          <a:lstStyle>
            <a:lvl1pPr>
              <a:spcBef>
                <a:spcPts val="1700"/>
              </a:spcBef>
              <a:buBlip>
                <a:blip r:embed="rId2"/>
              </a:buBlip>
            </a:lvl1pPr>
            <a:lvl2pPr>
              <a:spcBef>
                <a:spcPts val="1700"/>
              </a:spcBef>
              <a:buBlip>
                <a:blip r:embed="rId2"/>
              </a:buBlip>
            </a:lvl2pPr>
            <a:lvl3pPr>
              <a:spcBef>
                <a:spcPts val="1700"/>
              </a:spcBef>
              <a:buBlip>
                <a:blip r:embed="rId2"/>
              </a:buBlip>
            </a:lvl3pPr>
            <a:lvl4pPr>
              <a:spcBef>
                <a:spcPts val="1700"/>
              </a:spcBef>
              <a:buBlip>
                <a:blip r:embed="rId2"/>
              </a:buBlip>
            </a:lvl4pPr>
            <a:lvl5pPr>
              <a:spcBef>
                <a:spcPts val="1700"/>
              </a:spcBef>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110" name="Shape 110"/>
          <p:cNvSpPr>
            <a:spLocks noGrp="1"/>
          </p:cNvSpPr>
          <p:nvPr>
            <p:ph type="sldNum" sz="quarter" idx="2"/>
          </p:nvPr>
        </p:nvSpPr>
        <p:spPr>
          <a:prstGeom prst="rect">
            <a:avLst/>
          </a:prstGeom>
        </p:spPr>
        <p:txBody>
          <a:body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414400993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DB00E8-06A5-4749-98CB-1B1FDA1BC8F3}" type="datetimeFigureOut">
              <a:rPr lang="en-US" smtClean="0"/>
              <a:t>3/8/2018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393246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DB00E8-06A5-4749-98CB-1B1FDA1BC8F3}" type="datetimeFigureOut">
              <a:rPr lang="en-US" smtClean="0"/>
              <a:t>3/8/2018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3889919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DB00E8-06A5-4749-98CB-1B1FDA1BC8F3}" type="datetimeFigureOut">
              <a:rPr lang="en-US" smtClean="0"/>
              <a:t>3/8/2018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293282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DB00E8-06A5-4749-98CB-1B1FDA1BC8F3}" type="datetimeFigureOut">
              <a:rPr lang="en-US" smtClean="0"/>
              <a:t>3/8/2018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3229649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DB00E8-06A5-4749-98CB-1B1FDA1BC8F3}" type="datetimeFigureOut">
              <a:rPr lang="en-US" smtClean="0"/>
              <a:t>3/8/2018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700672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8DB00E8-06A5-4749-98CB-1B1FDA1BC8F3}" type="datetimeFigureOut">
              <a:rPr lang="en-US" smtClean="0"/>
              <a:t>3/8/2018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2810924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8DB00E8-06A5-4749-98CB-1B1FDA1BC8F3}" type="datetimeFigureOut">
              <a:rPr lang="en-US" smtClean="0"/>
              <a:t>3/8/2018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19C524-34C0-4C71-B44B-DF9BAB866606}" type="slidenum">
              <a:rPr lang="en-US" smtClean="0"/>
              <a:t>‹#›</a:t>
            </a:fld>
            <a:endParaRPr lang="en-US"/>
          </a:p>
        </p:txBody>
      </p:sp>
    </p:spTree>
    <p:extLst>
      <p:ext uri="{BB962C8B-B14F-4D97-AF65-F5344CB8AC3E}">
        <p14:creationId xmlns:p14="http://schemas.microsoft.com/office/powerpoint/2010/main" val="1614375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DB00E8-06A5-4749-98CB-1B1FDA1BC8F3}" type="datetimeFigureOut">
              <a:rPr lang="en-US" smtClean="0"/>
              <a:t>3/8/2018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19C524-34C0-4C71-B44B-DF9BAB866606}" type="slidenum">
              <a:rPr lang="en-US" smtClean="0"/>
              <a:t>‹#›</a:t>
            </a:fld>
            <a:endParaRPr lang="en-US"/>
          </a:p>
        </p:txBody>
      </p:sp>
    </p:spTree>
    <p:extLst>
      <p:ext uri="{BB962C8B-B14F-4D97-AF65-F5344CB8AC3E}">
        <p14:creationId xmlns:p14="http://schemas.microsoft.com/office/powerpoint/2010/main" val="2845515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4" cstate="print"/>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6600" y="965200"/>
            <a:ext cx="10718800" cy="4927600"/>
          </a:xfrm>
          <a:prstGeom prst="rect">
            <a:avLst/>
          </a:prstGeom>
          <a:ln w="12700">
            <a:miter lim="400000"/>
          </a:ln>
          <a:extLst>
            <a:ext uri="{C572A759-6A51-4108-AA02-DFA0A04FC94B}">
              <ma14:wrappingTextBoxFlag xmlns="" xmlns:ma14="http://schemas.microsoft.com/office/mac/drawingml/2011/main" val="1"/>
            </a:ext>
          </a:extLst>
        </p:spPr>
        <p:txBody>
          <a:bodyPr lIns="63500" tIns="63500" rIns="63500" bIns="63500" anchor="ctr"/>
          <a:lstStyle>
            <a:lvl1pPr>
              <a:buBlip>
                <a:blip r:embed="rId15"/>
              </a:buBlip>
            </a:lvl1pPr>
            <a:lvl2pPr>
              <a:buBlip>
                <a:blip r:embed="rId15"/>
              </a:buBlip>
            </a:lvl2pPr>
            <a:lvl3pPr>
              <a:buBlip>
                <a:blip r:embed="rId15"/>
              </a:buBlip>
            </a:lvl3pPr>
            <a:lvl4pPr>
              <a:buBlip>
                <a:blip r:embed="rId15"/>
              </a:buBlip>
            </a:lvl4pPr>
            <a:lvl5pPr>
              <a:buBlip>
                <a:blip r:embed="rId15"/>
              </a:buBlip>
            </a:lvl5pPr>
          </a:lstStyle>
          <a:p>
            <a:r>
              <a:t>Body Level One</a:t>
            </a:r>
          </a:p>
          <a:p>
            <a:pPr lvl="1"/>
            <a:r>
              <a:t>Body Level Two</a:t>
            </a:r>
          </a:p>
          <a:p>
            <a:pPr lvl="2"/>
            <a:r>
              <a:t>Body Level Three</a:t>
            </a:r>
          </a:p>
          <a:p>
            <a:pPr lvl="3"/>
            <a:r>
              <a:t>Body Level Four</a:t>
            </a:r>
          </a:p>
          <a:p>
            <a:pPr lvl="4"/>
            <a:r>
              <a:t>Body Level Five</a:t>
            </a:r>
          </a:p>
        </p:txBody>
      </p:sp>
      <p:sp>
        <p:nvSpPr>
          <p:cNvPr id="3" name="Shape 3"/>
          <p:cNvSpPr>
            <a:spLocks noGrp="1"/>
          </p:cNvSpPr>
          <p:nvPr>
            <p:ph type="title"/>
          </p:nvPr>
        </p:nvSpPr>
        <p:spPr>
          <a:xfrm>
            <a:off x="736600" y="177800"/>
            <a:ext cx="10718800" cy="1714500"/>
          </a:xfrm>
          <a:prstGeom prst="rect">
            <a:avLst/>
          </a:prstGeom>
          <a:ln w="12700">
            <a:miter lim="400000"/>
          </a:ln>
          <a:extLst>
            <a:ext uri="{C572A759-6A51-4108-AA02-DFA0A04FC94B}">
              <ma14:wrappingTextBoxFlag xmlns="" xmlns:ma14="http://schemas.microsoft.com/office/mac/drawingml/2011/main" val="1"/>
            </a:ext>
          </a:extLst>
        </p:spPr>
        <p:txBody>
          <a:bodyPr lIns="63500" tIns="63500" rIns="63500" bIns="63500" anchor="ctr"/>
          <a:lstStyle/>
          <a:p>
            <a:r>
              <a:t>Title Text</a:t>
            </a:r>
          </a:p>
        </p:txBody>
      </p:sp>
      <p:sp>
        <p:nvSpPr>
          <p:cNvPr id="4" name="Shape 4"/>
          <p:cNvSpPr>
            <a:spLocks noGrp="1"/>
          </p:cNvSpPr>
          <p:nvPr>
            <p:ph type="sldNum" sz="quarter" idx="2"/>
          </p:nvPr>
        </p:nvSpPr>
        <p:spPr>
          <a:xfrm>
            <a:off x="11801564" y="6578600"/>
            <a:ext cx="243656" cy="241092"/>
          </a:xfrm>
          <a:prstGeom prst="rect">
            <a:avLst/>
          </a:prstGeom>
          <a:ln w="12700">
            <a:miter lim="400000"/>
          </a:ln>
        </p:spPr>
        <p:txBody>
          <a:bodyPr wrap="none" lIns="50800" tIns="50800" rIns="50800" bIns="50800">
            <a:spAutoFit/>
          </a:bodyPr>
          <a:lstStyle>
            <a:lvl1pPr algn="r">
              <a:defRPr sz="900" b="1">
                <a:solidFill>
                  <a:srgbClr val="FFFFFF">
                    <a:alpha val="70000"/>
                  </a:srgbClr>
                </a:solidFill>
                <a:latin typeface="Helvetica Neue"/>
                <a:ea typeface="Helvetica Neue"/>
                <a:cs typeface="Helvetica Neue"/>
                <a:sym typeface="Helvetica Neue"/>
              </a:defRPr>
            </a:lvl1pPr>
          </a:lstStyle>
          <a:p>
            <a:pPr>
              <a:defRPr>
                <a:effectLst/>
              </a:defRPr>
            </a:pPr>
            <a:fld id="{86CB4B4D-7CA3-9044-876B-883B54F8677D}" type="slidenum">
              <a:rPr/>
              <a:pPr>
                <a:defRPr>
                  <a:effectLst/>
                </a:defRPr>
              </a:pPr>
              <a:t>‹#›</a:t>
            </a:fld>
            <a:endParaRPr/>
          </a:p>
        </p:txBody>
      </p:sp>
    </p:spTree>
    <p:extLst>
      <p:ext uri="{BB962C8B-B14F-4D97-AF65-F5344CB8AC3E}">
        <p14:creationId xmlns:p14="http://schemas.microsoft.com/office/powerpoint/2010/main" val="111104996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med"/>
  <p:txStyles>
    <p:titleStyle>
      <a:lvl1pPr marL="0" marR="0" indent="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1pPr>
      <a:lvl2pPr marL="0" marR="0" indent="1143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2pPr>
      <a:lvl3pPr marL="0" marR="0" indent="2286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3pPr>
      <a:lvl4pPr marL="0" marR="0" indent="3429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4pPr>
      <a:lvl5pPr marL="0" marR="0" indent="4572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5pPr>
      <a:lvl6pPr marL="0" marR="0" indent="5715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6pPr>
      <a:lvl7pPr marL="0" marR="0" indent="6858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7pPr>
      <a:lvl8pPr marL="0" marR="0" indent="8001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8pPr>
      <a:lvl9pPr marL="0" marR="0" indent="914400" algn="l" defTabSz="412750" rtl="0" latinLnBrk="0">
        <a:lnSpc>
          <a:spcPct val="100000"/>
        </a:lnSpc>
        <a:spcBef>
          <a:spcPts val="0"/>
        </a:spcBef>
        <a:spcAft>
          <a:spcPts val="0"/>
        </a:spcAft>
        <a:buClrTx/>
        <a:buSzTx/>
        <a:buFontTx/>
        <a:buNone/>
        <a:tabLst/>
        <a:defRPr sz="50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9pPr>
    </p:titleStyle>
    <p:bodyStyle>
      <a:lvl1pPr marL="2857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1pPr>
      <a:lvl2pPr marL="6032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2pPr>
      <a:lvl3pPr marL="9207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3pPr>
      <a:lvl4pPr marL="12382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4pPr>
      <a:lvl5pPr marL="15557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5pPr>
      <a:lvl6pPr marL="18732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6pPr>
      <a:lvl7pPr marL="21907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7pPr>
      <a:lvl8pPr marL="25082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8pPr>
      <a:lvl9pPr marL="2825750" marR="0" indent="-285750" algn="l" defTabSz="412750" rtl="0" latinLnBrk="0">
        <a:lnSpc>
          <a:spcPct val="100000"/>
        </a:lnSpc>
        <a:spcBef>
          <a:spcPts val="2900"/>
        </a:spcBef>
        <a:spcAft>
          <a:spcPts val="0"/>
        </a:spcAft>
        <a:buClrTx/>
        <a:buSzPct val="30000"/>
        <a:buFontTx/>
        <a:buBlip>
          <a:blip r:embed="rId15"/>
        </a:buBlip>
        <a:tabLst/>
        <a:defRPr sz="2500" b="0" i="0" u="none" strike="noStrike" cap="none" spc="0" baseline="0">
          <a:ln>
            <a:noFill/>
          </a:ln>
          <a:solidFill>
            <a:srgbClr val="FFFFFF"/>
          </a:solidFill>
          <a:effectLst>
            <a:outerShdw blurRad="50800" dist="38100" dir="5400000" rotWithShape="0">
              <a:srgbClr val="000000"/>
            </a:outerShdw>
          </a:effectLst>
          <a:uFillTx/>
          <a:latin typeface="+mn-lt"/>
          <a:ea typeface="+mn-ea"/>
          <a:cs typeface="+mn-cs"/>
          <a:sym typeface="Helvetica Neue Light"/>
        </a:defRPr>
      </a:lvl9pPr>
    </p:bodyStyle>
    <p:otherStyle>
      <a:lvl1pPr marL="0" marR="0" indent="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1pPr>
      <a:lvl2pPr marL="0" marR="0" indent="1143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2pPr>
      <a:lvl3pPr marL="0" marR="0" indent="2286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3pPr>
      <a:lvl4pPr marL="0" marR="0" indent="3429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4pPr>
      <a:lvl5pPr marL="0" marR="0" indent="4572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5pPr>
      <a:lvl6pPr marL="0" marR="0" indent="5715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6pPr>
      <a:lvl7pPr marL="0" marR="0" indent="6858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7pPr>
      <a:lvl8pPr marL="0" marR="0" indent="8001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8pPr>
      <a:lvl9pPr marL="0" marR="0" indent="914400" algn="r" defTabSz="41275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creativecommons.org/licenses/by/4.0/" TargetMode="External"/><Relationship Id="rId5" Type="http://schemas.openxmlformats.org/officeDocument/2006/relationships/image" Target="../media/image5.png"/><Relationship Id="rId4" Type="http://schemas.openxmlformats.org/officeDocument/2006/relationships/image" Target="cid:image001.jpg@01D27C7A.731201E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dropbox.com/s/xkxr1s8npbmymuh/MFGDay_7Minuter_Export_2016_960_v6.mp4?dl=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hyperlink" Target="http://www.edufactor.org/join/fireston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7.xml"/><Relationship Id="rId5" Type="http://schemas.openxmlformats.org/officeDocument/2006/relationships/image" Target="../media/image11.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12.jp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s://www.starkstate.edu/admissions/scholarship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 name="Shape 120" descr="Decorative"/>
          <p:cNvSpPr/>
          <p:nvPr/>
        </p:nvSpPr>
        <p:spPr>
          <a:xfrm flipV="1">
            <a:off x="1929521" y="2047001"/>
            <a:ext cx="1" cy="2763998"/>
          </a:xfrm>
          <a:prstGeom prst="line">
            <a:avLst/>
          </a:prstGeom>
          <a:ln w="38100">
            <a:solidFill>
              <a:srgbClr val="53585F"/>
            </a:solidFill>
            <a:miter lim="400000"/>
          </a:ln>
        </p:spPr>
        <p:txBody>
          <a:bodyPr lIns="25400" tIns="25400" rIns="25400" bIns="25400" anchor="ctr"/>
          <a:lstStyle/>
          <a:p>
            <a:pPr algn="ctr" defTabSz="412750" hangingPunct="0">
              <a:defRPr sz="5000"/>
            </a:pPr>
            <a:endParaRPr sz="2500" kern="0">
              <a:solidFill>
                <a:srgbClr val="FFFFFF"/>
              </a:solidFill>
              <a:effectLst>
                <a:outerShdw blurRad="38100" dist="64529" dir="2700000" rotWithShape="0">
                  <a:srgbClr val="000000">
                    <a:alpha val="48275"/>
                  </a:srgbClr>
                </a:outerShdw>
              </a:effectLst>
              <a:latin typeface="Helvetica Neue Light"/>
              <a:sym typeface="Helvetica Neue Light"/>
            </a:endParaRPr>
          </a:p>
        </p:txBody>
      </p:sp>
      <p:sp>
        <p:nvSpPr>
          <p:cNvPr id="122" name="Shape 122" descr="Decorative"/>
          <p:cNvSpPr/>
          <p:nvPr/>
        </p:nvSpPr>
        <p:spPr>
          <a:xfrm flipV="1">
            <a:off x="10262479" y="2047001"/>
            <a:ext cx="1" cy="2763998"/>
          </a:xfrm>
          <a:prstGeom prst="line">
            <a:avLst/>
          </a:prstGeom>
          <a:ln w="38100">
            <a:solidFill>
              <a:srgbClr val="53585F"/>
            </a:solidFill>
            <a:miter lim="400000"/>
          </a:ln>
        </p:spPr>
        <p:txBody>
          <a:bodyPr lIns="25400" tIns="25400" rIns="25400" bIns="25400" anchor="ctr"/>
          <a:lstStyle/>
          <a:p>
            <a:pPr algn="ctr" defTabSz="412750" hangingPunct="0">
              <a:defRPr sz="5000"/>
            </a:pPr>
            <a:endParaRPr sz="2500" kern="0">
              <a:solidFill>
                <a:srgbClr val="FFFFFF"/>
              </a:solidFill>
              <a:effectLst>
                <a:outerShdw blurRad="38100" dist="64529" dir="2700000" rotWithShape="0">
                  <a:srgbClr val="000000">
                    <a:alpha val="48275"/>
                  </a:srgbClr>
                </a:outerShdw>
              </a:effectLst>
              <a:latin typeface="Helvetica Neue Light"/>
              <a:sym typeface="Helvetica Neue Light"/>
            </a:endParaRPr>
          </a:p>
        </p:txBody>
      </p:sp>
      <p:sp>
        <p:nvSpPr>
          <p:cNvPr id="123" name="Shape 123"/>
          <p:cNvSpPr/>
          <p:nvPr/>
        </p:nvSpPr>
        <p:spPr>
          <a:xfrm>
            <a:off x="4223071" y="667094"/>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ct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pic>
        <p:nvPicPr>
          <p:cNvPr id="8" name="Picture 7" descr="cid:image001.jpg@01D27C7A.731201E0"/>
          <p:cNvPicPr/>
          <p:nvPr/>
        </p:nvPicPr>
        <p:blipFill rotWithShape="1">
          <a:blip r:embed="rId3" r:link="rId4">
            <a:extLst>
              <a:ext uri="{28A0092B-C50C-407E-A947-70E740481C1C}">
                <a14:useLocalDpi xmlns:a14="http://schemas.microsoft.com/office/drawing/2010/main" val="0"/>
              </a:ext>
            </a:extLst>
          </a:blip>
          <a:srcRect b="47395"/>
          <a:stretch/>
        </p:blipFill>
        <p:spPr bwMode="auto">
          <a:xfrm>
            <a:off x="2096288" y="2047001"/>
            <a:ext cx="5112568" cy="1454007"/>
          </a:xfrm>
          <a:prstGeom prst="rect">
            <a:avLst/>
          </a:prstGeom>
          <a:noFill/>
          <a:ln>
            <a:noFill/>
          </a:ln>
        </p:spPr>
      </p:pic>
      <p:pic>
        <p:nvPicPr>
          <p:cNvPr id="11" name="Picture 10" descr="logo on white or light background"/>
          <p:cNvPicPr/>
          <p:nvPr/>
        </p:nvPicPr>
        <p:blipFill rotWithShape="1">
          <a:blip r:embed="rId5">
            <a:extLst>
              <a:ext uri="{28A0092B-C50C-407E-A947-70E740481C1C}">
                <a14:useLocalDpi xmlns:a14="http://schemas.microsoft.com/office/drawing/2010/main" val="0"/>
              </a:ext>
            </a:extLst>
          </a:blip>
          <a:srcRect l="3111" r="61555" b="24000"/>
          <a:stretch/>
        </p:blipFill>
        <p:spPr bwMode="auto">
          <a:xfrm>
            <a:off x="7908900" y="2037968"/>
            <a:ext cx="1371600" cy="1463040"/>
          </a:xfrm>
          <a:prstGeom prst="rect">
            <a:avLst/>
          </a:prstGeom>
          <a:noFill/>
          <a:ln>
            <a:noFill/>
          </a:ln>
          <a:extLst>
            <a:ext uri="{53640926-AAD7-44D8-BBD7-CCE9431645EC}">
              <a14:shadowObscured xmlns:a14="http://schemas.microsoft.com/office/drawing/2010/main"/>
            </a:ext>
          </a:extLst>
        </p:spPr>
      </p:pic>
      <p:sp>
        <p:nvSpPr>
          <p:cNvPr id="3" name="TextBox 2"/>
          <p:cNvSpPr txBox="1"/>
          <p:nvPr/>
        </p:nvSpPr>
        <p:spPr>
          <a:xfrm>
            <a:off x="3416300" y="4018905"/>
            <a:ext cx="6045200"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defTabSz="825500" hangingPunct="0"/>
            <a:r>
              <a:rPr lang="en-US" sz="2000" b="1" dirty="0" smtClean="0">
                <a:solidFill>
                  <a:srgbClr val="F25F22"/>
                </a:solidFill>
                <a:latin typeface="Calibri" panose="020F0502020204030204" pitchFamily="34" charset="0"/>
                <a:sym typeface="Helvetica Neue Light"/>
              </a:rPr>
              <a:t>Stephanie Flowers – Success Coach </a:t>
            </a:r>
          </a:p>
          <a:p>
            <a:pPr algn="ctr" defTabSz="825500" hangingPunct="0"/>
            <a:r>
              <a:rPr lang="en-US" sz="2000" b="1" dirty="0" smtClean="0">
                <a:solidFill>
                  <a:srgbClr val="F25F22"/>
                </a:solidFill>
                <a:latin typeface="Calibri" panose="020F0502020204030204" pitchFamily="34" charset="0"/>
                <a:sym typeface="Helvetica Neue Light"/>
              </a:rPr>
              <a:t>330.494.6170</a:t>
            </a:r>
          </a:p>
          <a:p>
            <a:pPr algn="ctr" defTabSz="825500" hangingPunct="0"/>
            <a:r>
              <a:rPr lang="en-US" sz="2000" b="1" dirty="0" smtClean="0">
                <a:solidFill>
                  <a:srgbClr val="F25F22"/>
                </a:solidFill>
                <a:latin typeface="Calibri" panose="020F0502020204030204" pitchFamily="34" charset="0"/>
                <a:sym typeface="Helvetica Neue Light"/>
              </a:rPr>
              <a:t>sflowers@starkstate.edu</a:t>
            </a:r>
            <a:endParaRPr lang="en-US" sz="2000" b="1" dirty="0" smtClean="0">
              <a:solidFill>
                <a:srgbClr val="F25F22"/>
              </a:solidFill>
              <a:latin typeface="Calibri" panose="020F0502020204030204" pitchFamily="34" charset="0"/>
              <a:sym typeface="Helvetica Neue Light"/>
            </a:endParaRPr>
          </a:p>
        </p:txBody>
      </p:sp>
      <p:sp>
        <p:nvSpPr>
          <p:cNvPr id="4" name="Rectangle 3"/>
          <p:cNvSpPr/>
          <p:nvPr/>
        </p:nvSpPr>
        <p:spPr>
          <a:xfrm>
            <a:off x="2096288" y="3552718"/>
            <a:ext cx="5106398" cy="369332"/>
          </a:xfrm>
          <a:prstGeom prst="rect">
            <a:avLst/>
          </a:prstGeom>
        </p:spPr>
        <p:txBody>
          <a:bodyPr wrap="none">
            <a:spAutoFit/>
          </a:bodyPr>
          <a:lstStyle/>
          <a:p>
            <a:pPr algn="ctr"/>
            <a:r>
              <a:rPr lang="en-US" b="1" i="1" dirty="0">
                <a:solidFill>
                  <a:srgbClr val="F25F22"/>
                </a:solidFill>
                <a:latin typeface="Calibri" panose="020F0502020204030204" pitchFamily="34" charset="0"/>
                <a:ea typeface="Calibri" panose="020F0502020204030204" pitchFamily="34" charset="0"/>
              </a:rPr>
              <a:t>Why Wait? Explore College &amp; Career Options NOW!</a:t>
            </a:r>
            <a:endParaRPr lang="en-US" sz="1050" dirty="0">
              <a:effectLst/>
              <a:latin typeface="Calibri" panose="020F0502020204030204" pitchFamily="34" charset="0"/>
              <a:ea typeface="Calibri" panose="020F0502020204030204" pitchFamily="34" charset="0"/>
            </a:endParaRPr>
          </a:p>
        </p:txBody>
      </p:sp>
      <p:sp>
        <p:nvSpPr>
          <p:cNvPr id="10" name="TextBox 9"/>
          <p:cNvSpPr txBox="1"/>
          <p:nvPr/>
        </p:nvSpPr>
        <p:spPr>
          <a:xfrm>
            <a:off x="8842664" y="228600"/>
            <a:ext cx="3140789" cy="184666"/>
          </a:xfrm>
          <a:prstGeom prst="rect">
            <a:avLst/>
          </a:prstGeom>
          <a:noFill/>
        </p:spPr>
        <p:txBody>
          <a:bodyPr wrap="square" rtlCol="0">
            <a:spAutoFit/>
          </a:bodyPr>
          <a:lstStyle/>
          <a:p>
            <a:r>
              <a:rPr lang="en-US" sz="600" dirty="0" smtClean="0"/>
              <a:t>.</a:t>
            </a:r>
            <a:endParaRPr lang="en-US" sz="600" dirty="0"/>
          </a:p>
        </p:txBody>
      </p:sp>
      <p:sp>
        <p:nvSpPr>
          <p:cNvPr id="5" name="TextBox 4" descr="Stark State Logo" title="Stark State College"/>
          <p:cNvSpPr txBox="1"/>
          <p:nvPr/>
        </p:nvSpPr>
        <p:spPr>
          <a:xfrm>
            <a:off x="8492043" y="2267241"/>
            <a:ext cx="102657" cy="9951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5800" b="0" i="0" u="none" strike="noStrike" cap="none" spc="0" normalizeH="0" baseline="0" dirty="0">
              <a:ln>
                <a:noFill/>
              </a:ln>
              <a:solidFill>
                <a:srgbClr val="FFFFFF"/>
              </a:solidFill>
              <a:effectLst>
                <a:outerShdw blurRad="38100" dist="64529" dir="2700000" rotWithShape="0">
                  <a:srgbClr val="000000">
                    <a:alpha val="48275"/>
                  </a:srgbClr>
                </a:outerShdw>
              </a:effectLst>
              <a:uFillTx/>
              <a:latin typeface="+mn-lt"/>
              <a:ea typeface="+mn-ea"/>
              <a:cs typeface="+mn-cs"/>
              <a:sym typeface="Helvetica Neue Light"/>
            </a:endParaRPr>
          </a:p>
        </p:txBody>
      </p:sp>
      <p:sp>
        <p:nvSpPr>
          <p:cNvPr id="6" name="TextBox 5"/>
          <p:cNvSpPr txBox="1"/>
          <p:nvPr/>
        </p:nvSpPr>
        <p:spPr>
          <a:xfrm>
            <a:off x="2068259" y="5761358"/>
            <a:ext cx="802878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800" dirty="0" smtClean="0">
                <a:solidFill>
                  <a:schemeClr val="bg1"/>
                </a:solidFill>
              </a:rPr>
              <a:t>This workforce product </a:t>
            </a:r>
            <a:r>
              <a:rPr lang="en-US" sz="800" dirty="0">
                <a:solidFill>
                  <a:schemeClr val="bg1"/>
                </a:solidFill>
              </a:rPr>
              <a:t>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p:txBody>
      </p:sp>
      <p:sp>
        <p:nvSpPr>
          <p:cNvPr id="9" name="TextBox 8"/>
          <p:cNvSpPr txBox="1"/>
          <p:nvPr/>
        </p:nvSpPr>
        <p:spPr>
          <a:xfrm>
            <a:off x="2114881" y="5421398"/>
            <a:ext cx="647982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800" dirty="0" smtClean="0">
                <a:solidFill>
                  <a:schemeClr val="bg1"/>
                </a:solidFill>
              </a:rPr>
              <a:t>This </a:t>
            </a:r>
            <a:r>
              <a:rPr lang="en-US" sz="800" dirty="0">
                <a:solidFill>
                  <a:schemeClr val="bg1"/>
                </a:solidFill>
              </a:rPr>
              <a:t>work is licensed under the Creative Commons </a:t>
            </a:r>
            <a:r>
              <a:rPr lang="en-US" sz="800" dirty="0" smtClean="0">
                <a:solidFill>
                  <a:schemeClr val="bg1"/>
                </a:solidFill>
              </a:rPr>
              <a:t>  </a:t>
            </a:r>
            <a:r>
              <a:rPr lang="en-US" sz="800" dirty="0">
                <a:solidFill>
                  <a:schemeClr val="bg1"/>
                </a:solidFill>
              </a:rPr>
              <a:t>4.0 International License. It is attributed to Ohio TechNet.  To view a copy of this license, visit </a:t>
            </a:r>
            <a:r>
              <a:rPr lang="en-US" sz="800" u="sng" dirty="0" smtClean="0">
                <a:solidFill>
                  <a:schemeClr val="bg1"/>
                </a:solidFill>
                <a:hlinkClick r:id="rId6"/>
              </a:rPr>
              <a:t> </a:t>
            </a:r>
            <a:r>
              <a:rPr lang="en-US" sz="800" dirty="0" smtClean="0">
                <a:solidFill>
                  <a:schemeClr val="bg1"/>
                </a:solidFill>
              </a:rPr>
              <a:t>.</a:t>
            </a:r>
            <a:endParaRPr lang="en-US" sz="800" dirty="0">
              <a:solidFill>
                <a:schemeClr val="bg1"/>
              </a:solidFill>
            </a:endParaRPr>
          </a:p>
        </p:txBody>
      </p:sp>
      <p:sp>
        <p:nvSpPr>
          <p:cNvPr id="2" name="Title 1" hidden="1"/>
          <p:cNvSpPr>
            <a:spLocks noGrp="1"/>
          </p:cNvSpPr>
          <p:nvPr>
            <p:ph type="title"/>
          </p:nvPr>
        </p:nvSpPr>
        <p:spPr/>
        <p:txBody>
          <a:bodyPr/>
          <a:lstStyle/>
          <a:p>
            <a:r>
              <a:rPr lang="en-US" smtClean="0"/>
              <a:t>Introduction</a:t>
            </a:r>
            <a:endParaRPr lang="en-US" dirty="0"/>
          </a:p>
        </p:txBody>
      </p:sp>
      <p:sp>
        <p:nvSpPr>
          <p:cNvPr id="14" name="Content Placeholder 13" hidden="1"/>
          <p:cNvSpPr>
            <a:spLocks noGrp="1"/>
          </p:cNvSpPr>
          <p:nvPr>
            <p:ph idx="1"/>
          </p:nvPr>
        </p:nvSpPr>
        <p:spPr/>
        <p:txBody>
          <a:bodyPr/>
          <a:lstStyle/>
          <a:p>
            <a:endParaRPr lang="en-US" dirty="0"/>
          </a:p>
        </p:txBody>
      </p:sp>
      <p:sp>
        <p:nvSpPr>
          <p:cNvPr id="21" name="Rectangle 14"/>
          <p:cNvSpPr>
            <a:spLocks noChangeArrowheads="1"/>
          </p:cNvSpPr>
          <p:nvPr/>
        </p:nvSpPr>
        <p:spPr bwMode="auto">
          <a:xfrm>
            <a:off x="0" y="-5749931"/>
            <a:ext cx="11992386" cy="11957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8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This workforce solution was funded by a grant awarded by the U.S Department of Labor’s Employment and Training Administration. The solution was created by the grantee and does not necessarily reflect the official position of the U.S Department of Labor. The Department of Labor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makes no guarantees, warranties, or assurances of any kind, express or implied, with respect to such information, including any information on linked sites and including, but not limited to, accuracy of the information or its completeness, timeliness, usefulness, adequacy, continued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availability, or ownership.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11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037" name="Picture 2" descr="https://i.creativecommons.org/l/by/3.0/88x3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844" y="6177016"/>
            <a:ext cx="447675" cy="209550"/>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15"/>
          <p:cNvSpPr>
            <a:spLocks noChangeArrowheads="1"/>
          </p:cNvSpPr>
          <p:nvPr/>
        </p:nvSpPr>
        <p:spPr bwMode="auto">
          <a:xfrm>
            <a:off x="437736" y="6241281"/>
            <a:ext cx="8013732" cy="4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This work is licensed under the Creative Commons Attribution 4.0 International License. It is attributed to Ohio TechNet.  To view a copy of this license, visit </a:t>
            </a:r>
            <a:r>
              <a:rPr kumimoji="0" lang="en-US" altLang="en-US" sz="7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hlinkClick r:id="rId6"/>
              </a:rPr>
              <a:t>http://creativecommons.org/licenses/by/4.0/</a:t>
            </a:r>
            <a:r>
              <a:rPr kumimoji="0" lang="en-US" altLang="en-US" sz="7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endParaRPr kumimoji="0" lang="en-US"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21262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 name="pasted-image-filtered.jpeg" descr="Decorative"/>
          <p:cNvPicPr>
            <a:picLocks noChangeAspect="1"/>
          </p:cNvPicPr>
          <p:nvPr/>
        </p:nvPicPr>
        <p:blipFill>
          <a:blip r:embed="rId3" cstate="print">
            <a:alphaModFix amt="14914"/>
            <a:extLst/>
          </a:blip>
          <a:stretch>
            <a:fillRect/>
          </a:stretch>
        </p:blipFill>
        <p:spPr>
          <a:xfrm>
            <a:off x="-2533331" y="-2109791"/>
            <a:ext cx="17114531" cy="11336076"/>
          </a:xfrm>
          <a:prstGeom prst="rect">
            <a:avLst/>
          </a:prstGeom>
          <a:ln w="12700">
            <a:miter lim="400000"/>
          </a:ln>
        </p:spPr>
      </p:pic>
      <p:grpSp>
        <p:nvGrpSpPr>
          <p:cNvPr id="199" name="Group 199" descr="Your Future is created by what you do today and tomorrow"/>
          <p:cNvGrpSpPr/>
          <p:nvPr/>
        </p:nvGrpSpPr>
        <p:grpSpPr>
          <a:xfrm>
            <a:off x="875420" y="1544875"/>
            <a:ext cx="11053228" cy="3192421"/>
            <a:chOff x="947606" y="345156"/>
            <a:chExt cx="22106455" cy="6384841"/>
          </a:xfrm>
        </p:grpSpPr>
        <p:sp>
          <p:nvSpPr>
            <p:cNvPr id="193" name="Shape 193"/>
            <p:cNvSpPr/>
            <p:nvPr/>
          </p:nvSpPr>
          <p:spPr>
            <a:xfrm>
              <a:off x="947606" y="345156"/>
              <a:ext cx="22106455" cy="402674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a:lnSpc>
                  <a:spcPct val="80000"/>
                </a:lnSpc>
                <a:defRPr sz="20000" cap="all">
                  <a:solidFill>
                    <a:srgbClr val="53585F"/>
                  </a:solidFill>
                  <a:effectLst/>
                  <a:latin typeface="Helvetica Neue Bold Condensed"/>
                  <a:ea typeface="Helvetica Neue Bold Condensed"/>
                  <a:cs typeface="Helvetica Neue Bold Condensed"/>
                  <a:sym typeface="Helvetica Neue Bold Condensed"/>
                </a:defRPr>
              </a:pPr>
              <a:r>
                <a:rPr sz="3750" dirty="0">
                  <a:latin typeface="Calibri Light" pitchFamily="34" charset="0"/>
                </a:rPr>
                <a:t>“Your </a:t>
              </a:r>
              <a:r>
                <a:rPr sz="7500" dirty="0">
                  <a:solidFill>
                    <a:srgbClr val="FF7602"/>
                  </a:solidFill>
                  <a:latin typeface="Calibri Light" pitchFamily="34" charset="0"/>
                </a:rPr>
                <a:t>Future</a:t>
              </a:r>
              <a:r>
                <a:rPr sz="3750" dirty="0">
                  <a:latin typeface="Calibri Light" pitchFamily="34" charset="0"/>
                </a:rPr>
                <a:t> is created by what</a:t>
              </a:r>
              <a:endParaRPr sz="4000" dirty="0">
                <a:latin typeface="Calibri Light" pitchFamily="34" charset="0"/>
              </a:endParaRPr>
            </a:p>
            <a:p>
              <a:pPr>
                <a:spcBef>
                  <a:spcPts val="600"/>
                </a:spcBef>
                <a:defRPr sz="17500">
                  <a:solidFill>
                    <a:srgbClr val="53585F"/>
                  </a:solidFill>
                  <a:effectLst/>
                  <a:latin typeface="Bebas Neue Regular"/>
                  <a:ea typeface="Bebas Neue Regular"/>
                  <a:cs typeface="Bebas Neue Regular"/>
                  <a:sym typeface="Bebas Neue Regular"/>
                </a:defRPr>
              </a:pPr>
              <a:r>
                <a:rPr sz="6250" dirty="0"/>
                <a:t>      </a:t>
              </a:r>
            </a:p>
          </p:txBody>
        </p:sp>
        <p:sp>
          <p:nvSpPr>
            <p:cNvPr id="194" name="Shape 194"/>
            <p:cNvSpPr/>
            <p:nvPr/>
          </p:nvSpPr>
          <p:spPr>
            <a:xfrm>
              <a:off x="17365429" y="2660484"/>
              <a:ext cx="1578572" cy="23185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nSpc>
                  <a:spcPct val="80000"/>
                </a:lnSpc>
                <a:defRPr sz="20400" cap="all">
                  <a:solidFill>
                    <a:srgbClr val="53585F"/>
                  </a:solidFill>
                  <a:latin typeface="Helvetica Neue Bold Condensed"/>
                  <a:ea typeface="Helvetica Neue Bold Condensed"/>
                  <a:cs typeface="Helvetica Neue Bold Condensed"/>
                  <a:sym typeface="Helvetica Neue Bold Condensed"/>
                </a:defRPr>
              </a:lvl1pPr>
            </a:lstStyle>
            <a:p>
              <a:pPr>
                <a:defRPr>
                  <a:solidFill>
                    <a:srgbClr val="FF7602"/>
                  </a:solidFill>
                  <a:effectLst/>
                </a:defRPr>
              </a:pPr>
              <a:r>
                <a:rPr sz="9000" dirty="0">
                  <a:latin typeface="Calibri Light" pitchFamily="34" charset="0"/>
                </a:rPr>
                <a:t>}</a:t>
              </a:r>
            </a:p>
          </p:txBody>
        </p:sp>
        <p:sp>
          <p:nvSpPr>
            <p:cNvPr id="195" name="Shape 195"/>
            <p:cNvSpPr/>
            <p:nvPr/>
          </p:nvSpPr>
          <p:spPr>
            <a:xfrm>
              <a:off x="8080468" y="2551546"/>
              <a:ext cx="1732084" cy="41784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nSpc>
                  <a:spcPct val="80000"/>
                </a:lnSpc>
                <a:defRPr sz="32500">
                  <a:solidFill>
                    <a:srgbClr val="53585F"/>
                  </a:solidFill>
                  <a:latin typeface="Helvetica Neue"/>
                  <a:ea typeface="Helvetica Neue"/>
                  <a:cs typeface="Helvetica Neue"/>
                  <a:sym typeface="Helvetica Neue"/>
                </a:defRPr>
              </a:lvl1pPr>
            </a:lstStyle>
            <a:p>
              <a:pPr>
                <a:defRPr>
                  <a:effectLst/>
                </a:defRPr>
              </a:pPr>
              <a:r>
                <a:rPr sz="16150" dirty="0">
                  <a:solidFill>
                    <a:srgbClr val="F25E22"/>
                  </a:solidFill>
                  <a:latin typeface="Calibri Light" pitchFamily="34" charset="0"/>
                </a:rPr>
                <a:t>{</a:t>
              </a:r>
            </a:p>
          </p:txBody>
        </p:sp>
        <p:sp>
          <p:nvSpPr>
            <p:cNvPr id="196" name="Shape 196"/>
            <p:cNvSpPr/>
            <p:nvPr/>
          </p:nvSpPr>
          <p:spPr>
            <a:xfrm>
              <a:off x="9804590" y="5207013"/>
              <a:ext cx="9424474" cy="14814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l">
                <a:lnSpc>
                  <a:spcPct val="80000"/>
                </a:lnSpc>
                <a:defRPr sz="11200" cap="all">
                  <a:solidFill>
                    <a:srgbClr val="53585F"/>
                  </a:solidFill>
                  <a:latin typeface="Helvetica Neue Bold Condensed"/>
                  <a:ea typeface="Helvetica Neue Bold Condensed"/>
                  <a:cs typeface="Helvetica Neue Bold Condensed"/>
                  <a:sym typeface="Helvetica Neue Bold Condensed"/>
                </a:defRPr>
              </a:lvl1pPr>
            </a:lstStyle>
            <a:p>
              <a:pPr>
                <a:defRPr>
                  <a:effectLst/>
                </a:defRPr>
              </a:pPr>
              <a:r>
                <a:rPr sz="5600" dirty="0">
                  <a:latin typeface="Calibri Light" pitchFamily="34" charset="0"/>
                </a:rPr>
                <a:t>tomorrow”</a:t>
              </a:r>
            </a:p>
          </p:txBody>
        </p:sp>
        <p:sp>
          <p:nvSpPr>
            <p:cNvPr id="197" name="Shape 197"/>
            <p:cNvSpPr/>
            <p:nvPr/>
          </p:nvSpPr>
          <p:spPr>
            <a:xfrm>
              <a:off x="4980054" y="5207013"/>
              <a:ext cx="3663494" cy="14814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l">
                <a:lnSpc>
                  <a:spcPct val="80000"/>
                </a:lnSpc>
                <a:defRPr sz="11200" cap="all">
                  <a:solidFill>
                    <a:srgbClr val="53585F"/>
                  </a:solidFill>
                  <a:latin typeface="Helvetica Neue Bold Condensed"/>
                  <a:ea typeface="Helvetica Neue Bold Condensed"/>
                  <a:cs typeface="Helvetica Neue Bold Condensed"/>
                  <a:sym typeface="Helvetica Neue Bold Condensed"/>
                </a:defRPr>
              </a:lvl1pPr>
            </a:lstStyle>
            <a:p>
              <a:pPr>
                <a:defRPr>
                  <a:effectLst/>
                </a:defRPr>
              </a:pPr>
              <a:r>
                <a:rPr sz="5600" dirty="0">
                  <a:latin typeface="Calibri Light" pitchFamily="34" charset="0"/>
                </a:rPr>
                <a:t>and</a:t>
              </a:r>
            </a:p>
          </p:txBody>
        </p:sp>
        <p:sp>
          <p:nvSpPr>
            <p:cNvPr id="198" name="Shape 198"/>
            <p:cNvSpPr/>
            <p:nvPr/>
          </p:nvSpPr>
          <p:spPr>
            <a:xfrm>
              <a:off x="2357082" y="2282156"/>
              <a:ext cx="6007350" cy="18261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spcBef>
                  <a:spcPts val="1200"/>
                </a:spcBef>
                <a:defRPr sz="11200" cap="all">
                  <a:solidFill>
                    <a:srgbClr val="53585F"/>
                  </a:solidFill>
                  <a:latin typeface="Helvetica Neue Bold Condensed"/>
                  <a:ea typeface="Helvetica Neue Bold Condensed"/>
                  <a:cs typeface="Helvetica Neue Bold Condensed"/>
                  <a:sym typeface="Helvetica Neue Bold Condensed"/>
                </a:defRPr>
              </a:lvl1pPr>
            </a:lstStyle>
            <a:p>
              <a:pPr>
                <a:defRPr>
                  <a:effectLst/>
                </a:defRPr>
              </a:pPr>
              <a:r>
                <a:rPr sz="5600" dirty="0">
                  <a:latin typeface="Calibri Light" pitchFamily="34" charset="0"/>
                </a:rPr>
                <a:t>You do                                          </a:t>
              </a:r>
            </a:p>
          </p:txBody>
        </p:sp>
      </p:grpSp>
      <p:sp>
        <p:nvSpPr>
          <p:cNvPr id="201" name="Shape 201"/>
          <p:cNvSpPr/>
          <p:nvPr/>
        </p:nvSpPr>
        <p:spPr>
          <a:xfrm>
            <a:off x="4991505" y="2678741"/>
            <a:ext cx="3956211" cy="1489831"/>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nSpc>
                <a:spcPct val="80000"/>
              </a:lnSpc>
              <a:defRPr sz="22800" cap="all">
                <a:solidFill>
                  <a:srgbClr val="FF7602"/>
                </a:solidFill>
                <a:latin typeface="Helvetica Neue Bold Condensed"/>
                <a:ea typeface="Helvetica Neue Bold Condensed"/>
                <a:cs typeface="Helvetica Neue Bold Condensed"/>
                <a:sym typeface="Helvetica Neue Bold Condensed"/>
              </a:defRPr>
            </a:lvl1pPr>
          </a:lstStyle>
          <a:p>
            <a:pPr>
              <a:defRPr sz="20400">
                <a:effectLst/>
              </a:defRPr>
            </a:pPr>
            <a:r>
              <a:rPr sz="11400" dirty="0">
                <a:solidFill>
                  <a:srgbClr val="F25E22"/>
                </a:solidFill>
                <a:latin typeface="Calibri Light" pitchFamily="34" charset="0"/>
                <a:hlinkClick r:id="rId4"/>
              </a:rPr>
              <a:t>Today</a:t>
            </a:r>
            <a:endParaRPr sz="11400" dirty="0">
              <a:solidFill>
                <a:srgbClr val="F25E22"/>
              </a:solidFill>
              <a:latin typeface="Calibri Light" pitchFamily="34" charset="0"/>
            </a:endParaRPr>
          </a:p>
        </p:txBody>
      </p:sp>
      <p:sp>
        <p:nvSpPr>
          <p:cNvPr id="12" name="Shape 123"/>
          <p:cNvSpPr/>
          <p:nvPr/>
        </p:nvSpPr>
        <p:spPr>
          <a:xfrm>
            <a:off x="8397506" y="6114112"/>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sp>
        <p:nvSpPr>
          <p:cNvPr id="4" name="Title 3" hidden="1"/>
          <p:cNvSpPr>
            <a:spLocks noGrp="1"/>
          </p:cNvSpPr>
          <p:nvPr>
            <p:ph type="title"/>
          </p:nvPr>
        </p:nvSpPr>
        <p:spPr/>
        <p:txBody>
          <a:bodyPr/>
          <a:lstStyle/>
          <a:p>
            <a:r>
              <a:rPr lang="en-US" dirty="0" smtClean="0"/>
              <a:t>Your Future</a:t>
            </a:r>
            <a:endParaRPr lang="en-US" dirty="0"/>
          </a:p>
        </p:txBody>
      </p:sp>
      <p:sp>
        <p:nvSpPr>
          <p:cNvPr id="5" name="Content Placeholder 4" hidden="1"/>
          <p:cNvSpPr>
            <a:spLocks noGrp="1"/>
          </p:cNvSpPr>
          <p:nvPr>
            <p:ph idx="1"/>
          </p:nvPr>
        </p:nvSpPr>
        <p:spPr/>
        <p:txBody>
          <a:bodyPr/>
          <a:lstStyle/>
          <a:p>
            <a:endParaRPr lang="en-US"/>
          </a:p>
        </p:txBody>
      </p:sp>
    </p:spTree>
    <p:extLst>
      <p:ext uri="{BB962C8B-B14F-4D97-AF65-F5344CB8AC3E}">
        <p14:creationId xmlns:p14="http://schemas.microsoft.com/office/powerpoint/2010/main" val="389863879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err="1" smtClean="0"/>
              <a:t>sdsdsd</a:t>
            </a:r>
            <a:endParaRPr lang="en-US" dirty="0"/>
          </a:p>
        </p:txBody>
      </p:sp>
      <p:pic>
        <p:nvPicPr>
          <p:cNvPr id="4" name="Picture 3" descr="Decorative&#10;"/>
          <p:cNvPicPr>
            <a:picLocks noChangeAspect="1"/>
          </p:cNvPicPr>
          <p:nvPr/>
        </p:nvPicPr>
        <p:blipFill rotWithShape="1">
          <a:blip r:embed="rId3"/>
          <a:srcRect t="8903" b="3668"/>
          <a:stretch/>
        </p:blipFill>
        <p:spPr>
          <a:xfrm>
            <a:off x="0" y="0"/>
            <a:ext cx="12192000" cy="6858000"/>
          </a:xfrm>
          <a:prstGeom prst="rect">
            <a:avLst/>
          </a:prstGeom>
        </p:spPr>
      </p:pic>
      <p:sp>
        <p:nvSpPr>
          <p:cNvPr id="5" name="Rectangle 4"/>
          <p:cNvSpPr/>
          <p:nvPr/>
        </p:nvSpPr>
        <p:spPr>
          <a:xfrm>
            <a:off x="217649" y="99516"/>
            <a:ext cx="7079695" cy="523220"/>
          </a:xfrm>
          <a:prstGeom prst="rect">
            <a:avLst/>
          </a:prstGeom>
        </p:spPr>
        <p:txBody>
          <a:bodyPr wrap="none">
            <a:spAutoFit/>
          </a:bodyPr>
          <a:lstStyle/>
          <a:p>
            <a:r>
              <a:rPr lang="en-US" sz="2800" b="1" dirty="0" smtClean="0">
                <a:solidFill>
                  <a:srgbClr val="F25E22"/>
                </a:solidFill>
                <a:ea typeface="Calibri" panose="020F0502020204030204" pitchFamily="34" charset="0"/>
                <a:hlinkClick r:id="rId4"/>
              </a:rPr>
              <a:t>http://www.edufactor.org/join/firestone - </a:t>
            </a:r>
            <a:endParaRPr lang="en-US" sz="2800" b="1" dirty="0">
              <a:solidFill>
                <a:srgbClr val="F25E22"/>
              </a:solidFill>
            </a:endParaRPr>
          </a:p>
        </p:txBody>
      </p:sp>
    </p:spTree>
    <p:extLst>
      <p:ext uri="{BB962C8B-B14F-4D97-AF65-F5344CB8AC3E}">
        <p14:creationId xmlns:p14="http://schemas.microsoft.com/office/powerpoint/2010/main" val="2506016620"/>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EFS1_e01_BTS_Picture_001-filtered.jpeg" descr="Machine lab"/>
          <p:cNvPicPr>
            <a:picLocks noChangeAspect="1"/>
          </p:cNvPicPr>
          <p:nvPr/>
        </p:nvPicPr>
        <p:blipFill>
          <a:blip r:embed="rId3" cstate="print">
            <a:extLst/>
          </a:blip>
          <a:stretch>
            <a:fillRect/>
          </a:stretch>
        </p:blipFill>
        <p:spPr>
          <a:xfrm>
            <a:off x="-1855768" y="-3910940"/>
            <a:ext cx="16136774" cy="12102582"/>
          </a:xfrm>
          <a:prstGeom prst="rect">
            <a:avLst/>
          </a:prstGeom>
          <a:ln w="12700">
            <a:miter lim="400000"/>
          </a:ln>
        </p:spPr>
      </p:pic>
      <p:pic>
        <p:nvPicPr>
          <p:cNvPr id="181" name="Gradient.png" descr="Road to Readness"/>
          <p:cNvPicPr>
            <a:picLocks/>
          </p:cNvPicPr>
          <p:nvPr/>
        </p:nvPicPr>
        <p:blipFill>
          <a:blip r:embed="rId4" cstate="print">
            <a:extLst/>
          </a:blip>
          <a:stretch>
            <a:fillRect/>
          </a:stretch>
        </p:blipFill>
        <p:spPr>
          <a:xfrm rot="15397178" flipH="1">
            <a:off x="3409222" y="651178"/>
            <a:ext cx="3093187" cy="11863042"/>
          </a:xfrm>
          <a:prstGeom prst="rect">
            <a:avLst/>
          </a:prstGeom>
          <a:ln w="12700">
            <a:miter lim="400000"/>
          </a:ln>
        </p:spPr>
      </p:pic>
      <p:grpSp>
        <p:nvGrpSpPr>
          <p:cNvPr id="184" name="Group 184" descr="&#10;person working in machine shop"/>
          <p:cNvGrpSpPr/>
          <p:nvPr/>
        </p:nvGrpSpPr>
        <p:grpSpPr>
          <a:xfrm>
            <a:off x="-890136" y="-161936"/>
            <a:ext cx="14921821" cy="7531563"/>
            <a:chOff x="0" y="0"/>
            <a:chExt cx="31693659" cy="14761701"/>
          </a:xfrm>
        </p:grpSpPr>
        <p:pic>
          <p:nvPicPr>
            <p:cNvPr id="182" name="Gradient.png" descr="When kyou pursue your passioniand connect your ideas to your hands powerful things happen..."/>
            <p:cNvPicPr>
              <a:picLocks/>
            </p:cNvPicPr>
            <p:nvPr/>
          </p:nvPicPr>
          <p:blipFill>
            <a:blip r:embed="rId4" cstate="print">
              <a:extLst/>
            </a:blip>
            <a:srcRect/>
            <a:stretch>
              <a:fillRect/>
            </a:stretch>
          </p:blipFill>
          <p:spPr>
            <a:xfrm flipH="1">
              <a:off x="3753742" y="0"/>
              <a:ext cx="27939918" cy="14744248"/>
            </a:xfrm>
            <a:prstGeom prst="rect">
              <a:avLst/>
            </a:prstGeom>
            <a:ln w="12700" cap="flat">
              <a:noFill/>
              <a:miter lim="400000"/>
            </a:ln>
            <a:effectLst/>
          </p:spPr>
        </p:pic>
        <p:sp>
          <p:nvSpPr>
            <p:cNvPr id="183" name="Shape 183" descr="Companies are aaastarted&#10;Careers are Launched&#10;The Economy is Strengthened"/>
            <p:cNvSpPr/>
            <p:nvPr/>
          </p:nvSpPr>
          <p:spPr>
            <a:xfrm>
              <a:off x="0" y="17454"/>
              <a:ext cx="4025678" cy="14744248"/>
            </a:xfrm>
            <a:prstGeom prst="rect">
              <a:avLst/>
            </a:prstGeom>
            <a:solidFill>
              <a:srgbClr val="FFFFFF"/>
            </a:solidFill>
            <a:ln w="12700" cap="flat">
              <a:noFill/>
              <a:miter lim="400000"/>
            </a:ln>
            <a:effectLst/>
          </p:spPr>
          <p:txBody>
            <a:bodyPr wrap="square" lIns="25400" tIns="25400" rIns="25400" bIns="25400" numCol="1" anchor="ctr">
              <a:noAutofit/>
            </a:bodyPr>
            <a:lstStyle/>
            <a:p>
              <a:pPr>
                <a:defRPr sz="5000"/>
              </a:pPr>
              <a:endParaRPr sz="2500"/>
            </a:p>
          </p:txBody>
        </p:sp>
      </p:grpSp>
      <p:sp>
        <p:nvSpPr>
          <p:cNvPr id="185" name="Shape 185"/>
          <p:cNvSpPr/>
          <p:nvPr/>
        </p:nvSpPr>
        <p:spPr>
          <a:xfrm>
            <a:off x="684172" y="1355037"/>
            <a:ext cx="4734893" cy="119545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p>
            <a:pPr>
              <a:lnSpc>
                <a:spcPct val="70000"/>
              </a:lnSpc>
              <a:spcBef>
                <a:spcPts val="250"/>
              </a:spcBef>
              <a:defRPr sz="8000" cap="all">
                <a:solidFill>
                  <a:srgbClr val="53585F"/>
                </a:solidFill>
                <a:effectLst/>
                <a:latin typeface="Helvetica Neue Bold Condensed"/>
                <a:ea typeface="Helvetica Neue Bold Condensed"/>
                <a:cs typeface="Helvetica Neue Bold Condensed"/>
                <a:sym typeface="Helvetica Neue Bold Condensed"/>
              </a:defRPr>
            </a:pPr>
            <a:r>
              <a:rPr sz="4000" dirty="0">
                <a:latin typeface="Calibri Light" pitchFamily="34" charset="0"/>
              </a:rPr>
              <a:t>Careers are </a:t>
            </a:r>
          </a:p>
          <a:p>
            <a:pPr algn="l">
              <a:lnSpc>
                <a:spcPct val="90000"/>
              </a:lnSpc>
              <a:defRPr sz="10300" cap="all">
                <a:solidFill>
                  <a:srgbClr val="53585F"/>
                </a:solidFill>
                <a:effectLst/>
                <a:latin typeface="Helvetica Neue Bold Condensed"/>
                <a:ea typeface="Helvetica Neue Bold Condensed"/>
                <a:cs typeface="Helvetica Neue Bold Condensed"/>
                <a:sym typeface="Helvetica Neue Bold Condensed"/>
              </a:defRPr>
            </a:pPr>
            <a:r>
              <a:rPr sz="5150" b="1" dirty="0">
                <a:solidFill>
                  <a:srgbClr val="FF7602"/>
                </a:solidFill>
                <a:latin typeface="Calibri Light" pitchFamily="34" charset="0"/>
              </a:rPr>
              <a:t>launched</a:t>
            </a:r>
          </a:p>
        </p:txBody>
      </p:sp>
      <p:sp>
        <p:nvSpPr>
          <p:cNvPr id="186" name="Shape 186"/>
          <p:cNvSpPr/>
          <p:nvPr/>
        </p:nvSpPr>
        <p:spPr>
          <a:xfrm>
            <a:off x="4955816" y="529203"/>
            <a:ext cx="4016869" cy="1556836"/>
          </a:xfrm>
          <a:prstGeom prst="rect">
            <a:avLst/>
          </a:prstGeom>
          <a:ln w="12700">
            <a:miter lim="400000"/>
          </a:ln>
          <a:effectLst>
            <a:outerShdw blurRad="1270000" dist="101600" dir="5400000" rotWithShape="0">
              <a:srgbClr val="FFFFFF"/>
            </a:outerShdw>
          </a:effectLst>
          <a:extLst>
            <a:ext uri="{C572A759-6A51-4108-AA02-DFA0A04FC94B}">
              <ma14:wrappingTextBoxFlag xmlns="" xmlns:ma14="http://schemas.microsoft.com/office/mac/drawingml/2011/main" val="1"/>
            </a:ext>
          </a:extLst>
        </p:spPr>
        <p:txBody>
          <a:bodyPr wrap="none" lIns="25400" tIns="25400" rIns="25400" bIns="25400" anchor="ctr">
            <a:spAutoFit/>
          </a:bodyPr>
          <a:lstStyle/>
          <a:p>
            <a:pPr algn="l">
              <a:lnSpc>
                <a:spcPct val="60000"/>
              </a:lnSpc>
              <a:defRPr sz="9000" cap="all">
                <a:solidFill>
                  <a:srgbClr val="53585F"/>
                </a:solidFill>
                <a:effectLst/>
                <a:latin typeface="Helvetica Neue Bold Condensed"/>
                <a:ea typeface="Helvetica Neue Bold Condensed"/>
                <a:cs typeface="Helvetica Neue Bold Condensed"/>
                <a:sym typeface="Helvetica Neue Bold Condensed"/>
              </a:defRPr>
            </a:pPr>
            <a:r>
              <a:rPr sz="4500" dirty="0">
                <a:latin typeface="Calibri Light" pitchFamily="34" charset="0"/>
              </a:rPr>
              <a:t>Companies are </a:t>
            </a:r>
          </a:p>
          <a:p>
            <a:pPr>
              <a:lnSpc>
                <a:spcPts val="8500"/>
              </a:lnSpc>
              <a:defRPr sz="16600" cap="all">
                <a:solidFill>
                  <a:srgbClr val="53585F"/>
                </a:solidFill>
                <a:effectLst/>
                <a:latin typeface="Helvetica Neue Bold Condensed"/>
                <a:ea typeface="Helvetica Neue Bold Condensed"/>
                <a:cs typeface="Helvetica Neue Bold Condensed"/>
                <a:sym typeface="Helvetica Neue Bold Condensed"/>
              </a:defRPr>
            </a:pPr>
            <a:r>
              <a:rPr sz="8300" b="1" dirty="0">
                <a:solidFill>
                  <a:srgbClr val="FF7602"/>
                </a:solidFill>
                <a:latin typeface="Calibri Light" pitchFamily="34" charset="0"/>
              </a:rPr>
              <a:t>Started</a:t>
            </a:r>
          </a:p>
        </p:txBody>
      </p:sp>
      <p:sp>
        <p:nvSpPr>
          <p:cNvPr id="187" name="Shape 187"/>
          <p:cNvSpPr/>
          <p:nvPr/>
        </p:nvSpPr>
        <p:spPr>
          <a:xfrm>
            <a:off x="3509714" y="2808457"/>
            <a:ext cx="3755452" cy="1116203"/>
          </a:xfrm>
          <a:prstGeom prst="rect">
            <a:avLst/>
          </a:prstGeom>
          <a:ln w="12700">
            <a:miter lim="400000"/>
          </a:ln>
          <a:effectLst>
            <a:outerShdw blurRad="1270000" dir="18388324" rotWithShape="0">
              <a:srgbClr val="FFFFFF"/>
            </a:outerShdw>
          </a:effectLst>
          <a:extLst>
            <a:ext uri="{C572A759-6A51-4108-AA02-DFA0A04FC94B}">
              <ma14:wrappingTextBoxFlag xmlns="" xmlns:ma14="http://schemas.microsoft.com/office/mac/drawingml/2011/main" val="1"/>
            </a:ext>
          </a:extLst>
        </p:spPr>
        <p:txBody>
          <a:bodyPr wrap="none" lIns="25400" tIns="25400" rIns="25400" bIns="25400" anchor="ctr">
            <a:spAutoFit/>
          </a:bodyPr>
          <a:lstStyle/>
          <a:p>
            <a:pPr algn="l">
              <a:lnSpc>
                <a:spcPct val="70000"/>
              </a:lnSpc>
              <a:defRPr sz="8000" cap="all">
                <a:solidFill>
                  <a:srgbClr val="53585F"/>
                </a:solidFill>
                <a:effectLst/>
                <a:latin typeface="Helvetica Neue Bold Condensed"/>
                <a:ea typeface="Helvetica Neue Bold Condensed"/>
                <a:cs typeface="Helvetica Neue Bold Condensed"/>
                <a:sym typeface="Helvetica Neue Bold Condensed"/>
              </a:defRPr>
            </a:pPr>
            <a:r>
              <a:rPr sz="4000" dirty="0">
                <a:latin typeface="Calibri Light" pitchFamily="34" charset="0"/>
              </a:rPr>
              <a:t>The economy is </a:t>
            </a:r>
          </a:p>
          <a:p>
            <a:pPr>
              <a:lnSpc>
                <a:spcPct val="90000"/>
              </a:lnSpc>
              <a:spcBef>
                <a:spcPts val="300"/>
              </a:spcBef>
              <a:defRPr sz="8600" cap="all">
                <a:solidFill>
                  <a:srgbClr val="53585F"/>
                </a:solidFill>
                <a:effectLst/>
                <a:latin typeface="Helvetica Neue Bold Condensed"/>
                <a:ea typeface="Helvetica Neue Bold Condensed"/>
                <a:cs typeface="Helvetica Neue Bold Condensed"/>
                <a:sym typeface="Helvetica Neue Bold Condensed"/>
              </a:defRPr>
            </a:pPr>
            <a:r>
              <a:rPr sz="4300" b="1" dirty="0">
                <a:solidFill>
                  <a:srgbClr val="FF7602"/>
                </a:solidFill>
                <a:latin typeface="Calibri Light" pitchFamily="34" charset="0"/>
              </a:rPr>
              <a:t>strengthened</a:t>
            </a:r>
          </a:p>
        </p:txBody>
      </p:sp>
      <p:sp>
        <p:nvSpPr>
          <p:cNvPr id="188" name="Shape 188" descr="When kyou pursue your passioin and connect your ideas to kyour hands powerful thing happen..."/>
          <p:cNvSpPr/>
          <p:nvPr/>
        </p:nvSpPr>
        <p:spPr>
          <a:xfrm>
            <a:off x="-2843226" y="5087112"/>
            <a:ext cx="8579186" cy="1408387"/>
          </a:xfrm>
          <a:prstGeom prst="rect">
            <a:avLst/>
          </a:prstGeom>
          <a:solidFill>
            <a:srgbClr val="000000">
              <a:alpha val="79643"/>
            </a:srgbClr>
          </a:solidFill>
          <a:ln w="12700">
            <a:miter lim="400000"/>
          </a:ln>
        </p:spPr>
        <p:txBody>
          <a:bodyPr lIns="25400" tIns="25400" rIns="25400" bIns="25400" anchor="ctr"/>
          <a:lstStyle/>
          <a:p>
            <a:pPr>
              <a:defRPr sz="5000"/>
            </a:pPr>
            <a:endParaRPr sz="2500"/>
          </a:p>
        </p:txBody>
      </p:sp>
      <p:sp>
        <p:nvSpPr>
          <p:cNvPr id="189" name="Shape 189"/>
          <p:cNvSpPr/>
          <p:nvPr/>
        </p:nvSpPr>
        <p:spPr>
          <a:xfrm>
            <a:off x="246843" y="5223202"/>
            <a:ext cx="5093073" cy="113620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spcBef>
                <a:spcPts val="700"/>
              </a:spcBef>
              <a:defRPr sz="4700">
                <a:latin typeface="Helvetica Neue Thin"/>
                <a:ea typeface="Helvetica Neue Thin"/>
                <a:cs typeface="Helvetica Neue Thin"/>
                <a:sym typeface="Helvetica Neue Thin"/>
              </a:defRPr>
            </a:lvl1pPr>
          </a:lstStyle>
          <a:p>
            <a:pPr>
              <a:defRPr>
                <a:effectLst/>
              </a:defRPr>
            </a:pPr>
            <a:r>
              <a:rPr sz="2350" dirty="0">
                <a:solidFill>
                  <a:schemeClr val="bg1"/>
                </a:solidFill>
                <a:latin typeface="Calibri Light" pitchFamily="34" charset="0"/>
              </a:rPr>
              <a:t>When you pursue your passion and connect your ideas to your hands powerful things happen…</a:t>
            </a:r>
          </a:p>
        </p:txBody>
      </p:sp>
      <p:sp>
        <p:nvSpPr>
          <p:cNvPr id="2" name="Title 1" hidden="1"/>
          <p:cNvSpPr>
            <a:spLocks noGrp="1"/>
          </p:cNvSpPr>
          <p:nvPr>
            <p:ph type="title"/>
          </p:nvPr>
        </p:nvSpPr>
        <p:spPr/>
        <p:txBody>
          <a:bodyPr/>
          <a:lstStyle/>
          <a:p>
            <a:r>
              <a:rPr lang="en-US" dirty="0" smtClean="0"/>
              <a:t>When passions are pursued</a:t>
            </a:r>
            <a:endParaRPr lang="en-US" dirty="0"/>
          </a:p>
        </p:txBody>
      </p:sp>
      <p:sp>
        <p:nvSpPr>
          <p:cNvPr id="13" name="Shape 123" descr="Road to Readiness"/>
          <p:cNvSpPr/>
          <p:nvPr/>
        </p:nvSpPr>
        <p:spPr>
          <a:xfrm>
            <a:off x="8397506" y="6114112"/>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spTree>
    <p:extLst>
      <p:ext uri="{BB962C8B-B14F-4D97-AF65-F5344CB8AC3E}">
        <p14:creationId xmlns:p14="http://schemas.microsoft.com/office/powerpoint/2010/main" val="518490971"/>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fill="hold" grpId="0" nodeType="afterEffect">
                                  <p:stCondLst>
                                    <p:cond delay="0"/>
                                  </p:stCondLst>
                                  <p:iterate>
                                    <p:tmAbs val="0"/>
                                  </p:iterate>
                                  <p:childTnLst>
                                    <p:set>
                                      <p:cBhvr>
                                        <p:cTn id="6" fill="hold"/>
                                        <p:tgtEl>
                                          <p:spTgt spid="189"/>
                                        </p:tgtEl>
                                        <p:attrNameLst>
                                          <p:attrName>style.visibility</p:attrName>
                                        </p:attrNameLst>
                                      </p:cBhvr>
                                      <p:to>
                                        <p:strVal val="visible"/>
                                      </p:to>
                                    </p:set>
                                    <p:animEffect transition="in" filter="dissolve">
                                      <p:cBhvr>
                                        <p:cTn id="7" dur="499"/>
                                        <p:tgtEl>
                                          <p:spTgt spid="18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fill="hold" grpId="0" nodeType="clickEffect">
                                  <p:stCondLst>
                                    <p:cond delay="0"/>
                                  </p:stCondLst>
                                  <p:iterate>
                                    <p:tmAbs val="0"/>
                                  </p:iterate>
                                  <p:childTnLst>
                                    <p:set>
                                      <p:cBhvr>
                                        <p:cTn id="11" fill="hold"/>
                                        <p:tgtEl>
                                          <p:spTgt spid="185"/>
                                        </p:tgtEl>
                                        <p:attrNameLst>
                                          <p:attrName>style.visibility</p:attrName>
                                        </p:attrNameLst>
                                      </p:cBhvr>
                                      <p:to>
                                        <p:strVal val="visible"/>
                                      </p:to>
                                    </p:set>
                                    <p:animEffect transition="in" filter="dissolve">
                                      <p:cBhvr>
                                        <p:cTn id="12" dur="1000"/>
                                        <p:tgtEl>
                                          <p:spTgt spid="18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fill="hold" grpId="0" nodeType="clickEffect">
                                  <p:stCondLst>
                                    <p:cond delay="0"/>
                                  </p:stCondLst>
                                  <p:iterate>
                                    <p:tmAbs val="0"/>
                                  </p:iterate>
                                  <p:childTnLst>
                                    <p:set>
                                      <p:cBhvr>
                                        <p:cTn id="16" fill="hold"/>
                                        <p:tgtEl>
                                          <p:spTgt spid="186"/>
                                        </p:tgtEl>
                                        <p:attrNameLst>
                                          <p:attrName>style.visibility</p:attrName>
                                        </p:attrNameLst>
                                      </p:cBhvr>
                                      <p:to>
                                        <p:strVal val="visible"/>
                                      </p:to>
                                    </p:set>
                                    <p:animEffect transition="in" filter="dissolve">
                                      <p:cBhvr>
                                        <p:cTn id="17" dur="1000"/>
                                        <p:tgtEl>
                                          <p:spTgt spid="18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fill="hold" grpId="0" nodeType="clickEffect">
                                  <p:stCondLst>
                                    <p:cond delay="0"/>
                                  </p:stCondLst>
                                  <p:iterate>
                                    <p:tmAbs val="0"/>
                                  </p:iterate>
                                  <p:childTnLst>
                                    <p:set>
                                      <p:cBhvr>
                                        <p:cTn id="21" fill="hold"/>
                                        <p:tgtEl>
                                          <p:spTgt spid="187"/>
                                        </p:tgtEl>
                                        <p:attrNameLst>
                                          <p:attrName>style.visibility</p:attrName>
                                        </p:attrNameLst>
                                      </p:cBhvr>
                                      <p:to>
                                        <p:strVal val="visible"/>
                                      </p:to>
                                    </p:set>
                                    <p:animEffect transition="in" filter="dissolve">
                                      <p:cBhvr>
                                        <p:cTn id="22" dur="10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advAuto="0"/>
      <p:bldP spid="186" grpId="0" animBg="1" advAuto="0"/>
      <p:bldP spid="187" grpId="0" animBg="1" advAuto="0"/>
      <p:bldP spid="189"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p:nvPr/>
        </p:nvSpPr>
        <p:spPr>
          <a:xfrm>
            <a:off x="312312" y="2715588"/>
            <a:ext cx="1617767" cy="57451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defRPr sz="7300">
                <a:solidFill>
                  <a:srgbClr val="53585F"/>
                </a:solidFill>
                <a:latin typeface="Helvetica Neue Bold Condensed"/>
                <a:ea typeface="Helvetica Neue Bold Condensed"/>
                <a:cs typeface="Helvetica Neue Bold Condensed"/>
                <a:sym typeface="Helvetica Neue Bold Condensed"/>
              </a:defRPr>
            </a:lvl1pPr>
          </a:lstStyle>
          <a:p>
            <a:pPr algn="ctr">
              <a:defRPr>
                <a:effectLst/>
              </a:defRPr>
            </a:pPr>
            <a:r>
              <a:rPr sz="3400" dirty="0">
                <a:latin typeface="Calibri Light" pitchFamily="34" charset="0"/>
              </a:rPr>
              <a:t>ABOUT</a:t>
            </a:r>
          </a:p>
        </p:txBody>
      </p:sp>
      <p:sp>
        <p:nvSpPr>
          <p:cNvPr id="128" name="Shape 128" descr="Decorative"/>
          <p:cNvSpPr/>
          <p:nvPr/>
        </p:nvSpPr>
        <p:spPr>
          <a:xfrm flipV="1">
            <a:off x="620110" y="2538543"/>
            <a:ext cx="1121944" cy="23199"/>
          </a:xfrm>
          <a:prstGeom prst="line">
            <a:avLst/>
          </a:prstGeom>
          <a:ln w="38100">
            <a:solidFill>
              <a:srgbClr val="53585F"/>
            </a:solidFill>
            <a:miter lim="400000"/>
          </a:ln>
        </p:spPr>
        <p:txBody>
          <a:bodyPr lIns="25400" tIns="25400" rIns="25400" bIns="25400" anchor="ctr"/>
          <a:lstStyle/>
          <a:p>
            <a:pPr algn="ctr">
              <a:defRPr sz="5000"/>
            </a:pPr>
            <a:endParaRPr sz="2500" dirty="0"/>
          </a:p>
        </p:txBody>
      </p:sp>
      <p:pic>
        <p:nvPicPr>
          <p:cNvPr id="129" name="pasted-image.png" descr="decorative"/>
          <p:cNvPicPr>
            <a:picLocks noChangeAspect="1"/>
          </p:cNvPicPr>
          <p:nvPr/>
        </p:nvPicPr>
        <p:blipFill>
          <a:blip r:embed="rId3" cstate="print">
            <a:extLst/>
          </a:blip>
          <a:stretch>
            <a:fillRect/>
          </a:stretch>
        </p:blipFill>
        <p:spPr>
          <a:xfrm rot="16200000">
            <a:off x="-1247499" y="3335037"/>
            <a:ext cx="6852816" cy="182742"/>
          </a:xfrm>
          <a:prstGeom prst="rect">
            <a:avLst/>
          </a:prstGeom>
          <a:ln w="12700">
            <a:miter lim="400000"/>
          </a:ln>
        </p:spPr>
      </p:pic>
      <p:sp>
        <p:nvSpPr>
          <p:cNvPr id="130" name="Shape 130"/>
          <p:cNvSpPr/>
          <p:nvPr/>
        </p:nvSpPr>
        <p:spPr>
          <a:xfrm>
            <a:off x="2427739" y="5365007"/>
            <a:ext cx="7649714" cy="1651734"/>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p>
            <a:pPr algn="l">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400" b="1" dirty="0" smtClean="0">
                <a:latin typeface="Calibri Light" pitchFamily="34" charset="0"/>
              </a:rPr>
              <a:t>Advanced manufacturing at stark:</a:t>
            </a:r>
          </a:p>
          <a:p>
            <a:pPr lvl="1">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000" dirty="0" smtClean="0">
                <a:latin typeface="Calibri Light" pitchFamily="34" charset="0"/>
              </a:rPr>
              <a:t>$1 million dollar investment from DOL, Timken, Haas</a:t>
            </a:r>
          </a:p>
          <a:p>
            <a:pPr lvl="1">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000" dirty="0" smtClean="0">
                <a:solidFill>
                  <a:schemeClr val="accent5">
                    <a:lumMod val="50000"/>
                  </a:schemeClr>
                </a:solidFill>
                <a:latin typeface="Calibri Light" pitchFamily="34" charset="0"/>
              </a:rPr>
              <a:t>4- Manual lathes, 4- milling machines</a:t>
            </a:r>
          </a:p>
          <a:p>
            <a:pPr lvl="1">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000" dirty="0" smtClean="0">
                <a:solidFill>
                  <a:schemeClr val="accent5">
                    <a:lumMod val="50000"/>
                  </a:schemeClr>
                </a:solidFill>
                <a:latin typeface="Calibri Light" pitchFamily="34" charset="0"/>
              </a:rPr>
              <a:t>4-haas </a:t>
            </a:r>
            <a:r>
              <a:rPr lang="en-US" sz="2000" dirty="0" err="1" smtClean="0">
                <a:solidFill>
                  <a:schemeClr val="accent5">
                    <a:lumMod val="50000"/>
                  </a:schemeClr>
                </a:solidFill>
                <a:latin typeface="Calibri Light" pitchFamily="34" charset="0"/>
              </a:rPr>
              <a:t>cnc</a:t>
            </a:r>
            <a:r>
              <a:rPr lang="en-US" sz="2000" dirty="0" smtClean="0">
                <a:solidFill>
                  <a:schemeClr val="accent5">
                    <a:lumMod val="50000"/>
                  </a:schemeClr>
                </a:solidFill>
                <a:latin typeface="Calibri Light" pitchFamily="34" charset="0"/>
              </a:rPr>
              <a:t> machines , 2- 3d printers</a:t>
            </a:r>
          </a:p>
          <a:p>
            <a:pPr lvl="1">
              <a:defRPr sz="4100" cap="all">
                <a:solidFill>
                  <a:srgbClr val="53585F"/>
                </a:solidFill>
                <a:effectLst/>
                <a:latin typeface="Helvetica Neue Bold Condensed"/>
                <a:ea typeface="Helvetica Neue Bold Condensed"/>
                <a:cs typeface="Helvetica Neue Bold Condensed"/>
                <a:sym typeface="Helvetica Neue Bold Condensed"/>
              </a:defRPr>
            </a:pPr>
            <a:endParaRPr lang="en-US" sz="2000" dirty="0" smtClean="0">
              <a:latin typeface="Calibri Light" pitchFamily="34" charset="0"/>
            </a:endParaRPr>
          </a:p>
        </p:txBody>
      </p:sp>
      <p:pic>
        <p:nvPicPr>
          <p:cNvPr id="10" name="Picture 9" descr="logo on white or light background"/>
          <p:cNvPicPr/>
          <p:nvPr/>
        </p:nvPicPr>
        <p:blipFill rotWithShape="1">
          <a:blip r:embed="rId4">
            <a:extLst>
              <a:ext uri="{28A0092B-C50C-407E-A947-70E740481C1C}">
                <a14:useLocalDpi xmlns:a14="http://schemas.microsoft.com/office/drawing/2010/main" val="0"/>
              </a:ext>
            </a:extLst>
          </a:blip>
          <a:srcRect l="3111" r="61555" b="24000"/>
          <a:stretch/>
        </p:blipFill>
        <p:spPr bwMode="auto">
          <a:xfrm>
            <a:off x="620110" y="3597795"/>
            <a:ext cx="1005840" cy="868680"/>
          </a:xfrm>
          <a:prstGeom prst="rect">
            <a:avLst/>
          </a:prstGeom>
          <a:noFill/>
          <a:ln>
            <a:noFill/>
          </a:ln>
          <a:extLst>
            <a:ext uri="{53640926-AAD7-44D8-BBD7-CCE9431645EC}">
              <a14:shadowObscured xmlns:a14="http://schemas.microsoft.com/office/drawing/2010/main"/>
            </a:ext>
          </a:extLst>
        </p:spPr>
      </p:pic>
      <p:pic>
        <p:nvPicPr>
          <p:cNvPr id="2" name="Picture 1" descr="machine shop with several different machines and printers " title="machine shop"/>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5764" y="142947"/>
            <a:ext cx="9129523" cy="5145281"/>
          </a:xfrm>
          <a:prstGeom prst="rect">
            <a:avLst/>
          </a:prstGeom>
        </p:spPr>
      </p:pic>
      <p:sp>
        <p:nvSpPr>
          <p:cNvPr id="9" name="Shape 123"/>
          <p:cNvSpPr/>
          <p:nvPr/>
        </p:nvSpPr>
        <p:spPr>
          <a:xfrm>
            <a:off x="8397506" y="6114112"/>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sp>
        <p:nvSpPr>
          <p:cNvPr id="3" name="Title 2" hidden="1"/>
          <p:cNvSpPr>
            <a:spLocks noGrp="1"/>
          </p:cNvSpPr>
          <p:nvPr>
            <p:ph type="title"/>
          </p:nvPr>
        </p:nvSpPr>
        <p:spPr/>
        <p:txBody>
          <a:bodyPr/>
          <a:lstStyle/>
          <a:p>
            <a:r>
              <a:rPr lang="en-US" dirty="0" smtClean="0"/>
              <a:t>Equipment</a:t>
            </a:r>
            <a:endParaRPr lang="en-US" dirty="0"/>
          </a:p>
        </p:txBody>
      </p:sp>
    </p:spTree>
    <p:extLst>
      <p:ext uri="{BB962C8B-B14F-4D97-AF65-F5344CB8AC3E}">
        <p14:creationId xmlns:p14="http://schemas.microsoft.com/office/powerpoint/2010/main" val="25321278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p:nvPr/>
        </p:nvSpPr>
        <p:spPr>
          <a:xfrm>
            <a:off x="312312" y="2715588"/>
            <a:ext cx="1617767" cy="57451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defRPr sz="7300">
                <a:solidFill>
                  <a:srgbClr val="53585F"/>
                </a:solidFill>
                <a:latin typeface="Helvetica Neue Bold Condensed"/>
                <a:ea typeface="Helvetica Neue Bold Condensed"/>
                <a:cs typeface="Helvetica Neue Bold Condensed"/>
                <a:sym typeface="Helvetica Neue Bold Condensed"/>
              </a:defRPr>
            </a:lvl1pPr>
          </a:lstStyle>
          <a:p>
            <a:pPr algn="ctr">
              <a:defRPr>
                <a:effectLst/>
              </a:defRPr>
            </a:pPr>
            <a:r>
              <a:rPr sz="3400" dirty="0">
                <a:latin typeface="Calibri Light" pitchFamily="34" charset="0"/>
              </a:rPr>
              <a:t>ABOUT</a:t>
            </a:r>
          </a:p>
        </p:txBody>
      </p:sp>
      <p:sp>
        <p:nvSpPr>
          <p:cNvPr id="128" name="Shape 128" descr="Decorative"/>
          <p:cNvSpPr/>
          <p:nvPr/>
        </p:nvSpPr>
        <p:spPr>
          <a:xfrm>
            <a:off x="500336" y="2538542"/>
            <a:ext cx="1241718" cy="1"/>
          </a:xfrm>
          <a:prstGeom prst="line">
            <a:avLst/>
          </a:prstGeom>
          <a:ln w="38100">
            <a:solidFill>
              <a:srgbClr val="53585F"/>
            </a:solidFill>
            <a:miter lim="400000"/>
          </a:ln>
        </p:spPr>
        <p:txBody>
          <a:bodyPr lIns="25400" tIns="25400" rIns="25400" bIns="25400" anchor="ctr"/>
          <a:lstStyle/>
          <a:p>
            <a:pPr algn="ctr">
              <a:defRPr sz="5000"/>
            </a:pPr>
            <a:endParaRPr sz="2500" dirty="0"/>
          </a:p>
        </p:txBody>
      </p:sp>
      <p:pic>
        <p:nvPicPr>
          <p:cNvPr id="129" name="pasted-image.png" descr="  Decorative"/>
          <p:cNvPicPr>
            <a:picLocks noChangeAspect="1"/>
          </p:cNvPicPr>
          <p:nvPr/>
        </p:nvPicPr>
        <p:blipFill>
          <a:blip r:embed="rId3" cstate="print">
            <a:extLst/>
          </a:blip>
          <a:stretch>
            <a:fillRect/>
          </a:stretch>
        </p:blipFill>
        <p:spPr>
          <a:xfrm rot="16200000">
            <a:off x="-1253378" y="3517417"/>
            <a:ext cx="6852816" cy="182742"/>
          </a:xfrm>
          <a:prstGeom prst="rect">
            <a:avLst/>
          </a:prstGeom>
          <a:ln w="12700">
            <a:miter lim="400000"/>
          </a:ln>
        </p:spPr>
      </p:pic>
      <p:sp>
        <p:nvSpPr>
          <p:cNvPr id="130" name="Shape 130"/>
          <p:cNvSpPr/>
          <p:nvPr/>
        </p:nvSpPr>
        <p:spPr>
          <a:xfrm>
            <a:off x="6872141" y="5568965"/>
            <a:ext cx="4858356" cy="135934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p>
            <a:pPr algn="r">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400" b="1" dirty="0">
                <a:latin typeface="Calibri Light" pitchFamily="34" charset="0"/>
              </a:rPr>
              <a:t>Career Pathways:</a:t>
            </a:r>
          </a:p>
          <a:p>
            <a:pPr lvl="1" algn="r">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050" dirty="0" err="1">
                <a:latin typeface="Calibri Light" pitchFamily="34" charset="0"/>
              </a:rPr>
              <a:t>cnc</a:t>
            </a:r>
            <a:r>
              <a:rPr lang="en-US" sz="2050" dirty="0">
                <a:latin typeface="Calibri Light" pitchFamily="34" charset="0"/>
              </a:rPr>
              <a:t> 1yr tech certificate</a:t>
            </a:r>
          </a:p>
          <a:p>
            <a:pPr lvl="1" algn="r">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050" dirty="0" smtClean="0">
                <a:latin typeface="Calibri Light" pitchFamily="34" charset="0"/>
              </a:rPr>
              <a:t>AAS – Advanced manufacturing</a:t>
            </a:r>
            <a:endParaRPr lang="en-US" sz="2050" dirty="0"/>
          </a:p>
          <a:p>
            <a:pPr lvl="1">
              <a:defRPr sz="4100" cap="all">
                <a:solidFill>
                  <a:srgbClr val="53585F"/>
                </a:solidFill>
                <a:effectLst/>
                <a:latin typeface="Helvetica Neue Bold Condensed"/>
                <a:ea typeface="Helvetica Neue Bold Condensed"/>
                <a:cs typeface="Helvetica Neue Bold Condensed"/>
                <a:sym typeface="Helvetica Neue Bold Condensed"/>
              </a:defRPr>
            </a:pPr>
            <a:endParaRPr lang="en-US" sz="2000" dirty="0" smtClean="0">
              <a:latin typeface="Calibri Light" pitchFamily="34" charset="0"/>
            </a:endParaRPr>
          </a:p>
        </p:txBody>
      </p:sp>
      <p:pic>
        <p:nvPicPr>
          <p:cNvPr id="10" name="Picture 9" descr="logo on white or light background"/>
          <p:cNvPicPr/>
          <p:nvPr/>
        </p:nvPicPr>
        <p:blipFill rotWithShape="1">
          <a:blip r:embed="rId4">
            <a:extLst>
              <a:ext uri="{28A0092B-C50C-407E-A947-70E740481C1C}">
                <a14:useLocalDpi xmlns:a14="http://schemas.microsoft.com/office/drawing/2010/main" val="0"/>
              </a:ext>
            </a:extLst>
          </a:blip>
          <a:srcRect l="3111" r="61555" b="24000"/>
          <a:stretch/>
        </p:blipFill>
        <p:spPr bwMode="auto">
          <a:xfrm>
            <a:off x="620110" y="3597795"/>
            <a:ext cx="1005840" cy="868680"/>
          </a:xfrm>
          <a:prstGeom prst="rect">
            <a:avLst/>
          </a:prstGeom>
          <a:noFill/>
          <a:ln>
            <a:noFill/>
          </a:ln>
          <a:extLst>
            <a:ext uri="{53640926-AAD7-44D8-BBD7-CCE9431645EC}">
              <a14:shadowObscured xmlns:a14="http://schemas.microsoft.com/office/drawing/2010/main"/>
            </a:ext>
          </a:extLst>
        </p:spPr>
      </p:pic>
      <p:pic>
        <p:nvPicPr>
          <p:cNvPr id="3" name="Picture 2" descr="CNC Machines" title="CNC Machine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1102" y="182380"/>
            <a:ext cx="7871382" cy="5228850"/>
          </a:xfrm>
          <a:prstGeom prst="rect">
            <a:avLst/>
          </a:prstGeom>
        </p:spPr>
      </p:pic>
      <p:sp>
        <p:nvSpPr>
          <p:cNvPr id="9" name="Shape 123"/>
          <p:cNvSpPr/>
          <p:nvPr/>
        </p:nvSpPr>
        <p:spPr>
          <a:xfrm>
            <a:off x="2731868" y="5928240"/>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sp>
        <p:nvSpPr>
          <p:cNvPr id="2" name="Title 1" hidden="1"/>
          <p:cNvSpPr>
            <a:spLocks noGrp="1"/>
          </p:cNvSpPr>
          <p:nvPr>
            <p:ph type="title"/>
          </p:nvPr>
        </p:nvSpPr>
        <p:spPr/>
        <p:txBody>
          <a:bodyPr/>
          <a:lstStyle/>
          <a:p>
            <a:r>
              <a:rPr lang="en-US" dirty="0" smtClean="0"/>
              <a:t>Stark State Lab</a:t>
            </a:r>
            <a:endParaRPr lang="en-US" dirty="0"/>
          </a:p>
        </p:txBody>
      </p:sp>
    </p:spTree>
    <p:extLst>
      <p:ext uri="{BB962C8B-B14F-4D97-AF65-F5344CB8AC3E}">
        <p14:creationId xmlns:p14="http://schemas.microsoft.com/office/powerpoint/2010/main" val="45535483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74800"/>
            <a:ext cx="10515600" cy="812530"/>
          </a:xfrm>
          <a:prstGeom prst="rect">
            <a:avLst/>
          </a:prstGeom>
        </p:spPr>
        <p:txBody>
          <a:bodyPr>
            <a:spAutoFit/>
          </a:bodyPr>
          <a:lstStyle/>
          <a:p>
            <a:pPr>
              <a:defRPr sz="4100" cap="all">
                <a:solidFill>
                  <a:srgbClr val="53585F"/>
                </a:solidFill>
                <a:effectLst/>
                <a:latin typeface="Helvetica Neue Bold Condensed"/>
                <a:ea typeface="Helvetica Neue Bold Condensed"/>
                <a:cs typeface="Helvetica Neue Bold Condensed"/>
                <a:sym typeface="Helvetica Neue Bold Condensed"/>
              </a:defRPr>
            </a:pPr>
            <a:r>
              <a:rPr lang="en-US" sz="3200" b="1" i="1" dirty="0" smtClean="0">
                <a:latin typeface="Calibri Light" pitchFamily="34" charset="0"/>
              </a:rPr>
              <a:t>Spend less earn more go farther</a:t>
            </a:r>
            <a:br>
              <a:rPr lang="en-US" sz="3200" b="1" i="1" dirty="0" smtClean="0">
                <a:latin typeface="Calibri Light" pitchFamily="34" charset="0"/>
              </a:rPr>
            </a:br>
            <a:r>
              <a:rPr lang="en-US" sz="2000" cap="all" dirty="0">
                <a:solidFill>
                  <a:srgbClr val="F25E22"/>
                </a:solidFill>
                <a:sym typeface="Helvetica Neue Bold Condensed"/>
              </a:rPr>
              <a:t>We provide affordable, transferable, quality education.</a:t>
            </a:r>
            <a:endParaRPr lang="en-US" sz="1400" dirty="0">
              <a:solidFill>
                <a:srgbClr val="F25E22"/>
              </a:solidFill>
            </a:endParaRPr>
          </a:p>
        </p:txBody>
      </p:sp>
      <p:graphicFrame>
        <p:nvGraphicFramePr>
          <p:cNvPr id="8" name="Content Placeholder 7" descr="College tuition and amount savings compared to Stark State College" title="Tuition Comparison"/>
          <p:cNvGraphicFramePr>
            <a:graphicFrameLocks noGrp="1"/>
          </p:cNvGraphicFramePr>
          <p:nvPr>
            <p:ph idx="1"/>
            <p:extLst>
              <p:ext uri="{D42A27DB-BD31-4B8C-83A1-F6EECF244321}">
                <p14:modId xmlns:p14="http://schemas.microsoft.com/office/powerpoint/2010/main" val="2079537170"/>
              </p:ext>
            </p:extLst>
          </p:nvPr>
        </p:nvGraphicFramePr>
        <p:xfrm>
          <a:off x="1851502" y="1415721"/>
          <a:ext cx="8488995" cy="4040528"/>
        </p:xfrm>
        <a:graphic>
          <a:graphicData uri="http://schemas.openxmlformats.org/drawingml/2006/table">
            <a:tbl>
              <a:tblPr firstRow="1"/>
              <a:tblGrid>
                <a:gridCol w="2829665">
                  <a:extLst>
                    <a:ext uri="{9D8B030D-6E8A-4147-A177-3AD203B41FA5}">
                      <a16:colId xmlns:a16="http://schemas.microsoft.com/office/drawing/2014/main" val="1284184143"/>
                    </a:ext>
                  </a:extLst>
                </a:gridCol>
                <a:gridCol w="2829665">
                  <a:extLst>
                    <a:ext uri="{9D8B030D-6E8A-4147-A177-3AD203B41FA5}">
                      <a16:colId xmlns:a16="http://schemas.microsoft.com/office/drawing/2014/main" val="2788042798"/>
                    </a:ext>
                  </a:extLst>
                </a:gridCol>
                <a:gridCol w="2829665">
                  <a:extLst>
                    <a:ext uri="{9D8B030D-6E8A-4147-A177-3AD203B41FA5}">
                      <a16:colId xmlns:a16="http://schemas.microsoft.com/office/drawing/2014/main" val="4101053629"/>
                    </a:ext>
                  </a:extLst>
                </a:gridCol>
              </a:tblGrid>
              <a:tr h="543917">
                <a:tc>
                  <a:txBody>
                    <a:bodyPr/>
                    <a:lstStyle/>
                    <a:p>
                      <a:r>
                        <a:rPr lang="en-US" sz="1500" b="1" dirty="0">
                          <a:solidFill>
                            <a:srgbClr val="FFFFFF"/>
                          </a:solidFill>
                          <a:effectLst/>
                        </a:rPr>
                        <a:t>College/University</a:t>
                      </a:r>
                      <a:endParaRPr lang="en-US" sz="1500" dirty="0">
                        <a:solidFill>
                          <a:srgbClr val="FFFFFF"/>
                        </a:solidFill>
                        <a:effectLst/>
                      </a:endParaRPr>
                    </a:p>
                  </a:txBody>
                  <a:tcPr marL="77702" marR="77702" marT="38851" marB="38851" anchor="ctr">
                    <a:lnL>
                      <a:noFill/>
                    </a:lnL>
                    <a:lnR>
                      <a:noFill/>
                    </a:lnR>
                    <a:lnT>
                      <a:noFill/>
                    </a:lnT>
                    <a:lnB>
                      <a:noFill/>
                    </a:lnB>
                    <a:solidFill>
                      <a:srgbClr val="019CDE"/>
                    </a:solidFill>
                  </a:tcPr>
                </a:tc>
                <a:tc>
                  <a:txBody>
                    <a:bodyPr/>
                    <a:lstStyle/>
                    <a:p>
                      <a:r>
                        <a:rPr lang="en-US" sz="1500" b="1" dirty="0">
                          <a:solidFill>
                            <a:srgbClr val="FFFFFF"/>
                          </a:solidFill>
                          <a:effectLst/>
                        </a:rPr>
                        <a:t>Annual tuition 30 credits per year</a:t>
                      </a:r>
                      <a:endParaRPr lang="en-US" sz="1500" dirty="0">
                        <a:solidFill>
                          <a:srgbClr val="FFFFFF"/>
                        </a:solidFill>
                        <a:effectLst/>
                      </a:endParaRPr>
                    </a:p>
                  </a:txBody>
                  <a:tcPr marL="77702" marR="77702" marT="38851" marB="38851" anchor="ctr">
                    <a:lnL>
                      <a:noFill/>
                    </a:lnL>
                    <a:lnR>
                      <a:noFill/>
                    </a:lnR>
                    <a:lnT>
                      <a:noFill/>
                    </a:lnT>
                    <a:lnB>
                      <a:noFill/>
                    </a:lnB>
                    <a:solidFill>
                      <a:srgbClr val="019CDE"/>
                    </a:solidFill>
                  </a:tcPr>
                </a:tc>
                <a:tc>
                  <a:txBody>
                    <a:bodyPr/>
                    <a:lstStyle/>
                    <a:p>
                      <a:r>
                        <a:rPr lang="en-US" sz="1500" b="1" dirty="0">
                          <a:solidFill>
                            <a:srgbClr val="FFFFFF"/>
                          </a:solidFill>
                          <a:effectLst/>
                        </a:rPr>
                        <a:t>Savings per year</a:t>
                      </a:r>
                      <a:endParaRPr lang="en-US" sz="1500" dirty="0">
                        <a:solidFill>
                          <a:srgbClr val="FFFFFF"/>
                        </a:solidFill>
                        <a:effectLst/>
                      </a:endParaRPr>
                    </a:p>
                  </a:txBody>
                  <a:tcPr marL="77702" marR="77702" marT="38851" marB="38851" anchor="ctr">
                    <a:lnL>
                      <a:noFill/>
                    </a:lnL>
                    <a:lnR>
                      <a:noFill/>
                    </a:lnR>
                    <a:lnT>
                      <a:noFill/>
                    </a:lnT>
                    <a:lnB>
                      <a:noFill/>
                    </a:lnB>
                    <a:solidFill>
                      <a:srgbClr val="019CDE"/>
                    </a:solidFill>
                  </a:tcPr>
                </a:tc>
                <a:extLst>
                  <a:ext uri="{0D108BD9-81ED-4DB2-BD59-A6C34878D82A}">
                    <a16:rowId xmlns:a16="http://schemas.microsoft.com/office/drawing/2014/main" val="3542012904"/>
                  </a:ext>
                </a:extLst>
              </a:tr>
              <a:tr h="310810">
                <a:tc>
                  <a:txBody>
                    <a:bodyPr/>
                    <a:lstStyle/>
                    <a:p>
                      <a:r>
                        <a:rPr lang="en-US" sz="1500" b="1"/>
                        <a:t>Stark State College*</a:t>
                      </a:r>
                      <a:endParaRPr lang="en-US" sz="1500"/>
                    </a:p>
                  </a:txBody>
                  <a:tcPr marL="77702" marR="77702" marT="38851" marB="38851" anchor="ctr">
                    <a:lnL>
                      <a:noFill/>
                    </a:lnL>
                    <a:lnR>
                      <a:noFill/>
                    </a:lnR>
                    <a:lnT>
                      <a:noFill/>
                    </a:lnT>
                    <a:lnB>
                      <a:noFill/>
                    </a:lnB>
                  </a:tcPr>
                </a:tc>
                <a:tc>
                  <a:txBody>
                    <a:bodyPr/>
                    <a:lstStyle/>
                    <a:p>
                      <a:r>
                        <a:rPr lang="en-US" sz="1500" b="1"/>
                        <a:t>$ 4,608</a:t>
                      </a:r>
                      <a:endParaRPr lang="en-US" sz="1500"/>
                    </a:p>
                  </a:txBody>
                  <a:tcPr marL="77702" marR="77702" marT="38851" marB="38851" anchor="ctr">
                    <a:lnL>
                      <a:noFill/>
                    </a:lnL>
                    <a:lnR>
                      <a:noFill/>
                    </a:lnR>
                    <a:lnT>
                      <a:noFill/>
                    </a:lnT>
                    <a:lnB>
                      <a:noFill/>
                    </a:lnB>
                  </a:tcPr>
                </a:tc>
                <a:tc>
                  <a:txBody>
                    <a:bodyPr/>
                    <a:lstStyle/>
                    <a:p>
                      <a:endParaRPr lang="en-US" sz="1500"/>
                    </a:p>
                  </a:txBody>
                  <a:tcPr marL="77702" marR="77702" marT="38851" marB="38851" anchor="ctr">
                    <a:lnL>
                      <a:noFill/>
                    </a:lnL>
                    <a:lnR>
                      <a:noFill/>
                    </a:lnR>
                    <a:lnT>
                      <a:noFill/>
                    </a:lnT>
                    <a:lnB>
                      <a:noFill/>
                    </a:lnB>
                  </a:tcPr>
                </a:tc>
                <a:extLst>
                  <a:ext uri="{0D108BD9-81ED-4DB2-BD59-A6C34878D82A}">
                    <a16:rowId xmlns:a16="http://schemas.microsoft.com/office/drawing/2014/main" val="4204286476"/>
                  </a:ext>
                </a:extLst>
              </a:tr>
              <a:tr h="543917">
                <a:tc>
                  <a:txBody>
                    <a:bodyPr/>
                    <a:lstStyle/>
                    <a:p>
                      <a:r>
                        <a:rPr lang="en-US" sz="1500"/>
                        <a:t>Average of Ohio public two-year colleges*²</a:t>
                      </a:r>
                    </a:p>
                  </a:txBody>
                  <a:tcPr marL="77702" marR="77702" marT="38851" marB="38851" anchor="ctr">
                    <a:lnL>
                      <a:noFill/>
                    </a:lnL>
                    <a:lnR>
                      <a:noFill/>
                    </a:lnR>
                    <a:lnT>
                      <a:noFill/>
                    </a:lnT>
                    <a:lnB>
                      <a:noFill/>
                    </a:lnB>
                  </a:tcPr>
                </a:tc>
                <a:tc>
                  <a:txBody>
                    <a:bodyPr/>
                    <a:lstStyle/>
                    <a:p>
                      <a:r>
                        <a:rPr lang="en-US" sz="1500" dirty="0"/>
                        <a:t>$ 5,131</a:t>
                      </a:r>
                    </a:p>
                  </a:txBody>
                  <a:tcPr marL="77702" marR="77702" marT="38851" marB="38851" anchor="ctr">
                    <a:lnL>
                      <a:noFill/>
                    </a:lnL>
                    <a:lnR>
                      <a:noFill/>
                    </a:lnR>
                    <a:lnT>
                      <a:noFill/>
                    </a:lnT>
                    <a:lnB>
                      <a:noFill/>
                    </a:lnB>
                  </a:tcPr>
                </a:tc>
                <a:tc>
                  <a:txBody>
                    <a:bodyPr/>
                    <a:lstStyle/>
                    <a:p>
                      <a:r>
                        <a:rPr lang="en-US" sz="1500" dirty="0"/>
                        <a:t>$ 523</a:t>
                      </a:r>
                    </a:p>
                  </a:txBody>
                  <a:tcPr marL="77702" marR="77702" marT="38851" marB="38851" anchor="ctr">
                    <a:lnL>
                      <a:noFill/>
                    </a:lnL>
                    <a:lnR>
                      <a:noFill/>
                    </a:lnR>
                    <a:lnT>
                      <a:noFill/>
                    </a:lnT>
                    <a:lnB>
                      <a:noFill/>
                    </a:lnB>
                  </a:tcPr>
                </a:tc>
                <a:extLst>
                  <a:ext uri="{0D108BD9-81ED-4DB2-BD59-A6C34878D82A}">
                    <a16:rowId xmlns:a16="http://schemas.microsoft.com/office/drawing/2014/main" val="1778987656"/>
                  </a:ext>
                </a:extLst>
              </a:tr>
              <a:tr h="543917">
                <a:tc>
                  <a:txBody>
                    <a:bodyPr/>
                    <a:lstStyle/>
                    <a:p>
                      <a:r>
                        <a:rPr lang="en-US" sz="1500"/>
                        <a:t>Average of public four-year universities in region*</a:t>
                      </a:r>
                    </a:p>
                  </a:txBody>
                  <a:tcPr marL="77702" marR="77702" marT="38851" marB="38851" anchor="ctr">
                    <a:lnL>
                      <a:noFill/>
                    </a:lnL>
                    <a:lnR>
                      <a:noFill/>
                    </a:lnR>
                    <a:lnT>
                      <a:noFill/>
                    </a:lnT>
                    <a:lnB>
                      <a:noFill/>
                    </a:lnB>
                  </a:tcPr>
                </a:tc>
                <a:tc>
                  <a:txBody>
                    <a:bodyPr/>
                    <a:lstStyle/>
                    <a:p>
                      <a:r>
                        <a:rPr lang="en-US" sz="1500"/>
                        <a:t>$ 9,700</a:t>
                      </a:r>
                    </a:p>
                  </a:txBody>
                  <a:tcPr marL="77702" marR="77702" marT="38851" marB="38851" anchor="ctr">
                    <a:lnL>
                      <a:noFill/>
                    </a:lnL>
                    <a:lnR>
                      <a:noFill/>
                    </a:lnR>
                    <a:lnT>
                      <a:noFill/>
                    </a:lnT>
                    <a:lnB>
                      <a:noFill/>
                    </a:lnB>
                  </a:tcPr>
                </a:tc>
                <a:tc>
                  <a:txBody>
                    <a:bodyPr/>
                    <a:lstStyle/>
                    <a:p>
                      <a:r>
                        <a:rPr lang="en-US" sz="1500" dirty="0"/>
                        <a:t>$ 5,092</a:t>
                      </a:r>
                    </a:p>
                  </a:txBody>
                  <a:tcPr marL="77702" marR="77702" marT="38851" marB="38851" anchor="ctr">
                    <a:lnL>
                      <a:noFill/>
                    </a:lnL>
                    <a:lnR>
                      <a:noFill/>
                    </a:lnR>
                    <a:lnT>
                      <a:noFill/>
                    </a:lnT>
                    <a:lnB>
                      <a:noFill/>
                    </a:lnB>
                  </a:tcPr>
                </a:tc>
                <a:extLst>
                  <a:ext uri="{0D108BD9-81ED-4DB2-BD59-A6C34878D82A}">
                    <a16:rowId xmlns:a16="http://schemas.microsoft.com/office/drawing/2014/main" val="470980864"/>
                  </a:ext>
                </a:extLst>
              </a:tr>
              <a:tr h="543917">
                <a:tc>
                  <a:txBody>
                    <a:bodyPr/>
                    <a:lstStyle/>
                    <a:p>
                      <a:r>
                        <a:rPr lang="en-US" sz="1500"/>
                        <a:t>Average of private four-year universities in region*</a:t>
                      </a:r>
                    </a:p>
                  </a:txBody>
                  <a:tcPr marL="77702" marR="77702" marT="38851" marB="38851" anchor="ctr">
                    <a:lnL>
                      <a:noFill/>
                    </a:lnL>
                    <a:lnR>
                      <a:noFill/>
                    </a:lnR>
                    <a:lnT>
                      <a:noFill/>
                    </a:lnT>
                    <a:lnB>
                      <a:noFill/>
                    </a:lnB>
                  </a:tcPr>
                </a:tc>
                <a:tc>
                  <a:txBody>
                    <a:bodyPr/>
                    <a:lstStyle/>
                    <a:p>
                      <a:r>
                        <a:rPr lang="en-US" sz="1500"/>
                        <a:t>$ 27,025</a:t>
                      </a:r>
                    </a:p>
                  </a:txBody>
                  <a:tcPr marL="77702" marR="77702" marT="38851" marB="38851" anchor="ctr">
                    <a:lnL>
                      <a:noFill/>
                    </a:lnL>
                    <a:lnR>
                      <a:noFill/>
                    </a:lnR>
                    <a:lnT>
                      <a:noFill/>
                    </a:lnT>
                    <a:lnB>
                      <a:noFill/>
                    </a:lnB>
                  </a:tcPr>
                </a:tc>
                <a:tc>
                  <a:txBody>
                    <a:bodyPr/>
                    <a:lstStyle/>
                    <a:p>
                      <a:r>
                        <a:rPr lang="en-US" sz="1500"/>
                        <a:t>$ 22,417</a:t>
                      </a:r>
                    </a:p>
                  </a:txBody>
                  <a:tcPr marL="77702" marR="77702" marT="38851" marB="38851" anchor="ctr">
                    <a:lnL>
                      <a:noFill/>
                    </a:lnL>
                    <a:lnR>
                      <a:noFill/>
                    </a:lnR>
                    <a:lnT>
                      <a:noFill/>
                    </a:lnT>
                    <a:lnB>
                      <a:noFill/>
                    </a:lnB>
                  </a:tcPr>
                </a:tc>
                <a:extLst>
                  <a:ext uri="{0D108BD9-81ED-4DB2-BD59-A6C34878D82A}">
                    <a16:rowId xmlns:a16="http://schemas.microsoft.com/office/drawing/2014/main" val="827927709"/>
                  </a:ext>
                </a:extLst>
              </a:tr>
              <a:tr h="310810">
                <a:tc>
                  <a:txBody>
                    <a:bodyPr/>
                    <a:lstStyle/>
                    <a:p>
                      <a:endParaRPr lang="en-US" sz="1500"/>
                    </a:p>
                  </a:txBody>
                  <a:tcPr marL="77702" marR="77702" marT="38851" marB="38851" anchor="ctr">
                    <a:lnL>
                      <a:noFill/>
                    </a:lnL>
                    <a:lnR>
                      <a:noFill/>
                    </a:lnR>
                    <a:lnT>
                      <a:noFill/>
                    </a:lnT>
                    <a:lnB>
                      <a:noFill/>
                    </a:lnB>
                  </a:tcPr>
                </a:tc>
                <a:tc>
                  <a:txBody>
                    <a:bodyPr/>
                    <a:lstStyle/>
                    <a:p>
                      <a:endParaRPr lang="en-US" sz="1500"/>
                    </a:p>
                  </a:txBody>
                  <a:tcPr marL="77702" marR="77702" marT="38851" marB="38851" anchor="ctr">
                    <a:lnL>
                      <a:noFill/>
                    </a:lnL>
                    <a:lnR>
                      <a:noFill/>
                    </a:lnR>
                    <a:lnT>
                      <a:noFill/>
                    </a:lnT>
                    <a:lnB>
                      <a:noFill/>
                    </a:lnB>
                  </a:tcPr>
                </a:tc>
                <a:tc>
                  <a:txBody>
                    <a:bodyPr/>
                    <a:lstStyle/>
                    <a:p>
                      <a:endParaRPr lang="en-US" sz="1500"/>
                    </a:p>
                  </a:txBody>
                  <a:tcPr marL="77702" marR="77702" marT="38851" marB="38851" anchor="ctr">
                    <a:lnL>
                      <a:noFill/>
                    </a:lnL>
                    <a:lnR>
                      <a:noFill/>
                    </a:lnR>
                    <a:lnT>
                      <a:noFill/>
                    </a:lnT>
                    <a:lnB>
                      <a:noFill/>
                    </a:lnB>
                  </a:tcPr>
                </a:tc>
                <a:extLst>
                  <a:ext uri="{0D108BD9-81ED-4DB2-BD59-A6C34878D82A}">
                    <a16:rowId xmlns:a16="http://schemas.microsoft.com/office/drawing/2014/main" val="2312519458"/>
                  </a:ext>
                </a:extLst>
              </a:tr>
              <a:tr h="310810">
                <a:tc>
                  <a:txBody>
                    <a:bodyPr/>
                    <a:lstStyle/>
                    <a:p>
                      <a:r>
                        <a:rPr lang="en-US" sz="1500" i="1"/>
                        <a:t>For-profit career colleges</a:t>
                      </a:r>
                      <a:endParaRPr lang="en-US" sz="1500"/>
                    </a:p>
                  </a:txBody>
                  <a:tcPr marL="77702" marR="77702" marT="38851" marB="38851" anchor="ctr">
                    <a:lnL>
                      <a:noFill/>
                    </a:lnL>
                    <a:lnR>
                      <a:noFill/>
                    </a:lnR>
                    <a:lnT>
                      <a:noFill/>
                    </a:lnT>
                    <a:lnB>
                      <a:noFill/>
                    </a:lnB>
                  </a:tcPr>
                </a:tc>
                <a:tc>
                  <a:txBody>
                    <a:bodyPr/>
                    <a:lstStyle/>
                    <a:p>
                      <a:endParaRPr lang="en-US" sz="1500"/>
                    </a:p>
                  </a:txBody>
                  <a:tcPr marL="77702" marR="77702" marT="38851" marB="38851" anchor="ctr">
                    <a:lnL>
                      <a:noFill/>
                    </a:lnL>
                    <a:lnR>
                      <a:noFill/>
                    </a:lnR>
                    <a:lnT>
                      <a:noFill/>
                    </a:lnT>
                    <a:lnB>
                      <a:noFill/>
                    </a:lnB>
                  </a:tcPr>
                </a:tc>
                <a:tc>
                  <a:txBody>
                    <a:bodyPr/>
                    <a:lstStyle/>
                    <a:p>
                      <a:endParaRPr lang="en-US" sz="1500"/>
                    </a:p>
                  </a:txBody>
                  <a:tcPr marL="77702" marR="77702" marT="38851" marB="38851" anchor="ctr">
                    <a:lnL>
                      <a:noFill/>
                    </a:lnL>
                    <a:lnR>
                      <a:noFill/>
                    </a:lnR>
                    <a:lnT>
                      <a:noFill/>
                    </a:lnT>
                    <a:lnB>
                      <a:noFill/>
                    </a:lnB>
                  </a:tcPr>
                </a:tc>
                <a:extLst>
                  <a:ext uri="{0D108BD9-81ED-4DB2-BD59-A6C34878D82A}">
                    <a16:rowId xmlns:a16="http://schemas.microsoft.com/office/drawing/2014/main" val="3070786834"/>
                  </a:ext>
                </a:extLst>
              </a:tr>
              <a:tr h="310810">
                <a:tc>
                  <a:txBody>
                    <a:bodyPr/>
                    <a:lstStyle/>
                    <a:p>
                      <a:r>
                        <a:rPr lang="en-US" sz="1500"/>
                        <a:t>Brown Mackie (North Canton)</a:t>
                      </a:r>
                    </a:p>
                  </a:txBody>
                  <a:tcPr marL="77702" marR="77702" marT="38851" marB="38851" anchor="ctr">
                    <a:lnL>
                      <a:noFill/>
                    </a:lnL>
                    <a:lnR>
                      <a:noFill/>
                    </a:lnR>
                    <a:lnT>
                      <a:noFill/>
                    </a:lnT>
                    <a:lnB>
                      <a:noFill/>
                    </a:lnB>
                  </a:tcPr>
                </a:tc>
                <a:tc>
                  <a:txBody>
                    <a:bodyPr/>
                    <a:lstStyle/>
                    <a:p>
                      <a:r>
                        <a:rPr lang="en-US" sz="1500"/>
                        <a:t>$ 12,123</a:t>
                      </a:r>
                    </a:p>
                  </a:txBody>
                  <a:tcPr marL="77702" marR="77702" marT="38851" marB="38851" anchor="ctr">
                    <a:lnL>
                      <a:noFill/>
                    </a:lnL>
                    <a:lnR>
                      <a:noFill/>
                    </a:lnR>
                    <a:lnT>
                      <a:noFill/>
                    </a:lnT>
                    <a:lnB>
                      <a:noFill/>
                    </a:lnB>
                  </a:tcPr>
                </a:tc>
                <a:tc>
                  <a:txBody>
                    <a:bodyPr/>
                    <a:lstStyle/>
                    <a:p>
                      <a:r>
                        <a:rPr lang="en-US" sz="1500"/>
                        <a:t>$ 7,515</a:t>
                      </a:r>
                    </a:p>
                  </a:txBody>
                  <a:tcPr marL="77702" marR="77702" marT="38851" marB="38851" anchor="ctr">
                    <a:lnL>
                      <a:noFill/>
                    </a:lnL>
                    <a:lnR>
                      <a:noFill/>
                    </a:lnR>
                    <a:lnT>
                      <a:noFill/>
                    </a:lnT>
                    <a:lnB>
                      <a:noFill/>
                    </a:lnB>
                  </a:tcPr>
                </a:tc>
                <a:extLst>
                  <a:ext uri="{0D108BD9-81ED-4DB2-BD59-A6C34878D82A}">
                    <a16:rowId xmlns:a16="http://schemas.microsoft.com/office/drawing/2014/main" val="3613466905"/>
                  </a:ext>
                </a:extLst>
              </a:tr>
              <a:tr h="310810">
                <a:tc>
                  <a:txBody>
                    <a:bodyPr/>
                    <a:lstStyle/>
                    <a:p>
                      <a:r>
                        <a:rPr lang="en-US" sz="1500" dirty="0"/>
                        <a:t>National College</a:t>
                      </a:r>
                    </a:p>
                  </a:txBody>
                  <a:tcPr marL="77702" marR="77702" marT="38851" marB="38851" anchor="ctr">
                    <a:lnL>
                      <a:noFill/>
                    </a:lnL>
                    <a:lnR>
                      <a:noFill/>
                    </a:lnR>
                    <a:lnT>
                      <a:noFill/>
                    </a:lnT>
                    <a:lnB>
                      <a:noFill/>
                    </a:lnB>
                  </a:tcPr>
                </a:tc>
                <a:tc>
                  <a:txBody>
                    <a:bodyPr/>
                    <a:lstStyle/>
                    <a:p>
                      <a:r>
                        <a:rPr lang="en-US" sz="1500"/>
                        <a:t>$ 11,550</a:t>
                      </a:r>
                    </a:p>
                  </a:txBody>
                  <a:tcPr marL="77702" marR="77702" marT="38851" marB="38851" anchor="ctr">
                    <a:lnL>
                      <a:noFill/>
                    </a:lnL>
                    <a:lnR>
                      <a:noFill/>
                    </a:lnR>
                    <a:lnT>
                      <a:noFill/>
                    </a:lnT>
                    <a:lnB>
                      <a:noFill/>
                    </a:lnB>
                  </a:tcPr>
                </a:tc>
                <a:tc>
                  <a:txBody>
                    <a:bodyPr/>
                    <a:lstStyle/>
                    <a:p>
                      <a:r>
                        <a:rPr lang="en-US" sz="1500"/>
                        <a:t>$ 6,942</a:t>
                      </a:r>
                    </a:p>
                  </a:txBody>
                  <a:tcPr marL="77702" marR="77702" marT="38851" marB="38851" anchor="ctr">
                    <a:lnL>
                      <a:noFill/>
                    </a:lnL>
                    <a:lnR>
                      <a:noFill/>
                    </a:lnR>
                    <a:lnT>
                      <a:noFill/>
                    </a:lnT>
                    <a:lnB>
                      <a:noFill/>
                    </a:lnB>
                  </a:tcPr>
                </a:tc>
                <a:extLst>
                  <a:ext uri="{0D108BD9-81ED-4DB2-BD59-A6C34878D82A}">
                    <a16:rowId xmlns:a16="http://schemas.microsoft.com/office/drawing/2014/main" val="1845639475"/>
                  </a:ext>
                </a:extLst>
              </a:tr>
              <a:tr h="310810">
                <a:tc>
                  <a:txBody>
                    <a:bodyPr/>
                    <a:lstStyle/>
                    <a:p>
                      <a:r>
                        <a:rPr lang="en-US" sz="1500" dirty="0" err="1"/>
                        <a:t>Herzing</a:t>
                      </a:r>
                      <a:r>
                        <a:rPr lang="en-US" sz="1500" dirty="0"/>
                        <a:t> University (Akron)</a:t>
                      </a:r>
                    </a:p>
                  </a:txBody>
                  <a:tcPr marL="77702" marR="77702" marT="38851" marB="38851" anchor="ctr">
                    <a:lnL>
                      <a:noFill/>
                    </a:lnL>
                    <a:lnR>
                      <a:noFill/>
                    </a:lnR>
                    <a:lnT>
                      <a:noFill/>
                    </a:lnT>
                    <a:lnB>
                      <a:noFill/>
                    </a:lnB>
                  </a:tcPr>
                </a:tc>
                <a:tc>
                  <a:txBody>
                    <a:bodyPr/>
                    <a:lstStyle/>
                    <a:p>
                      <a:r>
                        <a:rPr lang="en-US" sz="1500"/>
                        <a:t>$ 12,250</a:t>
                      </a:r>
                    </a:p>
                  </a:txBody>
                  <a:tcPr marL="77702" marR="77702" marT="38851" marB="38851" anchor="ctr">
                    <a:lnL>
                      <a:noFill/>
                    </a:lnL>
                    <a:lnR>
                      <a:noFill/>
                    </a:lnR>
                    <a:lnT>
                      <a:noFill/>
                    </a:lnT>
                    <a:lnB>
                      <a:noFill/>
                    </a:lnB>
                  </a:tcPr>
                </a:tc>
                <a:tc>
                  <a:txBody>
                    <a:bodyPr/>
                    <a:lstStyle/>
                    <a:p>
                      <a:r>
                        <a:rPr lang="en-US" sz="1500" dirty="0"/>
                        <a:t>$ 7,642</a:t>
                      </a:r>
                    </a:p>
                  </a:txBody>
                  <a:tcPr marL="77702" marR="77702" marT="38851" marB="38851" anchor="ctr">
                    <a:lnL>
                      <a:noFill/>
                    </a:lnL>
                    <a:lnR>
                      <a:noFill/>
                    </a:lnR>
                    <a:lnT>
                      <a:noFill/>
                    </a:lnT>
                    <a:lnB>
                      <a:noFill/>
                    </a:lnB>
                  </a:tcPr>
                </a:tc>
                <a:extLst>
                  <a:ext uri="{0D108BD9-81ED-4DB2-BD59-A6C34878D82A}">
                    <a16:rowId xmlns:a16="http://schemas.microsoft.com/office/drawing/2014/main" val="4150111894"/>
                  </a:ext>
                </a:extLst>
              </a:tr>
            </a:tbl>
          </a:graphicData>
        </a:graphic>
      </p:graphicFrame>
      <p:sp>
        <p:nvSpPr>
          <p:cNvPr id="9" name="TextBox 8"/>
          <p:cNvSpPr txBox="1"/>
          <p:nvPr/>
        </p:nvSpPr>
        <p:spPr>
          <a:xfrm>
            <a:off x="977462" y="6148552"/>
            <a:ext cx="10376338" cy="584775"/>
          </a:xfrm>
          <a:prstGeom prst="rect">
            <a:avLst/>
          </a:prstGeom>
          <a:noFill/>
        </p:spPr>
        <p:txBody>
          <a:bodyPr wrap="square" rtlCol="0">
            <a:spAutoFit/>
          </a:bodyPr>
          <a:lstStyle/>
          <a:p>
            <a:pPr algn="r"/>
            <a:r>
              <a:rPr lang="en-US" sz="3200" b="1" dirty="0" smtClean="0">
                <a:solidFill>
                  <a:srgbClr val="F25E22"/>
                </a:solidFill>
                <a:latin typeface="+mj-lt"/>
                <a:hlinkClick r:id="rId3"/>
              </a:rPr>
              <a:t>SCHOLARSHIPS</a:t>
            </a:r>
            <a:endParaRPr lang="en-US" sz="3200" b="1" dirty="0">
              <a:solidFill>
                <a:srgbClr val="F25E22"/>
              </a:solidFill>
              <a:latin typeface="+mj-lt"/>
            </a:endParaRPr>
          </a:p>
        </p:txBody>
      </p:sp>
      <p:sp>
        <p:nvSpPr>
          <p:cNvPr id="5" name="Shape 123"/>
          <p:cNvSpPr/>
          <p:nvPr/>
        </p:nvSpPr>
        <p:spPr>
          <a:xfrm>
            <a:off x="416384" y="6092532"/>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spTree>
    <p:extLst>
      <p:ext uri="{BB962C8B-B14F-4D97-AF65-F5344CB8AC3E}">
        <p14:creationId xmlns:p14="http://schemas.microsoft.com/office/powerpoint/2010/main" val="3389657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7107"/>
            <a:ext cx="11827565" cy="424732"/>
          </a:xfrm>
          <a:prstGeom prst="rect">
            <a:avLst/>
          </a:prstGeom>
        </p:spPr>
        <p:txBody>
          <a:bodyPr wrap="square">
            <a:spAutoFit/>
          </a:bodyPr>
          <a:lstStyle/>
          <a:p>
            <a:pPr algn="ctr">
              <a:defRPr sz="4100" cap="all">
                <a:solidFill>
                  <a:srgbClr val="53585F"/>
                </a:solidFill>
                <a:effectLst/>
                <a:latin typeface="Helvetica Neue Bold Condensed"/>
                <a:ea typeface="Helvetica Neue Bold Condensed"/>
                <a:cs typeface="Helvetica Neue Bold Condensed"/>
                <a:sym typeface="Helvetica Neue Bold Condensed"/>
              </a:defRPr>
            </a:pPr>
            <a:r>
              <a:rPr lang="en-US" sz="2400" b="1" dirty="0" smtClean="0">
                <a:solidFill>
                  <a:srgbClr val="F25E22"/>
                </a:solidFill>
                <a:latin typeface="Calibri Light" panose="020F0302020204030204" pitchFamily="34" charset="0"/>
              </a:rPr>
              <a:t>An Advanced </a:t>
            </a:r>
            <a:r>
              <a:rPr lang="en-US" sz="2400" b="1" dirty="0">
                <a:solidFill>
                  <a:srgbClr val="F25E22"/>
                </a:solidFill>
                <a:latin typeface="Calibri Light" panose="020F0302020204030204" pitchFamily="34" charset="0"/>
              </a:rPr>
              <a:t>Manufacturing Degree </a:t>
            </a:r>
            <a:r>
              <a:rPr lang="en-US" sz="2400" b="1" dirty="0" smtClean="0">
                <a:solidFill>
                  <a:srgbClr val="F25E22"/>
                </a:solidFill>
                <a:latin typeface="Calibri Light" panose="020F0302020204030204" pitchFamily="34" charset="0"/>
              </a:rPr>
              <a:t>(61 </a:t>
            </a:r>
            <a:r>
              <a:rPr lang="en-US" sz="2400" b="1" dirty="0" err="1" smtClean="0">
                <a:solidFill>
                  <a:srgbClr val="F25E22"/>
                </a:solidFill>
                <a:latin typeface="Calibri Light" panose="020F0302020204030204" pitchFamily="34" charset="0"/>
              </a:rPr>
              <a:t>cr</a:t>
            </a:r>
            <a:r>
              <a:rPr lang="en-US" sz="2400" b="1" dirty="0" smtClean="0">
                <a:solidFill>
                  <a:srgbClr val="F25E22"/>
                </a:solidFill>
                <a:latin typeface="Calibri Light" panose="020F0302020204030204" pitchFamily="34" charset="0"/>
              </a:rPr>
              <a:t>) IN 1 Calendar Year After High School?</a:t>
            </a:r>
            <a:endParaRPr lang="en-US" sz="1400" b="1" dirty="0">
              <a:solidFill>
                <a:srgbClr val="F25E22"/>
              </a:solidFill>
              <a:latin typeface="Calibri Light" panose="020F0302020204030204" pitchFamily="34" charset="0"/>
            </a:endParaRPr>
          </a:p>
        </p:txBody>
      </p:sp>
      <p:sp>
        <p:nvSpPr>
          <p:cNvPr id="2" name="Content Placeholder 1"/>
          <p:cNvSpPr>
            <a:spLocks noGrp="1"/>
          </p:cNvSpPr>
          <p:nvPr>
            <p:ph idx="1"/>
          </p:nvPr>
        </p:nvSpPr>
        <p:spPr>
          <a:xfrm>
            <a:off x="838200" y="990380"/>
            <a:ext cx="10515600" cy="5186583"/>
          </a:xfrm>
        </p:spPr>
        <p:txBody>
          <a:bodyPr>
            <a:normAutofit fontScale="92500" lnSpcReduction="20000"/>
          </a:bodyPr>
          <a:lstStyle/>
          <a:p>
            <a:pPr marL="0" indent="0">
              <a:buNone/>
            </a:pPr>
            <a:r>
              <a:rPr lang="en-US" i="1" dirty="0" smtClean="0">
                <a:solidFill>
                  <a:srgbClr val="F25E22"/>
                </a:solidFill>
              </a:rPr>
              <a:t>Middle – High School College Credit Plus (CCP)</a:t>
            </a:r>
          </a:p>
          <a:p>
            <a:pPr lvl="1"/>
            <a:r>
              <a:rPr lang="en-US" dirty="0" smtClean="0"/>
              <a:t>English 3cr., Math 3cr., Arts &amp; Humanities and/or Social &amp; Behavioral Science 6cr.</a:t>
            </a:r>
          </a:p>
          <a:p>
            <a:pPr lvl="2"/>
            <a:r>
              <a:rPr lang="en-US" dirty="0" smtClean="0"/>
              <a:t>$1843.20 savings at Stark or an average of $4960.08 at a 4yr institution not including room and board which would be approximately $5,000 more</a:t>
            </a:r>
          </a:p>
          <a:p>
            <a:pPr marL="0" indent="0">
              <a:buNone/>
            </a:pPr>
            <a:r>
              <a:rPr lang="en-US" i="1" dirty="0" smtClean="0">
                <a:solidFill>
                  <a:srgbClr val="F25E22"/>
                </a:solidFill>
              </a:rPr>
              <a:t>Summer </a:t>
            </a:r>
            <a:r>
              <a:rPr lang="en-US" dirty="0" smtClean="0"/>
              <a:t> </a:t>
            </a:r>
          </a:p>
          <a:p>
            <a:pPr lvl="1"/>
            <a:r>
              <a:rPr lang="en-US" dirty="0" smtClean="0"/>
              <a:t>Two core classes 10cr., Student Success Seminar 1cr.</a:t>
            </a:r>
          </a:p>
          <a:p>
            <a:pPr marL="0" indent="0">
              <a:buNone/>
            </a:pPr>
            <a:r>
              <a:rPr lang="en-US" i="1" dirty="0" smtClean="0">
                <a:solidFill>
                  <a:srgbClr val="F25E22"/>
                </a:solidFill>
              </a:rPr>
              <a:t>Fall </a:t>
            </a:r>
          </a:p>
          <a:p>
            <a:pPr lvl="1"/>
            <a:r>
              <a:rPr lang="en-US" dirty="0" smtClean="0"/>
              <a:t>5 core classes 15cr.</a:t>
            </a:r>
          </a:p>
          <a:p>
            <a:pPr lvl="1"/>
            <a:r>
              <a:rPr lang="en-US" dirty="0" smtClean="0"/>
              <a:t>NIMS Credentialing Exam (@ no cost)</a:t>
            </a:r>
          </a:p>
          <a:p>
            <a:pPr marL="0" indent="0">
              <a:buNone/>
            </a:pPr>
            <a:r>
              <a:rPr lang="en-US" i="1" dirty="0" smtClean="0">
                <a:solidFill>
                  <a:srgbClr val="F25E22"/>
                </a:solidFill>
              </a:rPr>
              <a:t>Spring</a:t>
            </a:r>
            <a:endParaRPr lang="en-US" i="1" dirty="0">
              <a:solidFill>
                <a:srgbClr val="F25E22"/>
              </a:solidFill>
            </a:endParaRPr>
          </a:p>
          <a:p>
            <a:pPr lvl="1"/>
            <a:r>
              <a:rPr lang="en-US" dirty="0" smtClean="0"/>
              <a:t>5 core classes 16cr.</a:t>
            </a:r>
          </a:p>
          <a:p>
            <a:pPr lvl="1"/>
            <a:r>
              <a:rPr lang="en-US" dirty="0" smtClean="0"/>
              <a:t>NIMS Credentialing </a:t>
            </a:r>
            <a:r>
              <a:rPr lang="en-US" dirty="0"/>
              <a:t>Exam (@ no cost</a:t>
            </a:r>
            <a:r>
              <a:rPr lang="en-US" dirty="0" smtClean="0"/>
              <a:t>)</a:t>
            </a:r>
          </a:p>
          <a:p>
            <a:pPr marL="0" indent="0">
              <a:buNone/>
            </a:pPr>
            <a:r>
              <a:rPr lang="en-US" i="1" dirty="0" smtClean="0">
                <a:solidFill>
                  <a:srgbClr val="F25E22"/>
                </a:solidFill>
              </a:rPr>
              <a:t>Summer</a:t>
            </a:r>
            <a:endParaRPr lang="en-US" i="1" dirty="0">
              <a:solidFill>
                <a:srgbClr val="F25E22"/>
              </a:solidFill>
            </a:endParaRPr>
          </a:p>
          <a:p>
            <a:pPr lvl="1"/>
            <a:r>
              <a:rPr lang="en-US" dirty="0" smtClean="0"/>
              <a:t>2 core classes 7cr.</a:t>
            </a:r>
          </a:p>
          <a:p>
            <a:pPr lvl="1"/>
            <a:r>
              <a:rPr lang="en-US" i="1" dirty="0" smtClean="0">
                <a:solidFill>
                  <a:srgbClr val="F25E22"/>
                </a:solidFill>
              </a:rPr>
              <a:t>GRADUATION</a:t>
            </a:r>
            <a:r>
              <a:rPr lang="en-US" dirty="0" smtClean="0"/>
              <a:t> </a:t>
            </a:r>
          </a:p>
          <a:p>
            <a:pPr lvl="1"/>
            <a:endParaRPr lang="en-US" dirty="0" smtClean="0"/>
          </a:p>
          <a:p>
            <a:pPr marL="914400" lvl="2" indent="0">
              <a:buNone/>
            </a:pPr>
            <a:endParaRPr lang="en-US" dirty="0" smtClean="0"/>
          </a:p>
          <a:p>
            <a:pPr marL="0" indent="0">
              <a:buNone/>
            </a:pPr>
            <a:endParaRPr lang="en-US" dirty="0" smtClean="0"/>
          </a:p>
          <a:p>
            <a:pPr marL="0" indent="0">
              <a:buNone/>
            </a:pPr>
            <a:endParaRPr lang="en-US" dirty="0" smtClean="0"/>
          </a:p>
          <a:p>
            <a:pPr lvl="1"/>
            <a:endParaRPr lang="en-US" dirty="0"/>
          </a:p>
        </p:txBody>
      </p:sp>
      <p:sp>
        <p:nvSpPr>
          <p:cNvPr id="5" name="Shape 188" descr="Financial Aid and Scholarships" title="Low Tuition Costs"/>
          <p:cNvSpPr/>
          <p:nvPr/>
        </p:nvSpPr>
        <p:spPr>
          <a:xfrm>
            <a:off x="7790793" y="1992194"/>
            <a:ext cx="4401207" cy="4409721"/>
          </a:xfrm>
          <a:prstGeom prst="rect">
            <a:avLst/>
          </a:prstGeom>
          <a:solidFill>
            <a:srgbClr val="000000">
              <a:alpha val="79643"/>
            </a:srgbClr>
          </a:solidFill>
          <a:ln w="12700">
            <a:miter lim="400000"/>
          </a:ln>
        </p:spPr>
        <p:txBody>
          <a:bodyPr lIns="25400" tIns="25400" rIns="25400" bIns="25400" anchor="ctr"/>
          <a:lstStyle/>
          <a:p>
            <a:pPr>
              <a:defRPr sz="5000"/>
            </a:pPr>
            <a:endParaRPr sz="2500" dirty="0"/>
          </a:p>
        </p:txBody>
      </p:sp>
      <p:sp>
        <p:nvSpPr>
          <p:cNvPr id="6" name="Shape 189"/>
          <p:cNvSpPr/>
          <p:nvPr/>
        </p:nvSpPr>
        <p:spPr>
          <a:xfrm>
            <a:off x="8772155" y="2225547"/>
            <a:ext cx="3067911" cy="379847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spcBef>
                <a:spcPts val="700"/>
              </a:spcBef>
              <a:defRPr sz="4700">
                <a:latin typeface="Helvetica Neue Thin"/>
                <a:ea typeface="Helvetica Neue Thin"/>
                <a:cs typeface="Helvetica Neue Thin"/>
                <a:sym typeface="Helvetica Neue Thin"/>
              </a:defRPr>
            </a:lvl1pPr>
          </a:lstStyle>
          <a:p>
            <a:pPr>
              <a:defRPr>
                <a:effectLst/>
              </a:defRPr>
            </a:pPr>
            <a:r>
              <a:rPr lang="en-US" sz="2350" dirty="0" smtClean="0">
                <a:solidFill>
                  <a:schemeClr val="bg1"/>
                </a:solidFill>
                <a:latin typeface="Calibri Light" pitchFamily="34" charset="0"/>
              </a:rPr>
              <a:t>Low Tuition Costs</a:t>
            </a:r>
          </a:p>
          <a:p>
            <a:pPr>
              <a:spcBef>
                <a:spcPts val="0"/>
              </a:spcBef>
              <a:defRPr>
                <a:effectLst/>
              </a:defRPr>
            </a:pPr>
            <a:r>
              <a:rPr lang="en-US" sz="1600" i="1" dirty="0" smtClean="0">
                <a:solidFill>
                  <a:schemeClr val="bg1"/>
                </a:solidFill>
                <a:latin typeface="Calibri Light" pitchFamily="34" charset="0"/>
              </a:rPr>
              <a:t>  </a:t>
            </a:r>
            <a:r>
              <a:rPr lang="en-US" sz="2000" i="1" dirty="0" smtClean="0">
                <a:solidFill>
                  <a:srgbClr val="FF0000"/>
                </a:solidFill>
                <a:latin typeface="Calibri Light" pitchFamily="34" charset="0"/>
              </a:rPr>
              <a:t>$7,500 for 49cr.</a:t>
            </a:r>
          </a:p>
          <a:p>
            <a:pPr>
              <a:spcBef>
                <a:spcPts val="0"/>
              </a:spcBef>
              <a:defRPr>
                <a:effectLst/>
              </a:defRPr>
            </a:pPr>
            <a:r>
              <a:rPr lang="en-US" sz="2000" i="1" dirty="0" smtClean="0">
                <a:solidFill>
                  <a:schemeClr val="accent6"/>
                </a:solidFill>
                <a:latin typeface="Calibri Light" pitchFamily="34" charset="0"/>
              </a:rPr>
              <a:t>- $3,500 Pell Grant*</a:t>
            </a:r>
          </a:p>
          <a:p>
            <a:pPr>
              <a:spcBef>
                <a:spcPts val="0"/>
              </a:spcBef>
              <a:defRPr>
                <a:effectLst/>
              </a:defRPr>
            </a:pPr>
            <a:r>
              <a:rPr lang="en-US" sz="2000" i="1" dirty="0" smtClean="0">
                <a:solidFill>
                  <a:schemeClr val="bg1"/>
                </a:solidFill>
                <a:latin typeface="Calibri Light" pitchFamily="34" charset="0"/>
              </a:rPr>
              <a:t>--------------------------</a:t>
            </a:r>
          </a:p>
          <a:p>
            <a:pPr>
              <a:spcBef>
                <a:spcPts val="0"/>
              </a:spcBef>
              <a:defRPr>
                <a:effectLst/>
              </a:defRPr>
            </a:pPr>
            <a:r>
              <a:rPr lang="en-US" sz="2000" i="1" dirty="0" smtClean="0">
                <a:solidFill>
                  <a:schemeClr val="bg1"/>
                </a:solidFill>
                <a:latin typeface="Calibri Light" pitchFamily="34" charset="0"/>
              </a:rPr>
              <a:t>  </a:t>
            </a:r>
            <a:r>
              <a:rPr lang="en-US" sz="2000" i="1" dirty="0" smtClean="0">
                <a:solidFill>
                  <a:srgbClr val="FF0000"/>
                </a:solidFill>
                <a:latin typeface="Calibri Light" pitchFamily="34" charset="0"/>
              </a:rPr>
              <a:t>$4,000</a:t>
            </a:r>
          </a:p>
          <a:p>
            <a:pPr>
              <a:spcBef>
                <a:spcPts val="0"/>
              </a:spcBef>
              <a:defRPr>
                <a:effectLst/>
              </a:defRPr>
            </a:pPr>
            <a:r>
              <a:rPr lang="en-US" sz="2000" i="1" dirty="0" smtClean="0">
                <a:solidFill>
                  <a:schemeClr val="accent6"/>
                </a:solidFill>
                <a:latin typeface="Calibri Light" pitchFamily="34" charset="0"/>
              </a:rPr>
              <a:t>- $1,000 CCP Scholarship *</a:t>
            </a:r>
          </a:p>
          <a:p>
            <a:pPr>
              <a:spcBef>
                <a:spcPts val="0"/>
              </a:spcBef>
              <a:defRPr>
                <a:effectLst/>
              </a:defRPr>
            </a:pPr>
            <a:r>
              <a:rPr lang="en-US" sz="2000" i="1" dirty="0" smtClean="0">
                <a:solidFill>
                  <a:schemeClr val="bg1"/>
                </a:solidFill>
                <a:latin typeface="Calibri Light" pitchFamily="34" charset="0"/>
              </a:rPr>
              <a:t>---------------------------</a:t>
            </a:r>
          </a:p>
          <a:p>
            <a:pPr>
              <a:spcBef>
                <a:spcPts val="0"/>
              </a:spcBef>
              <a:defRPr>
                <a:effectLst/>
              </a:defRPr>
            </a:pPr>
            <a:r>
              <a:rPr lang="en-US" sz="2000" i="1" dirty="0" smtClean="0">
                <a:solidFill>
                  <a:schemeClr val="bg1"/>
                </a:solidFill>
                <a:latin typeface="Calibri Light" pitchFamily="34" charset="0"/>
              </a:rPr>
              <a:t>  </a:t>
            </a:r>
            <a:r>
              <a:rPr lang="en-US" sz="2000" i="1" dirty="0" smtClean="0">
                <a:solidFill>
                  <a:srgbClr val="FF0000"/>
                </a:solidFill>
                <a:latin typeface="Calibri Light" pitchFamily="34" charset="0"/>
              </a:rPr>
              <a:t>$3,000</a:t>
            </a:r>
          </a:p>
          <a:p>
            <a:pPr>
              <a:spcBef>
                <a:spcPts val="0"/>
              </a:spcBef>
              <a:defRPr>
                <a:effectLst/>
              </a:defRPr>
            </a:pPr>
            <a:r>
              <a:rPr lang="en-US" sz="2000" i="1" dirty="0" smtClean="0">
                <a:solidFill>
                  <a:schemeClr val="accent6"/>
                </a:solidFill>
                <a:latin typeface="Calibri Light" pitchFamily="34" charset="0"/>
              </a:rPr>
              <a:t>- $1,500 Choose Ohio First*</a:t>
            </a:r>
          </a:p>
          <a:p>
            <a:pPr>
              <a:spcBef>
                <a:spcPts val="0"/>
              </a:spcBef>
              <a:defRPr>
                <a:effectLst/>
              </a:defRPr>
            </a:pPr>
            <a:r>
              <a:rPr lang="en-US" sz="2000" i="1" dirty="0" smtClean="0">
                <a:solidFill>
                  <a:schemeClr val="bg1"/>
                </a:solidFill>
                <a:latin typeface="Calibri Light" pitchFamily="34" charset="0"/>
              </a:rPr>
              <a:t>- </a:t>
            </a:r>
            <a:r>
              <a:rPr lang="en-US" sz="2000" i="1" dirty="0" smtClean="0">
                <a:solidFill>
                  <a:schemeClr val="accent6"/>
                </a:solidFill>
                <a:latin typeface="Calibri Light" pitchFamily="34" charset="0"/>
              </a:rPr>
              <a:t>$1,500 </a:t>
            </a:r>
            <a:r>
              <a:rPr lang="en-US" sz="2000" i="1" dirty="0">
                <a:solidFill>
                  <a:schemeClr val="accent6"/>
                </a:solidFill>
                <a:latin typeface="Calibri Light" pitchFamily="34" charset="0"/>
              </a:rPr>
              <a:t>Choose Ohio First*</a:t>
            </a:r>
          </a:p>
          <a:p>
            <a:pPr>
              <a:spcBef>
                <a:spcPts val="0"/>
              </a:spcBef>
              <a:defRPr>
                <a:effectLst/>
              </a:defRPr>
            </a:pPr>
            <a:r>
              <a:rPr lang="en-US" sz="2000" i="1" dirty="0" smtClean="0">
                <a:solidFill>
                  <a:schemeClr val="bg1"/>
                </a:solidFill>
                <a:latin typeface="Calibri Light" pitchFamily="34" charset="0"/>
              </a:rPr>
              <a:t>-----------------------------</a:t>
            </a:r>
          </a:p>
          <a:p>
            <a:pPr>
              <a:spcBef>
                <a:spcPts val="0"/>
              </a:spcBef>
              <a:defRPr>
                <a:effectLst/>
              </a:defRPr>
            </a:pPr>
            <a:r>
              <a:rPr lang="en-US" sz="2000" i="1" dirty="0" smtClean="0">
                <a:solidFill>
                  <a:schemeClr val="bg1"/>
                </a:solidFill>
                <a:latin typeface="Calibri Light" pitchFamily="34" charset="0"/>
              </a:rPr>
              <a:t>  </a:t>
            </a:r>
            <a:r>
              <a:rPr lang="en-US" sz="2000" i="1" dirty="0" smtClean="0">
                <a:solidFill>
                  <a:srgbClr val="FFFF00"/>
                </a:solidFill>
                <a:latin typeface="Calibri Light" pitchFamily="34" charset="0"/>
              </a:rPr>
              <a:t>$0 – Balance Due</a:t>
            </a:r>
          </a:p>
        </p:txBody>
      </p:sp>
      <p:sp>
        <p:nvSpPr>
          <p:cNvPr id="3" name="TextBox 2"/>
          <p:cNvSpPr txBox="1"/>
          <p:nvPr/>
        </p:nvSpPr>
        <p:spPr>
          <a:xfrm>
            <a:off x="1036948" y="6266019"/>
            <a:ext cx="5454378" cy="369332"/>
          </a:xfrm>
          <a:prstGeom prst="rect">
            <a:avLst/>
          </a:prstGeom>
          <a:noFill/>
        </p:spPr>
        <p:txBody>
          <a:bodyPr wrap="none" rtlCol="0">
            <a:spAutoFit/>
          </a:bodyPr>
          <a:lstStyle/>
          <a:p>
            <a:r>
              <a:rPr lang="en-US" dirty="0" smtClean="0"/>
              <a:t>*pending eligibility; other scholarships are also available</a:t>
            </a:r>
            <a:endParaRPr lang="en-US" dirty="0"/>
          </a:p>
        </p:txBody>
      </p:sp>
    </p:spTree>
    <p:extLst>
      <p:ext uri="{BB962C8B-B14F-4D97-AF65-F5344CB8AC3E}">
        <p14:creationId xmlns:p14="http://schemas.microsoft.com/office/powerpoint/2010/main" val="346799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fill="hold" grpId="0" nodeType="afterEffect">
                                  <p:stCondLst>
                                    <p:cond delay="0"/>
                                  </p:stCondLst>
                                  <p:iterate>
                                    <p:tmAbs val="0"/>
                                  </p:iterate>
                                  <p:childTnLst>
                                    <p:set>
                                      <p:cBhvr>
                                        <p:cTn id="6" fill="hold"/>
                                        <p:tgtEl>
                                          <p:spTgt spid="6"/>
                                        </p:tgtEl>
                                        <p:attrNameLst>
                                          <p:attrName>style.visibility</p:attrName>
                                        </p:attrNameLst>
                                      </p:cBhvr>
                                      <p:to>
                                        <p:strVal val="visible"/>
                                      </p:to>
                                    </p:set>
                                    <p:animEffect transition="in" filter="dissolve">
                                      <p:cBhvr>
                                        <p:cTn id="7" dur="499"/>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0" name="Amber-Headshot-2-filtered.png" descr="Decorative"/>
          <p:cNvPicPr>
            <a:picLocks noChangeAspect="1"/>
          </p:cNvPicPr>
          <p:nvPr/>
        </p:nvPicPr>
        <p:blipFill>
          <a:blip r:embed="rId3" cstate="print">
            <a:extLst/>
          </a:blip>
          <a:stretch>
            <a:fillRect/>
          </a:stretch>
        </p:blipFill>
        <p:spPr>
          <a:xfrm>
            <a:off x="654185" y="517776"/>
            <a:ext cx="4044692" cy="7025894"/>
          </a:xfrm>
          <a:prstGeom prst="rect">
            <a:avLst/>
          </a:prstGeom>
          <a:ln w="12700">
            <a:miter lim="400000"/>
          </a:ln>
          <a:effectLst>
            <a:outerShdw blurRad="342900" dist="50800" dir="11382841" rotWithShape="0">
              <a:srgbClr val="2D3135">
                <a:alpha val="44670"/>
              </a:srgbClr>
            </a:outerShdw>
            <a:reflection stA="9213" endPos="40000" dir="5400000" sy="-100000" algn="bl" rotWithShape="0"/>
          </a:effectLst>
        </p:spPr>
      </p:pic>
      <p:sp>
        <p:nvSpPr>
          <p:cNvPr id="152" name="Shape 152"/>
          <p:cNvSpPr/>
          <p:nvPr/>
        </p:nvSpPr>
        <p:spPr>
          <a:xfrm>
            <a:off x="5792357" y="404791"/>
            <a:ext cx="6932200" cy="2144177"/>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p>
            <a:pPr marL="0" lvl="1" indent="171450" defTabSz="412750" hangingPunct="0">
              <a:lnSpc>
                <a:spcPct val="80000"/>
              </a:lnSpc>
              <a:defRPr sz="17000" cap="all">
                <a:solidFill>
                  <a:srgbClr val="53585F"/>
                </a:solidFill>
                <a:effectLst/>
                <a:latin typeface="Helvetica Neue Bold Condensed"/>
                <a:ea typeface="Helvetica Neue Bold Condensed"/>
                <a:cs typeface="Helvetica Neue Bold Condensed"/>
                <a:sym typeface="Helvetica Neue Bold Condensed"/>
              </a:defRPr>
            </a:pPr>
            <a:r>
              <a:rPr sz="8500" kern="0" cap="all" dirty="0">
                <a:solidFill>
                  <a:srgbClr val="53585F"/>
                </a:solidFill>
                <a:latin typeface="Calibri Light" pitchFamily="34" charset="0"/>
                <a:sym typeface="Helvetica Neue Bold Condensed"/>
              </a:rPr>
              <a:t> Incredible</a:t>
            </a:r>
            <a:br>
              <a:rPr sz="8500" kern="0" cap="all" dirty="0">
                <a:solidFill>
                  <a:srgbClr val="53585F"/>
                </a:solidFill>
                <a:latin typeface="Calibri Light" pitchFamily="34" charset="0"/>
                <a:sym typeface="Helvetica Neue Bold Condensed"/>
              </a:rPr>
            </a:br>
            <a:r>
              <a:rPr sz="8500" kern="0" cap="all" dirty="0">
                <a:solidFill>
                  <a:srgbClr val="53585F"/>
                </a:solidFill>
                <a:latin typeface="Calibri Light" pitchFamily="34" charset="0"/>
                <a:sym typeface="Helvetica Neue Bold Condensed"/>
              </a:rPr>
              <a:t>     </a:t>
            </a:r>
            <a:r>
              <a:rPr sz="8500" kern="0" cap="all" dirty="0">
                <a:solidFill>
                  <a:srgbClr val="FF7602"/>
                </a:solidFill>
                <a:latin typeface="Calibri Light" pitchFamily="34" charset="0"/>
                <a:sym typeface="Helvetica Neue Bold Condensed"/>
              </a:rPr>
              <a:t>jobs</a:t>
            </a:r>
          </a:p>
        </p:txBody>
      </p:sp>
      <p:pic>
        <p:nvPicPr>
          <p:cNvPr id="153" name="Zach-Headshot-filtered.png" descr="Decorative"/>
          <p:cNvPicPr>
            <a:picLocks noChangeAspect="1"/>
          </p:cNvPicPr>
          <p:nvPr/>
        </p:nvPicPr>
        <p:blipFill>
          <a:blip r:embed="rId4" cstate="print">
            <a:extLst/>
          </a:blip>
          <a:stretch>
            <a:fillRect/>
          </a:stretch>
        </p:blipFill>
        <p:spPr>
          <a:xfrm>
            <a:off x="-1188831" y="2001483"/>
            <a:ext cx="4531897" cy="6056209"/>
          </a:xfrm>
          <a:prstGeom prst="rect">
            <a:avLst/>
          </a:prstGeom>
          <a:ln w="12700">
            <a:miter lim="400000"/>
          </a:ln>
        </p:spPr>
      </p:pic>
      <p:sp>
        <p:nvSpPr>
          <p:cNvPr id="154" name="Shape 154"/>
          <p:cNvSpPr/>
          <p:nvPr/>
        </p:nvSpPr>
        <p:spPr>
          <a:xfrm>
            <a:off x="4103714" y="5021786"/>
            <a:ext cx="4293792" cy="1590179"/>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defRPr sz="5000">
                <a:solidFill>
                  <a:srgbClr val="53585F"/>
                </a:solidFill>
                <a:latin typeface="Helvetica Neue Thin"/>
                <a:ea typeface="Helvetica Neue Thin"/>
                <a:cs typeface="Helvetica Neue Thin"/>
                <a:sym typeface="Helvetica Neue Thin"/>
              </a:defRPr>
            </a:lvl1pPr>
          </a:lstStyle>
          <a:p>
            <a:pPr algn="ctr" defTabSz="412750" hangingPunct="0">
              <a:defRPr>
                <a:effectLst/>
              </a:defRPr>
            </a:pPr>
            <a:r>
              <a:rPr sz="2500" kern="0" dirty="0">
                <a:latin typeface="Calibri Light" pitchFamily="34" charset="0"/>
              </a:rPr>
              <a:t>The average US manufacturing worker earns $77,506 annually. 20% higher than workers in other industries.</a:t>
            </a:r>
          </a:p>
        </p:txBody>
      </p:sp>
      <p:sp>
        <p:nvSpPr>
          <p:cNvPr id="4" name="TextBox 3"/>
          <p:cNvSpPr txBox="1"/>
          <p:nvPr/>
        </p:nvSpPr>
        <p:spPr>
          <a:xfrm>
            <a:off x="5549203" y="2533190"/>
            <a:ext cx="284830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smtClean="0">
                <a:ln>
                  <a:noFill/>
                </a:ln>
                <a:solidFill>
                  <a:srgbClr val="00B050"/>
                </a:solidFill>
                <a:effectLst>
                  <a:outerShdw blurRad="38100" dist="64529" dir="2700000" rotWithShape="0">
                    <a:srgbClr val="000000">
                      <a:alpha val="48275"/>
                    </a:srgbClr>
                  </a:outerShdw>
                </a:effectLst>
                <a:uFillTx/>
                <a:latin typeface="+mn-lt"/>
                <a:ea typeface="+mn-ea"/>
                <a:cs typeface="+mn-cs"/>
                <a:sym typeface="Helvetica Neue Light"/>
              </a:rPr>
              <a:t>ALCOA</a:t>
            </a:r>
            <a:endParaRPr kumimoji="0" lang="en-US" sz="4000" b="0" i="0" u="none" strike="noStrike" cap="none" spc="0" normalizeH="0" baseline="0" dirty="0">
              <a:ln>
                <a:noFill/>
              </a:ln>
              <a:solidFill>
                <a:srgbClr val="00B050"/>
              </a:solidFill>
              <a:effectLst>
                <a:outerShdw blurRad="38100" dist="64529" dir="2700000" rotWithShape="0">
                  <a:srgbClr val="000000">
                    <a:alpha val="48275"/>
                  </a:srgbClr>
                </a:outerShdw>
              </a:effectLst>
              <a:uFillTx/>
              <a:latin typeface="+mn-lt"/>
              <a:ea typeface="+mn-ea"/>
              <a:cs typeface="+mn-cs"/>
              <a:sym typeface="Helvetica Neue Light"/>
            </a:endParaRPr>
          </a:p>
        </p:txBody>
      </p:sp>
      <p:sp>
        <p:nvSpPr>
          <p:cNvPr id="11" name="TextBox 10"/>
          <p:cNvSpPr txBox="1"/>
          <p:nvPr/>
        </p:nvSpPr>
        <p:spPr>
          <a:xfrm>
            <a:off x="8231281" y="2376700"/>
            <a:ext cx="3110633"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4000" dirty="0" smtClean="0">
                <a:solidFill>
                  <a:srgbClr val="00B050"/>
                </a:solidFill>
                <a:effectLst>
                  <a:outerShdw blurRad="38100" dist="64529" dir="2700000" rotWithShape="0">
                    <a:srgbClr val="000000">
                      <a:alpha val="48275"/>
                    </a:srgbClr>
                  </a:outerShdw>
                </a:effectLst>
                <a:sym typeface="Helvetica Neue Light"/>
              </a:rPr>
              <a:t>AMERICAN STANDARD</a:t>
            </a:r>
            <a:endParaRPr kumimoji="0" lang="en-US" sz="4000" b="0" i="0" u="none" strike="noStrike" cap="none" spc="0" normalizeH="0" baseline="0" dirty="0">
              <a:ln>
                <a:noFill/>
              </a:ln>
              <a:solidFill>
                <a:srgbClr val="00B050"/>
              </a:solidFill>
              <a:effectLst>
                <a:outerShdw blurRad="38100" dist="64529" dir="2700000" rotWithShape="0">
                  <a:srgbClr val="000000">
                    <a:alpha val="48275"/>
                  </a:srgbClr>
                </a:outerShdw>
              </a:effectLst>
              <a:uFillTx/>
              <a:latin typeface="+mn-lt"/>
              <a:ea typeface="+mn-ea"/>
              <a:cs typeface="+mn-cs"/>
              <a:sym typeface="Helvetica Neue Light"/>
            </a:endParaRPr>
          </a:p>
        </p:txBody>
      </p:sp>
      <p:sp>
        <p:nvSpPr>
          <p:cNvPr id="12" name="TextBox 11"/>
          <p:cNvSpPr txBox="1"/>
          <p:nvPr/>
        </p:nvSpPr>
        <p:spPr>
          <a:xfrm>
            <a:off x="4253677" y="3180856"/>
            <a:ext cx="307735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4000" dirty="0" smtClean="0">
                <a:solidFill>
                  <a:srgbClr val="00B050"/>
                </a:solidFill>
                <a:effectLst>
                  <a:outerShdw blurRad="38100" dist="64529" dir="2700000" rotWithShape="0">
                    <a:srgbClr val="000000">
                      <a:alpha val="48275"/>
                    </a:srgbClr>
                  </a:outerShdw>
                </a:effectLst>
                <a:sym typeface="Helvetica Neue Light"/>
              </a:rPr>
              <a:t>SGS TOOLS</a:t>
            </a:r>
            <a:endParaRPr kumimoji="0" lang="en-US" sz="4000" b="0" i="0" u="none" strike="noStrike" cap="none" spc="0" normalizeH="0" baseline="0" dirty="0">
              <a:ln>
                <a:noFill/>
              </a:ln>
              <a:solidFill>
                <a:srgbClr val="00B050"/>
              </a:solidFill>
              <a:effectLst>
                <a:outerShdw blurRad="38100" dist="64529" dir="2700000" rotWithShape="0">
                  <a:srgbClr val="000000">
                    <a:alpha val="48275"/>
                  </a:srgbClr>
                </a:outerShdw>
              </a:effectLst>
              <a:uFillTx/>
              <a:latin typeface="+mn-lt"/>
              <a:ea typeface="+mn-ea"/>
              <a:cs typeface="+mn-cs"/>
              <a:sym typeface="Helvetica Neue Light"/>
            </a:endParaRPr>
          </a:p>
        </p:txBody>
      </p:sp>
      <p:sp>
        <p:nvSpPr>
          <p:cNvPr id="13" name="TextBox 12"/>
          <p:cNvSpPr txBox="1"/>
          <p:nvPr/>
        </p:nvSpPr>
        <p:spPr>
          <a:xfrm>
            <a:off x="3768229" y="1858944"/>
            <a:ext cx="284830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4000" dirty="0" smtClean="0">
                <a:solidFill>
                  <a:srgbClr val="00B050"/>
                </a:solidFill>
                <a:effectLst>
                  <a:outerShdw blurRad="38100" dist="64529" dir="2700000" rotWithShape="0">
                    <a:srgbClr val="000000">
                      <a:alpha val="48275"/>
                    </a:srgbClr>
                  </a:outerShdw>
                </a:effectLst>
                <a:sym typeface="Helvetica Neue Light"/>
              </a:rPr>
              <a:t>SFS INTEC</a:t>
            </a:r>
            <a:endParaRPr kumimoji="0" lang="en-US" sz="4000" b="0" i="0" u="none" strike="noStrike" cap="none" spc="0" normalizeH="0" baseline="0" dirty="0">
              <a:ln>
                <a:noFill/>
              </a:ln>
              <a:solidFill>
                <a:srgbClr val="00B050"/>
              </a:solidFill>
              <a:effectLst>
                <a:outerShdw blurRad="38100" dist="64529" dir="2700000" rotWithShape="0">
                  <a:srgbClr val="000000">
                    <a:alpha val="48275"/>
                  </a:srgbClr>
                </a:outerShdw>
              </a:effectLst>
              <a:uFillTx/>
              <a:latin typeface="+mn-lt"/>
              <a:ea typeface="+mn-ea"/>
              <a:cs typeface="+mn-cs"/>
              <a:sym typeface="Helvetica Neue Light"/>
            </a:endParaRPr>
          </a:p>
        </p:txBody>
      </p:sp>
      <p:sp>
        <p:nvSpPr>
          <p:cNvPr id="14" name="TextBox 13"/>
          <p:cNvSpPr txBox="1"/>
          <p:nvPr/>
        </p:nvSpPr>
        <p:spPr>
          <a:xfrm>
            <a:off x="7923229" y="4362193"/>
            <a:ext cx="3907508"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4000" dirty="0" smtClean="0">
                <a:solidFill>
                  <a:srgbClr val="00B050"/>
                </a:solidFill>
                <a:effectLst>
                  <a:outerShdw blurRad="38100" dist="64529" dir="2700000" rotWithShape="0">
                    <a:srgbClr val="000000">
                      <a:alpha val="48275"/>
                    </a:srgbClr>
                  </a:outerShdw>
                </a:effectLst>
                <a:sym typeface="Helvetica Neue Light"/>
              </a:rPr>
              <a:t>TIMKEN STEEL</a:t>
            </a:r>
            <a:endParaRPr kumimoji="0" lang="en-US" sz="4000" b="0" i="0" u="none" strike="noStrike" cap="none" spc="0" normalizeH="0" baseline="0" dirty="0">
              <a:ln>
                <a:noFill/>
              </a:ln>
              <a:solidFill>
                <a:srgbClr val="00B050"/>
              </a:solidFill>
              <a:effectLst>
                <a:outerShdw blurRad="38100" dist="64529" dir="2700000" rotWithShape="0">
                  <a:srgbClr val="000000">
                    <a:alpha val="48275"/>
                  </a:srgbClr>
                </a:outerShdw>
              </a:effectLst>
              <a:uFillTx/>
              <a:latin typeface="+mn-lt"/>
              <a:ea typeface="+mn-ea"/>
              <a:cs typeface="+mn-cs"/>
              <a:sym typeface="Helvetica Neue Light"/>
            </a:endParaRPr>
          </a:p>
        </p:txBody>
      </p:sp>
      <p:sp>
        <p:nvSpPr>
          <p:cNvPr id="15" name="TextBox 14"/>
          <p:cNvSpPr txBox="1"/>
          <p:nvPr/>
        </p:nvSpPr>
        <p:spPr>
          <a:xfrm>
            <a:off x="6250610" y="3768241"/>
            <a:ext cx="5283044"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4000" dirty="0" smtClean="0">
                <a:solidFill>
                  <a:srgbClr val="00B050"/>
                </a:solidFill>
                <a:effectLst>
                  <a:outerShdw blurRad="38100" dist="64529" dir="2700000" rotWithShape="0">
                    <a:srgbClr val="000000">
                      <a:alpha val="48275"/>
                    </a:srgbClr>
                  </a:outerShdw>
                </a:effectLst>
                <a:sym typeface="Helvetica Neue Light"/>
              </a:rPr>
              <a:t>TRILOGY PLASTICS</a:t>
            </a:r>
            <a:endParaRPr kumimoji="0" lang="en-US" sz="4000" b="0" i="0" u="none" strike="noStrike" cap="none" spc="0" normalizeH="0" baseline="0" dirty="0">
              <a:ln>
                <a:noFill/>
              </a:ln>
              <a:solidFill>
                <a:srgbClr val="00B050"/>
              </a:solidFill>
              <a:effectLst>
                <a:outerShdw blurRad="38100" dist="64529" dir="2700000" rotWithShape="0">
                  <a:srgbClr val="000000">
                    <a:alpha val="48275"/>
                  </a:srgbClr>
                </a:outerShdw>
              </a:effectLst>
              <a:uFillTx/>
              <a:latin typeface="+mn-lt"/>
              <a:ea typeface="+mn-ea"/>
              <a:cs typeface="+mn-cs"/>
              <a:sym typeface="Helvetica Neue Light"/>
            </a:endParaRPr>
          </a:p>
        </p:txBody>
      </p:sp>
      <p:sp>
        <p:nvSpPr>
          <p:cNvPr id="16" name="Shape 123"/>
          <p:cNvSpPr/>
          <p:nvPr/>
        </p:nvSpPr>
        <p:spPr>
          <a:xfrm>
            <a:off x="8397506" y="6114112"/>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sp>
        <p:nvSpPr>
          <p:cNvPr id="2" name="Title 1" hidden="1"/>
          <p:cNvSpPr>
            <a:spLocks noGrp="1"/>
          </p:cNvSpPr>
          <p:nvPr>
            <p:ph type="title"/>
          </p:nvPr>
        </p:nvSpPr>
        <p:spPr/>
        <p:txBody>
          <a:bodyPr/>
          <a:lstStyle/>
          <a:p>
            <a:r>
              <a:rPr lang="en-US" dirty="0" smtClean="0"/>
              <a:t>Incredible Jobs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248396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 calcmode="lin" valueType="num">
                                      <p:cBhvr additive="base">
                                        <p:cTn id="1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fltVal val="0"/>
                                          </p:val>
                                        </p:tav>
                                        <p:tav tm="100000">
                                          <p:val>
                                            <p:strVal val="#ppt_w"/>
                                          </p:val>
                                        </p:tav>
                                      </p:tavLst>
                                    </p:anim>
                                    <p:anim calcmode="lin" valueType="num">
                                      <p:cBhvr>
                                        <p:cTn id="33" dur="1000" fill="hold"/>
                                        <p:tgtEl>
                                          <p:spTgt spid="14"/>
                                        </p:tgtEl>
                                        <p:attrNameLst>
                                          <p:attrName>ppt_h</p:attrName>
                                        </p:attrNameLst>
                                      </p:cBhvr>
                                      <p:tavLst>
                                        <p:tav tm="0">
                                          <p:val>
                                            <p:fltVal val="0"/>
                                          </p:val>
                                        </p:tav>
                                        <p:tav tm="100000">
                                          <p:val>
                                            <p:strVal val="#ppt_h"/>
                                          </p:val>
                                        </p:tav>
                                      </p:tavLst>
                                    </p:anim>
                                    <p:anim calcmode="lin" valueType="num">
                                      <p:cBhvr>
                                        <p:cTn id="34" dur="1000" fill="hold"/>
                                        <p:tgtEl>
                                          <p:spTgt spid="14"/>
                                        </p:tgtEl>
                                        <p:attrNameLst>
                                          <p:attrName>style.rotation</p:attrName>
                                        </p:attrNameLst>
                                      </p:cBhvr>
                                      <p:tavLst>
                                        <p:tav tm="0">
                                          <p:val>
                                            <p:fltVal val="90"/>
                                          </p:val>
                                        </p:tav>
                                        <p:tav tm="100000">
                                          <p:val>
                                            <p:fltVal val="0"/>
                                          </p:val>
                                        </p:tav>
                                      </p:tavLst>
                                    </p:anim>
                                    <p:animEffect transition="in" filter="fade">
                                      <p:cBhvr>
                                        <p:cTn id="35" dur="10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3" name="pasted-image-filtered.jpeg" descr="Decorative"/>
          <p:cNvPicPr>
            <a:picLocks noChangeAspect="1"/>
          </p:cNvPicPr>
          <p:nvPr/>
        </p:nvPicPr>
        <p:blipFill>
          <a:blip r:embed="rId2" cstate="print">
            <a:biLevel thresh="50000"/>
            <a:extLst/>
          </a:blip>
          <a:stretch>
            <a:fillRect/>
          </a:stretch>
        </p:blipFill>
        <p:spPr>
          <a:xfrm>
            <a:off x="-3419412" y="48085"/>
            <a:ext cx="18722080" cy="12487480"/>
          </a:xfrm>
          <a:prstGeom prst="rect">
            <a:avLst/>
          </a:prstGeom>
          <a:ln w="12700">
            <a:miter lim="400000"/>
          </a:ln>
        </p:spPr>
      </p:pic>
      <p:sp>
        <p:nvSpPr>
          <p:cNvPr id="204" name="Shape 204"/>
          <p:cNvSpPr/>
          <p:nvPr/>
        </p:nvSpPr>
        <p:spPr>
          <a:xfrm>
            <a:off x="3727382" y="1047972"/>
            <a:ext cx="4428492" cy="85382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gn="ctr" defTabSz="412750" hangingPunct="0">
              <a:lnSpc>
                <a:spcPct val="70000"/>
              </a:lnSpc>
              <a:defRPr sz="20000" cap="all">
                <a:solidFill>
                  <a:srgbClr val="53585F"/>
                </a:solidFill>
                <a:effectLst/>
                <a:latin typeface="Helvetica Neue Bold Condensed"/>
                <a:ea typeface="Helvetica Neue Bold Condensed"/>
                <a:cs typeface="Helvetica Neue Bold Condensed"/>
                <a:sym typeface="Helvetica Neue Bold Condensed"/>
              </a:defRPr>
            </a:pPr>
            <a:r>
              <a:rPr lang="en-US" sz="7000" kern="0" cap="all" dirty="0" smtClean="0">
                <a:solidFill>
                  <a:srgbClr val="FF7602"/>
                </a:solidFill>
                <a:latin typeface="Calibri Light" pitchFamily="34" charset="0"/>
                <a:sym typeface="Helvetica Neue Bold Condensed"/>
              </a:rPr>
              <a:t>SERVICES</a:t>
            </a:r>
            <a:endParaRPr sz="7000" kern="0" cap="all" dirty="0">
              <a:solidFill>
                <a:srgbClr val="FF7602"/>
              </a:solidFill>
              <a:latin typeface="Calibri Light" pitchFamily="34" charset="0"/>
              <a:sym typeface="Helvetica Neue Bold Condensed"/>
            </a:endParaRPr>
          </a:p>
        </p:txBody>
      </p:sp>
      <p:sp>
        <p:nvSpPr>
          <p:cNvPr id="205" name="Shape 205" descr="Faculty Advisor&#10;Success Coach&#10;Tutoring&#10;Career Development Services&#10;Military Services&#10;"/>
          <p:cNvSpPr/>
          <p:nvPr/>
        </p:nvSpPr>
        <p:spPr>
          <a:xfrm flipH="1">
            <a:off x="431514" y="2527443"/>
            <a:ext cx="8270695" cy="235278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10000"/>
              </a:lnSpc>
              <a:defRPr sz="11300" cap="all">
                <a:solidFill>
                  <a:srgbClr val="FF7602"/>
                </a:solidFill>
                <a:latin typeface="Helvetica Neue Bold Condensed"/>
                <a:ea typeface="Helvetica Neue Bold Condensed"/>
                <a:cs typeface="Helvetica Neue Bold Condensed"/>
                <a:sym typeface="Helvetica Neue Bold Condensed"/>
              </a:defRPr>
            </a:lvl1pPr>
          </a:lstStyle>
          <a:p>
            <a:pPr algn="ctr" defTabSz="412750" hangingPunct="0">
              <a:defRPr>
                <a:solidFill>
                  <a:srgbClr val="53585F"/>
                </a:solidFill>
                <a:effectLst/>
              </a:defRPr>
            </a:pPr>
            <a:endParaRPr sz="4000" kern="0" dirty="0">
              <a:latin typeface="Calibri Light" pitchFamily="34" charset="0"/>
            </a:endParaRPr>
          </a:p>
        </p:txBody>
      </p:sp>
      <p:sp>
        <p:nvSpPr>
          <p:cNvPr id="207" name="Shape 207"/>
          <p:cNvSpPr/>
          <p:nvPr/>
        </p:nvSpPr>
        <p:spPr>
          <a:xfrm>
            <a:off x="1926259" y="305842"/>
            <a:ext cx="6365837" cy="72455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gn="ctr" defTabSz="412750" hangingPunct="0">
              <a:lnSpc>
                <a:spcPct val="70000"/>
              </a:lnSpc>
              <a:defRPr sz="20000" cap="all">
                <a:solidFill>
                  <a:srgbClr val="53585F"/>
                </a:solidFill>
                <a:effectLst/>
                <a:latin typeface="Helvetica Neue Bold Condensed"/>
                <a:ea typeface="Helvetica Neue Bold Condensed"/>
                <a:cs typeface="Helvetica Neue Bold Condensed"/>
                <a:sym typeface="Helvetica Neue Bold Condensed"/>
              </a:defRPr>
            </a:pPr>
            <a:r>
              <a:rPr lang="en-US" sz="6250" kern="0" cap="all" dirty="0" smtClean="0">
                <a:solidFill>
                  <a:srgbClr val="53585F"/>
                </a:solidFill>
                <a:latin typeface="Calibri Light" pitchFamily="34" charset="0"/>
                <a:sym typeface="Helvetica Neue Bold Condensed"/>
              </a:rPr>
              <a:t>STUDENT</a:t>
            </a:r>
            <a:r>
              <a:rPr sz="6250" kern="0" cap="all" dirty="0" smtClean="0">
                <a:solidFill>
                  <a:srgbClr val="53585F"/>
                </a:solidFill>
                <a:latin typeface="Calibri Light" pitchFamily="34" charset="0"/>
                <a:sym typeface="Helvetica Neue Bold Condensed"/>
              </a:rPr>
              <a:t> </a:t>
            </a:r>
            <a:r>
              <a:rPr lang="en-US" sz="6250" kern="0" cap="all" dirty="0" smtClean="0">
                <a:solidFill>
                  <a:srgbClr val="53585F"/>
                </a:solidFill>
                <a:latin typeface="Calibri Light" pitchFamily="34" charset="0"/>
                <a:sym typeface="Helvetica Neue Bold Condensed"/>
              </a:rPr>
              <a:t>SUCCESS</a:t>
            </a:r>
            <a:r>
              <a:rPr sz="6250" kern="0" cap="all" dirty="0" smtClean="0">
                <a:solidFill>
                  <a:srgbClr val="FF7602"/>
                </a:solidFill>
                <a:latin typeface="Calibri Light" pitchFamily="34" charset="0"/>
                <a:sym typeface="Helvetica Neue Bold Condensed"/>
              </a:rPr>
              <a:t> </a:t>
            </a:r>
            <a:endParaRPr sz="6250" kern="0" cap="all" dirty="0">
              <a:solidFill>
                <a:srgbClr val="FF7602"/>
              </a:solidFill>
              <a:latin typeface="Calibri Light" pitchFamily="34" charset="0"/>
              <a:sym typeface="Helvetica Neue Bold Condensed"/>
            </a:endParaRPr>
          </a:p>
        </p:txBody>
      </p:sp>
      <p:sp>
        <p:nvSpPr>
          <p:cNvPr id="3" name="TextBox 2" descr="Faculty Advisor&#10;Success Coach&#10;Tutoring&#10;Career Development Services&#10;Military Services&#10;" title="Student Success Service"/>
          <p:cNvSpPr txBox="1"/>
          <p:nvPr/>
        </p:nvSpPr>
        <p:spPr>
          <a:xfrm>
            <a:off x="539905" y="2715085"/>
            <a:ext cx="9441951"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825500" rtl="0" fontAlgn="auto" latinLnBrk="0" hangingPunct="0">
              <a:lnSpc>
                <a:spcPct val="100000"/>
              </a:lnSpc>
              <a:spcBef>
                <a:spcPts val="0"/>
              </a:spcBef>
              <a:spcAft>
                <a:spcPts val="0"/>
              </a:spcAft>
              <a:buClrTx/>
              <a:buSzTx/>
              <a:buFontTx/>
              <a:buNone/>
              <a:tabLst/>
            </a:pPr>
            <a:r>
              <a:rPr lang="en-US" sz="3200" dirty="0" smtClean="0">
                <a:solidFill>
                  <a:schemeClr val="bg1">
                    <a:lumMod val="95000"/>
                    <a:lumOff val="5000"/>
                  </a:schemeClr>
                </a:solidFill>
                <a:effectLst>
                  <a:outerShdw blurRad="38100" dist="64529" dir="2700000" rotWithShape="0">
                    <a:srgbClr val="000000">
                      <a:alpha val="48275"/>
                    </a:srgbClr>
                  </a:outerShdw>
                </a:effectLst>
                <a:sym typeface="Helvetica Neue Light"/>
              </a:rPr>
              <a:t>Faculty Adviser</a:t>
            </a:r>
          </a:p>
          <a:p>
            <a:pPr marL="0" marR="0" indent="0" defTabSz="825500" rtl="0" fontAlgn="auto" latinLnBrk="0" hangingPunct="0">
              <a:lnSpc>
                <a:spcPct val="100000"/>
              </a:lnSpc>
              <a:spcBef>
                <a:spcPts val="0"/>
              </a:spcBef>
              <a:spcAft>
                <a:spcPts val="0"/>
              </a:spcAft>
              <a:buClrTx/>
              <a:buSzTx/>
              <a:buFontTx/>
              <a:buNone/>
              <a:tabLst/>
            </a:pPr>
            <a:r>
              <a:rPr lang="en-US" sz="3200" dirty="0" smtClean="0">
                <a:solidFill>
                  <a:schemeClr val="bg1">
                    <a:lumMod val="95000"/>
                    <a:lumOff val="5000"/>
                  </a:schemeClr>
                </a:solidFill>
                <a:effectLst>
                  <a:outerShdw blurRad="38100" dist="64529" dir="2700000" rotWithShape="0">
                    <a:srgbClr val="000000">
                      <a:alpha val="48275"/>
                    </a:srgbClr>
                  </a:outerShdw>
                </a:effectLst>
                <a:sym typeface="Helvetica Neue Light"/>
              </a:rPr>
              <a:t>Success Coach</a:t>
            </a:r>
          </a:p>
          <a:p>
            <a:pPr marL="0" marR="0" indent="0" defTabSz="8255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chemeClr val="bg1">
                    <a:lumMod val="95000"/>
                    <a:lumOff val="5000"/>
                  </a:schemeClr>
                </a:solidFill>
                <a:effectLst>
                  <a:outerShdw blurRad="38100" dist="64529" dir="2700000" rotWithShape="0">
                    <a:srgbClr val="000000">
                      <a:alpha val="48275"/>
                    </a:srgbClr>
                  </a:outerShdw>
                </a:effectLst>
                <a:uFillTx/>
                <a:sym typeface="Helvetica Neue Light"/>
              </a:rPr>
              <a:t>Tutoring</a:t>
            </a:r>
          </a:p>
          <a:p>
            <a:pPr marL="0" marR="0" indent="0" defTabSz="825500" rtl="0" fontAlgn="auto" latinLnBrk="0" hangingPunct="0">
              <a:lnSpc>
                <a:spcPct val="100000"/>
              </a:lnSpc>
              <a:spcBef>
                <a:spcPts val="0"/>
              </a:spcBef>
              <a:spcAft>
                <a:spcPts val="0"/>
              </a:spcAft>
              <a:buClrTx/>
              <a:buSzTx/>
              <a:buFontTx/>
              <a:buNone/>
              <a:tabLst/>
            </a:pPr>
            <a:r>
              <a:rPr lang="en-US" sz="3200" dirty="0" smtClean="0">
                <a:solidFill>
                  <a:schemeClr val="bg1">
                    <a:lumMod val="95000"/>
                    <a:lumOff val="5000"/>
                  </a:schemeClr>
                </a:solidFill>
                <a:effectLst>
                  <a:outerShdw blurRad="38100" dist="64529" dir="2700000" rotWithShape="0">
                    <a:srgbClr val="000000">
                      <a:alpha val="48275"/>
                    </a:srgbClr>
                  </a:outerShdw>
                </a:effectLst>
                <a:sym typeface="Helvetica Neue Light"/>
              </a:rPr>
              <a:t>Career Development Services</a:t>
            </a:r>
          </a:p>
          <a:p>
            <a:pPr marL="0" marR="0" indent="0" defTabSz="825500" rtl="0" fontAlgn="auto" latinLnBrk="0" hangingPunct="0">
              <a:lnSpc>
                <a:spcPct val="100000"/>
              </a:lnSpc>
              <a:spcBef>
                <a:spcPts val="0"/>
              </a:spcBef>
              <a:spcAft>
                <a:spcPts val="0"/>
              </a:spcAft>
              <a:buClrTx/>
              <a:buSzTx/>
              <a:buFontTx/>
              <a:buNone/>
              <a:tabLst/>
            </a:pPr>
            <a:r>
              <a:rPr lang="en-US" sz="3200" dirty="0" smtClean="0">
                <a:solidFill>
                  <a:schemeClr val="bg1">
                    <a:lumMod val="95000"/>
                    <a:lumOff val="5000"/>
                  </a:schemeClr>
                </a:solidFill>
                <a:effectLst>
                  <a:outerShdw blurRad="38100" dist="64529" dir="2700000" rotWithShape="0">
                    <a:srgbClr val="000000">
                      <a:alpha val="48275"/>
                    </a:srgbClr>
                  </a:outerShdw>
                </a:effectLst>
                <a:sym typeface="Helvetica Neue Light"/>
              </a:rPr>
              <a:t>Military Services</a:t>
            </a:r>
          </a:p>
        </p:txBody>
      </p:sp>
      <p:sp>
        <p:nvSpPr>
          <p:cNvPr id="8" name="Shape 123"/>
          <p:cNvSpPr/>
          <p:nvPr/>
        </p:nvSpPr>
        <p:spPr>
          <a:xfrm>
            <a:off x="4072085" y="5693514"/>
            <a:ext cx="3471629" cy="64079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p>
            <a:pPr algn="r" defTabSz="412750" hangingPunct="0">
              <a:defRPr sz="6000">
                <a:solidFill>
                  <a:srgbClr val="215076"/>
                </a:solidFill>
                <a:effectLst/>
                <a:latin typeface="Helvetica Neue Bold Condensed"/>
                <a:ea typeface="Helvetica Neue Bold Condensed"/>
                <a:cs typeface="Helvetica Neue Bold Condensed"/>
                <a:sym typeface="Helvetica Neue Bold Condensed"/>
              </a:defRPr>
            </a:pPr>
            <a:r>
              <a:rPr sz="3000" b="1" kern="0" dirty="0">
                <a:solidFill>
                  <a:srgbClr val="53585F"/>
                </a:solidFill>
                <a:latin typeface="Calibri" pitchFamily="34" charset="0"/>
                <a:sym typeface="Helvetica Neue Bold Condensed"/>
              </a:rPr>
              <a:t>#</a:t>
            </a:r>
            <a:r>
              <a:rPr sz="3000" b="1" kern="0" dirty="0" smtClean="0">
                <a:solidFill>
                  <a:srgbClr val="53585F"/>
                </a:solidFill>
                <a:latin typeface="Calibri" pitchFamily="34" charset="0"/>
                <a:sym typeface="Helvetica Neue Bold Condensed"/>
              </a:rPr>
              <a:t>R</a:t>
            </a:r>
            <a:r>
              <a:rPr lang="en-US" sz="3000" b="1" kern="0" dirty="0" smtClean="0">
                <a:solidFill>
                  <a:srgbClr val="53585F"/>
                </a:solidFill>
                <a:latin typeface="Calibri" pitchFamily="34" charset="0"/>
                <a:sym typeface="Helvetica Neue Bold Condensed"/>
              </a:rPr>
              <a:t>OAD</a:t>
            </a:r>
            <a:r>
              <a:rPr lang="en-US" sz="3000" b="1" kern="0" dirty="0" smtClean="0">
                <a:solidFill>
                  <a:srgbClr val="F25E22"/>
                </a:solidFill>
                <a:latin typeface="Calibri" pitchFamily="34" charset="0"/>
                <a:sym typeface="Helvetica Neue Bold Condensed"/>
              </a:rPr>
              <a:t>TO</a:t>
            </a:r>
            <a:r>
              <a:rPr lang="en-US" sz="3000" b="1" kern="0" dirty="0" smtClean="0">
                <a:solidFill>
                  <a:srgbClr val="53585F"/>
                </a:solidFill>
                <a:latin typeface="Calibri" pitchFamily="34" charset="0"/>
                <a:sym typeface="Helvetica Neue Bold Condensed"/>
              </a:rPr>
              <a:t>READINESS</a:t>
            </a:r>
            <a:endParaRPr sz="3000" b="1" kern="0" dirty="0">
              <a:solidFill>
                <a:srgbClr val="53585F"/>
              </a:solidFill>
              <a:latin typeface="Calibri" pitchFamily="34" charset="0"/>
              <a:sym typeface="Helvetica Neue Bold Condensed"/>
            </a:endParaRPr>
          </a:p>
        </p:txBody>
      </p:sp>
      <p:sp>
        <p:nvSpPr>
          <p:cNvPr id="2" name="Title 1" hidden="1"/>
          <p:cNvSpPr>
            <a:spLocks noGrp="1"/>
          </p:cNvSpPr>
          <p:nvPr>
            <p:ph type="title"/>
          </p:nvPr>
        </p:nvSpPr>
        <p:spPr/>
        <p:txBody>
          <a:bodyPr/>
          <a:lstStyle/>
          <a:p>
            <a:r>
              <a:rPr lang="en-US" smtClean="0"/>
              <a:t>Student Success Services</a:t>
            </a:r>
            <a:endParaRPr lang="en-US" dirty="0"/>
          </a:p>
        </p:txBody>
      </p:sp>
      <p:sp>
        <p:nvSpPr>
          <p:cNvPr id="9" name="Content Placeholder 8" hidden="1"/>
          <p:cNvSpPr>
            <a:spLocks noGrp="1"/>
          </p:cNvSpPr>
          <p:nvPr>
            <p:ph idx="1"/>
          </p:nvPr>
        </p:nvSpPr>
        <p:spPr/>
        <p:txBody>
          <a:bodyPr/>
          <a:lstStyle/>
          <a:p>
            <a:endParaRPr lang="en-US"/>
          </a:p>
        </p:txBody>
      </p:sp>
      <p:sp>
        <p:nvSpPr>
          <p:cNvPr id="10" name="TextBox 9" descr="Decorative"/>
          <p:cNvSpPr txBox="1"/>
          <p:nvPr/>
        </p:nvSpPr>
        <p:spPr>
          <a:xfrm>
            <a:off x="9280500" y="1343900"/>
            <a:ext cx="2819400" cy="184666"/>
          </a:xfrm>
          <a:prstGeom prst="rect">
            <a:avLst/>
          </a:prstGeom>
          <a:noFill/>
        </p:spPr>
        <p:txBody>
          <a:bodyPr wrap="square" rtlCol="0">
            <a:spAutoFit/>
          </a:bodyPr>
          <a:lstStyle/>
          <a:p>
            <a:endParaRPr lang="en-US" sz="600" dirty="0"/>
          </a:p>
        </p:txBody>
      </p:sp>
    </p:spTree>
    <p:extLst>
      <p:ext uri="{BB962C8B-B14F-4D97-AF65-F5344CB8AC3E}">
        <p14:creationId xmlns:p14="http://schemas.microsoft.com/office/powerpoint/2010/main" val="880405179"/>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dustrial">
  <a:themeElements>
    <a:clrScheme name="Industrial">
      <a:dk1>
        <a:srgbClr val="000000"/>
      </a:dk1>
      <a:lt1>
        <a:srgbClr val="FFFFFF"/>
      </a:lt1>
      <a:dk2>
        <a:srgbClr val="53585F"/>
      </a:dk2>
      <a:lt2>
        <a:srgbClr val="DCDEE0"/>
      </a:lt2>
      <a:accent1>
        <a:srgbClr val="0073CF"/>
      </a:accent1>
      <a:accent2>
        <a:srgbClr val="1A941F"/>
      </a:accent2>
      <a:accent3>
        <a:srgbClr val="DCBD23"/>
      </a:accent3>
      <a:accent4>
        <a:srgbClr val="DE6A10"/>
      </a:accent4>
      <a:accent5>
        <a:srgbClr val="C82506"/>
      </a:accent5>
      <a:accent6>
        <a:srgbClr val="773F9B"/>
      </a:accent6>
      <a:hlink>
        <a:srgbClr val="0000FF"/>
      </a:hlink>
      <a:folHlink>
        <a:srgbClr val="FF00FF"/>
      </a:folHlink>
    </a:clrScheme>
    <a:fontScheme name="Industrial">
      <a:majorFont>
        <a:latin typeface="Helvetica Neue Light"/>
        <a:ea typeface="Helvetica Neue Light"/>
        <a:cs typeface="Helvetica Neue Light"/>
      </a:majorFont>
      <a:minorFont>
        <a:latin typeface="Helvetica Neue Light"/>
        <a:ea typeface="Helvetica Neue Light"/>
        <a:cs typeface="Helvetica Neue Light"/>
      </a:minorFont>
    </a:fontScheme>
    <a:fmtScheme name="Industri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FFFFFF"/>
            </a:solidFill>
            <a:effectLst>
              <a:outerShdw blurRad="38100" dist="64529" dir="2700000" rotWithShape="0">
                <a:srgbClr val="000000">
                  <a:alpha val="48275"/>
                </a:srgbClr>
              </a:outerShdw>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800" b="0" i="0" u="none" strike="noStrike" cap="none" spc="0" normalizeH="0" baseline="0">
            <a:ln>
              <a:noFill/>
            </a:ln>
            <a:solidFill>
              <a:srgbClr val="FFFFFF"/>
            </a:solidFill>
            <a:effectLst>
              <a:outerShdw blurRad="38100" dist="64529" dir="2700000" rotWithShape="0">
                <a:srgbClr val="000000">
                  <a:alpha val="48275"/>
                </a:srgbClr>
              </a:outerShdw>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E4A905C3B49141AB9F1D3491902493" ma:contentTypeVersion="10" ma:contentTypeDescription="Create a new document." ma:contentTypeScope="" ma:versionID="37cc62abd0ad6a34b820d95d1601e875">
  <xsd:schema xmlns:xsd="http://www.w3.org/2001/XMLSchema" xmlns:p="http://schemas.microsoft.com/office/2006/metadata/properties" xmlns:ns2="580526c0-e069-4e83-8481-e4872e5d4731" targetNamespace="http://schemas.microsoft.com/office/2006/metadata/properties" ma:root="true" ma:fieldsID="4cd23534c7e954f8fbbce4500b2c94d5" ns2:_="">
    <xsd:import namespace="580526c0-e069-4e83-8481-e4872e5d4731"/>
    <xsd:element name="properties">
      <xsd:complexType>
        <xsd:sequence>
          <xsd:element name="documentManagement">
            <xsd:complexType>
              <xsd:all>
                <xsd:element ref="ns2:Organization" minOccurs="0"/>
              </xsd:all>
            </xsd:complexType>
          </xsd:element>
        </xsd:sequence>
      </xsd:complexType>
    </xsd:element>
  </xsd:schema>
  <xsd:schema xmlns:xsd="http://www.w3.org/2001/XMLSchema" xmlns:dms="http://schemas.microsoft.com/office/2006/documentManagement/types" targetNamespace="580526c0-e069-4e83-8481-e4872e5d4731" elementFormDefault="qualified">
    <xsd:import namespace="http://schemas.microsoft.com/office/2006/documentManagement/types"/>
    <xsd:element name="Organization" ma:index="2" nillable="true" ma:displayName="Organization" ma:list="{87c1c74e-57a7-4ec4-a909-f998118e4981}" ma:internalName="Organization" ma:showField="Titl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Organization xmlns="580526c0-e069-4e83-8481-e4872e5d4731">10</Organiz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343C82-20FD-4ED6-AFAA-226D6744F9FE}"/>
</file>

<file path=customXml/itemProps2.xml><?xml version="1.0" encoding="utf-8"?>
<ds:datastoreItem xmlns:ds="http://schemas.openxmlformats.org/officeDocument/2006/customXml" ds:itemID="{D2FCBA2A-DF89-4F37-9EFB-C3972DCFA47A}"/>
</file>

<file path=customXml/itemProps3.xml><?xml version="1.0" encoding="utf-8"?>
<ds:datastoreItem xmlns:ds="http://schemas.openxmlformats.org/officeDocument/2006/customXml" ds:itemID="{4CB742D1-D9A9-4365-8BDC-80CBF71A6B29}"/>
</file>

<file path=docProps/app.xml><?xml version="1.0" encoding="utf-8"?>
<Properties xmlns="http://schemas.openxmlformats.org/officeDocument/2006/extended-properties" xmlns:vt="http://schemas.openxmlformats.org/officeDocument/2006/docPropsVTypes">
  <TotalTime>1164</TotalTime>
  <Words>1869</Words>
  <Application>Microsoft Office PowerPoint</Application>
  <PresentationFormat>Widescreen</PresentationFormat>
  <Paragraphs>273</Paragraphs>
  <Slides>10</Slides>
  <Notes>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10</vt:i4>
      </vt:variant>
    </vt:vector>
  </HeadingPairs>
  <TitlesOfParts>
    <vt:vector size="22" baseType="lpstr">
      <vt:lpstr>Arial</vt:lpstr>
      <vt:lpstr>Bebas Neue Regular</vt:lpstr>
      <vt:lpstr>Calibri</vt:lpstr>
      <vt:lpstr>Calibri Light</vt:lpstr>
      <vt:lpstr>Helvetica Neue</vt:lpstr>
      <vt:lpstr>Helvetica Neue Bold Condensed</vt:lpstr>
      <vt:lpstr>Helvetica Neue Light</vt:lpstr>
      <vt:lpstr>Helvetica Neue Thin</vt:lpstr>
      <vt:lpstr>Helvetica Neue UltraLight</vt:lpstr>
      <vt:lpstr>Times New Roman</vt:lpstr>
      <vt:lpstr>Office Theme</vt:lpstr>
      <vt:lpstr>Industrial</vt:lpstr>
      <vt:lpstr>Introduction</vt:lpstr>
      <vt:lpstr>sdsdsd</vt:lpstr>
      <vt:lpstr>When passions are pursued</vt:lpstr>
      <vt:lpstr>Equipment</vt:lpstr>
      <vt:lpstr>Stark State Lab</vt:lpstr>
      <vt:lpstr>Spend less earn more go farther We provide affordable, transferable, quality education.</vt:lpstr>
      <vt:lpstr>An Advanced Manufacturing Degree (61 cr) IN 1 Calendar Year After High School?</vt:lpstr>
      <vt:lpstr>Incredible Jobs</vt:lpstr>
      <vt:lpstr>Student Success Services</vt:lpstr>
      <vt:lpstr>Your Future</vt:lpstr>
    </vt:vector>
  </TitlesOfParts>
  <Company>Stark State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Flowers, Stephanie</dc:creator>
  <cp:lastModifiedBy>Schmidt, Clifford</cp:lastModifiedBy>
  <cp:revision>66</cp:revision>
  <dcterms:created xsi:type="dcterms:W3CDTF">2017-03-03T18:51:05Z</dcterms:created>
  <dcterms:modified xsi:type="dcterms:W3CDTF">2018-03-08T15:34:55Z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0x01010033E4A905C3B49141AB9F1D3491902493</vt:lpwstr>
  </property>
  <property fmtid="{D5CDD505-2E9C-101B-9397-08002B2CF9AE}" pid="3" name="Incorrect DOL Disclaimer">
    <vt:bool>false</vt:bool>
  </property>
  <property fmtid="{D5CDD505-2E9C-101B-9397-08002B2CF9AE}" pid="4" name="Statement Page uploaded">
    <vt:bool>false</vt:bool>
  </property>
  <property fmtid="{D5CDD505-2E9C-101B-9397-08002B2CF9AE}" pid="5" name="Incorrect CC by">
    <vt:bool>false</vt:bool>
  </property>
  <property fmtid="{D5CDD505-2E9C-101B-9397-08002B2CF9AE}" pid="6" name="CC BY License Added">
    <vt:bool>true</vt:bool>
  </property>
</Properties>
</file>