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50"/>
  </p:notesMasterIdLst>
  <p:sldIdLst>
    <p:sldId id="330" r:id="rId3"/>
    <p:sldId id="298" r:id="rId4"/>
    <p:sldId id="265" r:id="rId5"/>
    <p:sldId id="258" r:id="rId6"/>
    <p:sldId id="266" r:id="rId7"/>
    <p:sldId id="285" r:id="rId8"/>
    <p:sldId id="276" r:id="rId9"/>
    <p:sldId id="260" r:id="rId10"/>
    <p:sldId id="261" r:id="rId11"/>
    <p:sldId id="299" r:id="rId12"/>
    <p:sldId id="295" r:id="rId13"/>
    <p:sldId id="290" r:id="rId14"/>
    <p:sldId id="300" r:id="rId15"/>
    <p:sldId id="267" r:id="rId16"/>
    <p:sldId id="301" r:id="rId17"/>
    <p:sldId id="302" r:id="rId18"/>
    <p:sldId id="269" r:id="rId19"/>
    <p:sldId id="271" r:id="rId20"/>
    <p:sldId id="303" r:id="rId21"/>
    <p:sldId id="304" r:id="rId22"/>
    <p:sldId id="305" r:id="rId23"/>
    <p:sldId id="283" r:id="rId24"/>
    <p:sldId id="306" r:id="rId25"/>
    <p:sldId id="307" r:id="rId26"/>
    <p:sldId id="308" r:id="rId27"/>
    <p:sldId id="309" r:id="rId28"/>
    <p:sldId id="310" r:id="rId29"/>
    <p:sldId id="311" r:id="rId30"/>
    <p:sldId id="312" r:id="rId31"/>
    <p:sldId id="313" r:id="rId32"/>
    <p:sldId id="314" r:id="rId33"/>
    <p:sldId id="316" r:id="rId34"/>
    <p:sldId id="315"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294" r:id="rId4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F5FF"/>
    <a:srgbClr val="49A4B6"/>
    <a:srgbClr val="0099AB"/>
    <a:srgbClr val="CC3300"/>
    <a:srgbClr val="CC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692" autoAdjust="0"/>
    <p:restoredTop sz="86441" autoAdjust="0"/>
  </p:normalViewPr>
  <p:slideViewPr>
    <p:cSldViewPr>
      <p:cViewPr varScale="1">
        <p:scale>
          <a:sx n="77" d="100"/>
          <a:sy n="77" d="100"/>
        </p:scale>
        <p:origin x="1109" y="43"/>
      </p:cViewPr>
      <p:guideLst>
        <p:guide orient="horz" pos="2160"/>
        <p:guide pos="2880"/>
      </p:guideLst>
    </p:cSldViewPr>
  </p:slideViewPr>
  <p:outlineViewPr>
    <p:cViewPr>
      <p:scale>
        <a:sx n="33" d="100"/>
        <a:sy n="33" d="100"/>
      </p:scale>
      <p:origin x="0" y="-173"/>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FAB749EC-FB91-4D01-9A86-E960222ADBC2}" type="datetimeFigureOut">
              <a:rPr lang="en-US" smtClean="0"/>
              <a:t>4/28/2018</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D11926CA-D6C9-46DF-BCBB-D73089FB13CC}" type="slidenum">
              <a:rPr lang="en-US" smtClean="0"/>
              <a:t>‹#›</a:t>
            </a:fld>
            <a:endParaRPr lang="en-US"/>
          </a:p>
        </p:txBody>
      </p:sp>
    </p:spTree>
    <p:extLst>
      <p:ext uri="{BB962C8B-B14F-4D97-AF65-F5344CB8AC3E}">
        <p14:creationId xmlns:p14="http://schemas.microsoft.com/office/powerpoint/2010/main" val="2423549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1926CA-D6C9-46DF-BCBB-D73089FB13CC}" type="slidenum">
              <a:rPr lang="en-US" smtClean="0"/>
              <a:t>2</a:t>
            </a:fld>
            <a:endParaRPr lang="en-US"/>
          </a:p>
        </p:txBody>
      </p:sp>
    </p:spTree>
    <p:extLst>
      <p:ext uri="{BB962C8B-B14F-4D97-AF65-F5344CB8AC3E}">
        <p14:creationId xmlns:p14="http://schemas.microsoft.com/office/powerpoint/2010/main" val="40511735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904116"/>
          </a:xfrm>
          <a:prstGeom prst="rect">
            <a:avLst/>
          </a:prstGeom>
        </p:spPr>
      </p:pic>
      <p:sp>
        <p:nvSpPr>
          <p:cNvPr id="2" name="Title 1"/>
          <p:cNvSpPr>
            <a:spLocks noGrp="1"/>
          </p:cNvSpPr>
          <p:nvPr>
            <p:ph type="ctrTitle"/>
          </p:nvPr>
        </p:nvSpPr>
        <p:spPr>
          <a:xfrm>
            <a:off x="685800" y="838200"/>
            <a:ext cx="7772400" cy="1470025"/>
          </a:xfr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04800" y="48006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72917883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2684489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3217547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20806681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904116"/>
          </a:xfrm>
          <a:prstGeom prst="rect">
            <a:avLst/>
          </a:prstGeom>
        </p:spPr>
      </p:pic>
      <p:sp>
        <p:nvSpPr>
          <p:cNvPr id="2" name="Title 1"/>
          <p:cNvSpPr>
            <a:spLocks noGrp="1"/>
          </p:cNvSpPr>
          <p:nvPr>
            <p:ph type="ctrTitle"/>
          </p:nvPr>
        </p:nvSpPr>
        <p:spPr>
          <a:xfrm>
            <a:off x="685800" y="838200"/>
            <a:ext cx="7772400" cy="1470025"/>
          </a:xfr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04800" y="48006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051258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4221101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269271599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14560498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3009936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3260679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2238113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5953501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771775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19572153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20496423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10124335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803294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37847567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161602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3278887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324350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2893388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1443598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3132154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199" y="152400"/>
            <a:ext cx="8229600" cy="9445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2071458696"/>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Tx/>
        <a:buBlip>
          <a:blip r:embed="rId15"/>
        </a:buBlip>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Tx/>
        <a:buBlip>
          <a:blip r:embed="rId16"/>
        </a:buBlip>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199" y="152400"/>
            <a:ext cx="8229600" cy="9445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4"/>
          </p:nvPr>
        </p:nvSpPr>
        <p:spPr>
          <a:xfrm>
            <a:off x="3048000" y="6356350"/>
            <a:ext cx="5638800" cy="365125"/>
          </a:xfrm>
          <a:prstGeom prst="rect">
            <a:avLst/>
          </a:prstGeom>
        </p:spPr>
        <p:txBody>
          <a:bodyPr vert="horz" lIns="91440" tIns="45720" rIns="91440" bIns="45720" rtlCol="0" anchor="ctr"/>
          <a:lstStyle>
            <a:lvl1pPr algn="r" fontAlgn="auto">
              <a:spcBef>
                <a:spcPts val="0"/>
              </a:spcBef>
              <a:spcAft>
                <a:spcPts val="0"/>
              </a:spcAft>
              <a:defRPr sz="1895">
                <a:solidFill>
                  <a:schemeClr val="bg1"/>
                </a:solidFill>
                <a:latin typeface="Arial Black" pitchFamily="34" charset="0"/>
                <a:cs typeface="+mn-cs"/>
              </a:defRPr>
            </a:lvl1pPr>
          </a:lstStyle>
          <a:p>
            <a:pPr>
              <a:defRPr/>
            </a:pPr>
            <a:r>
              <a:rPr lang="en-US" dirty="0" smtClean="0"/>
              <a:t>UNDERSTANDING UI</a:t>
            </a:r>
            <a:endParaRPr lang="en-US" dirty="0"/>
          </a:p>
        </p:txBody>
      </p:sp>
    </p:spTree>
    <p:extLst>
      <p:ext uri="{BB962C8B-B14F-4D97-AF65-F5344CB8AC3E}">
        <p14:creationId xmlns:p14="http://schemas.microsoft.com/office/powerpoint/2010/main" val="249890015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Tx/>
        <a:buBlip>
          <a:blip r:embed="rId15"/>
        </a:buBlip>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Tx/>
        <a:buBlip>
          <a:blip r:embed="rId16"/>
        </a:buBlip>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hyperlink" Target="http://www.nmcareersolutions.com/" TargetMode="Externa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hyperlink" Target="http://www.jobs.state.nm.us/" TargetMode="Externa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hyperlink" Target="http://www.jobs.state.nm.us/" TargetMode="Externa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creativecommons.org/licenses/by/4.0/" TargetMode="External"/><Relationship Id="rId1" Type="http://schemas.openxmlformats.org/officeDocument/2006/relationships/slideLayout" Target="../slideLayouts/slideLayout5.xml"/><Relationship Id="rId4" Type="http://schemas.openxmlformats.org/officeDocument/2006/relationships/image" Target="../media/image2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1066800"/>
            <a:ext cx="4267200" cy="3352800"/>
          </a:xfrm>
        </p:spPr>
        <p:txBody>
          <a:bodyPr/>
          <a:lstStyle/>
          <a:p>
            <a:pPr algn="ctr"/>
            <a:r>
              <a:rPr lang="en-US" b="1" i="1" dirty="0" smtClean="0">
                <a:solidFill>
                  <a:schemeClr val="bg1"/>
                </a:solidFill>
                <a:effectLst>
                  <a:outerShdw blurRad="38100" dist="38100" dir="2700000" algn="tl">
                    <a:srgbClr val="000000">
                      <a:alpha val="43137"/>
                    </a:srgbClr>
                  </a:outerShdw>
                </a:effectLst>
                <a:latin typeface="+mn-lt"/>
              </a:rPr>
              <a:t>EFFECTIVE </a:t>
            </a:r>
            <a:br>
              <a:rPr lang="en-US" b="1" i="1" dirty="0" smtClean="0">
                <a:solidFill>
                  <a:schemeClr val="bg1"/>
                </a:solidFill>
                <a:effectLst>
                  <a:outerShdw blurRad="38100" dist="38100" dir="2700000" algn="tl">
                    <a:srgbClr val="000000">
                      <a:alpha val="43137"/>
                    </a:srgbClr>
                  </a:outerShdw>
                </a:effectLst>
                <a:latin typeface="+mn-lt"/>
              </a:rPr>
            </a:br>
            <a:r>
              <a:rPr lang="en-US" b="1" i="1" dirty="0" smtClean="0">
                <a:solidFill>
                  <a:schemeClr val="bg1"/>
                </a:solidFill>
                <a:effectLst>
                  <a:outerShdw blurRad="38100" dist="38100" dir="2700000" algn="tl">
                    <a:srgbClr val="000000">
                      <a:alpha val="43137"/>
                    </a:srgbClr>
                  </a:outerShdw>
                </a:effectLst>
                <a:latin typeface="+mn-lt"/>
              </a:rPr>
              <a:t>EMPLOYER OUTREACH</a:t>
            </a:r>
            <a:r>
              <a:rPr lang="en-US" i="1" dirty="0">
                <a:solidFill>
                  <a:schemeClr val="bg1"/>
                </a:solidFill>
                <a:latin typeface="Times New Roman" pitchFamily="18" charset="0"/>
              </a:rPr>
              <a:t/>
            </a:r>
            <a:br>
              <a:rPr lang="en-US" i="1" dirty="0">
                <a:solidFill>
                  <a:schemeClr val="bg1"/>
                </a:solidFill>
                <a:latin typeface="Times New Roman" pitchFamily="18" charset="0"/>
              </a:rPr>
            </a:br>
            <a:endParaRPr lang="en-US" dirty="0"/>
          </a:p>
        </p:txBody>
      </p:sp>
      <p:sp>
        <p:nvSpPr>
          <p:cNvPr id="3" name="Subtitle 2"/>
          <p:cNvSpPr>
            <a:spLocks noGrp="1"/>
          </p:cNvSpPr>
          <p:nvPr>
            <p:ph type="subTitle" idx="1"/>
          </p:nvPr>
        </p:nvSpPr>
        <p:spPr>
          <a:xfrm>
            <a:off x="2438400" y="6553200"/>
            <a:ext cx="4191000" cy="228600"/>
          </a:xfrm>
        </p:spPr>
        <p:txBody>
          <a:bodyPr>
            <a:normAutofit fontScale="77500" lnSpcReduction="20000"/>
          </a:bodyPr>
          <a:lstStyle/>
          <a:p>
            <a:r>
              <a:rPr lang="en-US" sz="1400" dirty="0" smtClean="0">
                <a:solidFill>
                  <a:srgbClr val="49A4B6"/>
                </a:solidFill>
              </a:rPr>
              <a:t>New Mexico Department of Workforce Solutions</a:t>
            </a:r>
            <a:endParaRPr lang="en-US" sz="1400" dirty="0">
              <a:solidFill>
                <a:srgbClr val="49A4B6"/>
              </a:solidFill>
            </a:endParaRPr>
          </a:p>
        </p:txBody>
      </p:sp>
      <p:pic>
        <p:nvPicPr>
          <p:cNvPr id="7" name="Picture 6" descr="University of New Mexico Valencia log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320" y="1295400"/>
            <a:ext cx="3316224" cy="609600"/>
          </a:xfrm>
          <a:prstGeom prst="rect">
            <a:avLst/>
          </a:prstGeom>
        </p:spPr>
      </p:pic>
      <p:pic>
        <p:nvPicPr>
          <p:cNvPr id="5" name="Picture 4" descr="New Mexico Department of Workforce Solutions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3632" y="2618903"/>
            <a:ext cx="2133600" cy="2133600"/>
          </a:xfrm>
          <a:prstGeom prst="rect">
            <a:avLst/>
          </a:prstGeom>
        </p:spPr>
      </p:pic>
      <p:pic>
        <p:nvPicPr>
          <p:cNvPr id="6" name="Picture 5" descr="SUN PATH Consortium 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7557" y="3995184"/>
            <a:ext cx="3897086" cy="1070344"/>
          </a:xfrm>
          <a:prstGeom prst="rect">
            <a:avLst/>
          </a:prstGeom>
        </p:spPr>
      </p:pic>
    </p:spTree>
    <p:extLst>
      <p:ext uri="{BB962C8B-B14F-4D97-AF65-F5344CB8AC3E}">
        <p14:creationId xmlns:p14="http://schemas.microsoft.com/office/powerpoint/2010/main" val="30220991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198" y="76200"/>
            <a:ext cx="8686801" cy="944562"/>
          </a:xfrm>
        </p:spPr>
        <p:txBody>
          <a:bodyPr>
            <a:normAutofit fontScale="90000"/>
          </a:bodyPr>
          <a:lstStyle/>
          <a:p>
            <a:r>
              <a:rPr lang="en-US" b="1" dirty="0" smtClean="0">
                <a:effectLst>
                  <a:outerShdw blurRad="38100" dist="38100" dir="2700000" algn="tl">
                    <a:srgbClr val="000000">
                      <a:alpha val="43137"/>
                    </a:srgbClr>
                  </a:outerShdw>
                </a:effectLst>
              </a:rPr>
              <a:t>WITHIN THE CONTEXT OF THESE PRINCIPLES, CAREER SERVICES MUST, continued:</a:t>
            </a:r>
            <a:r>
              <a:rPr lang="en-US" dirty="0" smtClean="0"/>
              <a:t>	</a:t>
            </a:r>
            <a:endParaRPr lang="en-US" dirty="0"/>
          </a:p>
        </p:txBody>
      </p:sp>
      <p:sp>
        <p:nvSpPr>
          <p:cNvPr id="6" name="Content Placeholder 5"/>
          <p:cNvSpPr>
            <a:spLocks noGrp="1"/>
          </p:cNvSpPr>
          <p:nvPr>
            <p:ph idx="1"/>
          </p:nvPr>
        </p:nvSpPr>
        <p:spPr>
          <a:xfrm>
            <a:off x="457200" y="1295400"/>
            <a:ext cx="8229600" cy="4754563"/>
          </a:xfrm>
        </p:spPr>
        <p:txBody>
          <a:bodyPr>
            <a:normAutofit/>
          </a:bodyPr>
          <a:lstStyle/>
          <a:p>
            <a:pPr marL="347472" marR="430530" indent="-347472">
              <a:lnSpc>
                <a:spcPct val="100000"/>
              </a:lnSpc>
            </a:pPr>
            <a:r>
              <a:rPr lang="en-US" sz="2400" spc="-5" dirty="0">
                <a:cs typeface="Calibri"/>
              </a:rPr>
              <a:t>Enhance </a:t>
            </a:r>
            <a:r>
              <a:rPr lang="en-US" sz="2400" spc="-10" dirty="0">
                <a:cs typeface="Calibri"/>
              </a:rPr>
              <a:t>customer </a:t>
            </a:r>
            <a:r>
              <a:rPr lang="en-US" sz="2400" dirty="0">
                <a:cs typeface="Calibri"/>
              </a:rPr>
              <a:t>service </a:t>
            </a:r>
            <a:r>
              <a:rPr lang="en-US" sz="2400" spc="-5" dirty="0">
                <a:cs typeface="Calibri"/>
              </a:rPr>
              <a:t>and </a:t>
            </a:r>
            <a:r>
              <a:rPr lang="en-US" sz="2400" spc="-20" dirty="0">
                <a:cs typeface="Calibri"/>
              </a:rPr>
              <a:t>foster </a:t>
            </a:r>
            <a:r>
              <a:rPr lang="en-US" sz="2400" spc="-5" dirty="0">
                <a:cs typeface="Calibri"/>
              </a:rPr>
              <a:t>continuous  </a:t>
            </a:r>
            <a:r>
              <a:rPr lang="en-US" sz="2400" spc="-10" dirty="0">
                <a:cs typeface="Calibri"/>
              </a:rPr>
              <a:t>improvement </a:t>
            </a:r>
            <a:r>
              <a:rPr lang="en-US" sz="2400" spc="-15" dirty="0">
                <a:cs typeface="Calibri"/>
              </a:rPr>
              <a:t>by </a:t>
            </a:r>
            <a:r>
              <a:rPr lang="en-US" sz="2400" spc="-5" dirty="0">
                <a:cs typeface="Calibri"/>
              </a:rPr>
              <a:t>using </a:t>
            </a:r>
            <a:r>
              <a:rPr lang="en-US" sz="2400" spc="-10" dirty="0">
                <a:cs typeface="Calibri"/>
              </a:rPr>
              <a:t>feedback from employers </a:t>
            </a:r>
            <a:r>
              <a:rPr lang="en-US" sz="2400" spc="-5" dirty="0">
                <a:cs typeface="Calibri"/>
              </a:rPr>
              <a:t>on </a:t>
            </a:r>
            <a:r>
              <a:rPr lang="en-US" sz="2400" spc="-35" dirty="0">
                <a:cs typeface="Calibri"/>
              </a:rPr>
              <a:t>key  </a:t>
            </a:r>
            <a:r>
              <a:rPr lang="en-US" sz="2400" spc="-10" dirty="0">
                <a:cs typeface="Calibri"/>
              </a:rPr>
              <a:t>performance </a:t>
            </a:r>
            <a:r>
              <a:rPr lang="en-US" sz="2400" spc="-15" dirty="0">
                <a:cs typeface="Calibri"/>
              </a:rPr>
              <a:t>indicators </a:t>
            </a:r>
            <a:r>
              <a:rPr lang="en-US" sz="2400" spc="-5" dirty="0">
                <a:cs typeface="Calibri"/>
              </a:rPr>
              <a:t>and measures of </a:t>
            </a:r>
            <a:r>
              <a:rPr lang="en-US" sz="2400" dirty="0">
                <a:cs typeface="Calibri"/>
              </a:rPr>
              <a:t>services.</a:t>
            </a:r>
          </a:p>
          <a:p>
            <a:pPr marL="0" indent="-457200">
              <a:buNone/>
            </a:pPr>
            <a:endParaRPr lang="en-US" sz="2400" dirty="0" smtClean="0"/>
          </a:p>
          <a:p>
            <a:pPr marL="347472">
              <a:lnSpc>
                <a:spcPct val="100000"/>
              </a:lnSpc>
            </a:pPr>
            <a:r>
              <a:rPr lang="en-US" sz="2400" spc="-15" dirty="0">
                <a:cs typeface="Calibri"/>
              </a:rPr>
              <a:t>Inform, </a:t>
            </a:r>
            <a:r>
              <a:rPr lang="en-US" sz="2400" spc="-10" dirty="0">
                <a:cs typeface="Calibri"/>
              </a:rPr>
              <a:t>educate, </a:t>
            </a:r>
            <a:r>
              <a:rPr lang="en-US" sz="2400" spc="-5" dirty="0">
                <a:cs typeface="Calibri"/>
              </a:rPr>
              <a:t>and </a:t>
            </a:r>
            <a:r>
              <a:rPr lang="en-US" sz="2400" spc="-10" dirty="0">
                <a:cs typeface="Calibri"/>
              </a:rPr>
              <a:t>consult </a:t>
            </a:r>
            <a:r>
              <a:rPr lang="en-US" sz="2400" dirty="0">
                <a:cs typeface="Calibri"/>
              </a:rPr>
              <a:t>with </a:t>
            </a:r>
            <a:r>
              <a:rPr lang="en-US" sz="2400" spc="-10" dirty="0">
                <a:cs typeface="Calibri"/>
              </a:rPr>
              <a:t>employers </a:t>
            </a:r>
            <a:r>
              <a:rPr lang="en-US" sz="2400" spc="-5" dirty="0">
                <a:cs typeface="Calibri"/>
              </a:rPr>
              <a:t>on </a:t>
            </a:r>
            <a:r>
              <a:rPr lang="en-US" sz="2400" dirty="0">
                <a:cs typeface="Calibri"/>
              </a:rPr>
              <a:t>the</a:t>
            </a:r>
            <a:r>
              <a:rPr lang="en-US" sz="2400" spc="-45" dirty="0">
                <a:cs typeface="Calibri"/>
              </a:rPr>
              <a:t> </a:t>
            </a:r>
            <a:r>
              <a:rPr lang="en-US" sz="2400" spc="-15" dirty="0" smtClean="0">
                <a:cs typeface="Calibri"/>
              </a:rPr>
              <a:t>nature of services provided and student candidates’ availability.</a:t>
            </a:r>
            <a:endParaRPr lang="en-US" sz="2400" dirty="0">
              <a:cs typeface="Calibri"/>
            </a:endParaRPr>
          </a:p>
          <a:p>
            <a:pPr marL="0" indent="0" algn="ctr">
              <a:buNone/>
            </a:pPr>
            <a:endParaRPr lang="en-US" sz="2400" b="1" dirty="0" smtClean="0"/>
          </a:p>
        </p:txBody>
      </p:sp>
      <p:pic>
        <p:nvPicPr>
          <p:cNvPr id="2" name="Picture 1" descr="Business meeting with a group. One woman is standing shaking the hand of a woman seated.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3733800"/>
            <a:ext cx="3291840" cy="24225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10939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EMPLOYMENT SERVICES</a:t>
            </a:r>
            <a:endParaRPr lang="en-US" b="1"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457199" y="1295400"/>
            <a:ext cx="7848600" cy="4221163"/>
          </a:xfrm>
        </p:spPr>
        <p:txBody>
          <a:bodyPr>
            <a:normAutofit/>
          </a:bodyPr>
          <a:lstStyle/>
          <a:p>
            <a:pPr>
              <a:lnSpc>
                <a:spcPct val="120000"/>
              </a:lnSpc>
              <a:spcBef>
                <a:spcPts val="0"/>
              </a:spcBef>
            </a:pPr>
            <a:r>
              <a:rPr lang="en-US" dirty="0" smtClean="0"/>
              <a:t>Universities that effectively manage the transition from college to career must develop specific strategies for students’ personal and career development and employer engagement.</a:t>
            </a:r>
          </a:p>
          <a:p>
            <a:pPr marL="0" indent="0">
              <a:lnSpc>
                <a:spcPct val="120000"/>
              </a:lnSpc>
              <a:spcBef>
                <a:spcPts val="0"/>
              </a:spcBef>
              <a:buNone/>
            </a:pPr>
            <a:endParaRPr lang="en-US" dirty="0"/>
          </a:p>
          <a:p>
            <a:pPr>
              <a:lnSpc>
                <a:spcPct val="120000"/>
              </a:lnSpc>
              <a:spcBef>
                <a:spcPts val="0"/>
              </a:spcBef>
            </a:pPr>
            <a:r>
              <a:rPr lang="en-US" dirty="0" smtClean="0"/>
              <a:t>For those employers who do want to engage in direct recruitment. The approach focuses on flexibility and collaboration to create a student outreach strategy that is tailored to company specifications.</a:t>
            </a:r>
            <a:endParaRPr lang="en-US" dirty="0"/>
          </a:p>
          <a:p>
            <a:pPr marL="0" indent="0">
              <a:buNone/>
            </a:pPr>
            <a:endParaRPr lang="en-US" dirty="0"/>
          </a:p>
        </p:txBody>
      </p:sp>
    </p:spTree>
    <p:extLst>
      <p:ext uri="{BB962C8B-B14F-4D97-AF65-F5344CB8AC3E}">
        <p14:creationId xmlns:p14="http://schemas.microsoft.com/office/powerpoint/2010/main" val="17744610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198" y="152400"/>
            <a:ext cx="8686801" cy="944562"/>
          </a:xfrm>
        </p:spPr>
        <p:txBody>
          <a:bodyPr>
            <a:noAutofit/>
          </a:bodyPr>
          <a:lstStyle/>
          <a:p>
            <a:r>
              <a:rPr lang="en-US" b="1" dirty="0" smtClean="0">
                <a:effectLst>
                  <a:outerShdw blurRad="38100" dist="38100" dir="2700000" algn="tl">
                    <a:srgbClr val="000000">
                      <a:alpha val="43137"/>
                    </a:srgbClr>
                  </a:outerShdw>
                </a:effectLst>
              </a:rPr>
              <a:t>EMPLOYER / STUDENT ENGAGEMENT</a:t>
            </a:r>
            <a:endParaRPr lang="en-US" b="1" dirty="0">
              <a:effectLst>
                <a:outerShdw blurRad="38100" dist="38100" dir="2700000" algn="tl">
                  <a:srgbClr val="000000">
                    <a:alpha val="43137"/>
                  </a:srgbClr>
                </a:outerShdw>
              </a:effectLst>
            </a:endParaRPr>
          </a:p>
        </p:txBody>
      </p:sp>
      <p:sp>
        <p:nvSpPr>
          <p:cNvPr id="2" name="Content Placeholder 1"/>
          <p:cNvSpPr>
            <a:spLocks noGrp="1"/>
          </p:cNvSpPr>
          <p:nvPr>
            <p:ph sz="half" idx="2"/>
          </p:nvPr>
        </p:nvSpPr>
        <p:spPr>
          <a:xfrm>
            <a:off x="457200" y="1295400"/>
            <a:ext cx="8077200" cy="3951288"/>
          </a:xfrm>
        </p:spPr>
        <p:txBody>
          <a:bodyPr/>
          <a:lstStyle/>
          <a:p>
            <a:pPr marL="0" indent="0">
              <a:buNone/>
            </a:pPr>
            <a:r>
              <a:rPr lang="en-US" b="1" dirty="0" smtClean="0"/>
              <a:t>Employers are encouraged to come to the campus and:</a:t>
            </a:r>
            <a:endParaRPr lang="en-US" b="1" dirty="0"/>
          </a:p>
          <a:p>
            <a:pPr marL="0" indent="0">
              <a:buNone/>
            </a:pPr>
            <a:endParaRPr lang="en-US" dirty="0" smtClean="0"/>
          </a:p>
          <a:p>
            <a:r>
              <a:rPr lang="en-US" dirty="0" smtClean="0"/>
              <a:t>Conduct mock interviews</a:t>
            </a:r>
          </a:p>
          <a:p>
            <a:r>
              <a:rPr lang="en-US" dirty="0" smtClean="0"/>
              <a:t>Meet with faculty and students</a:t>
            </a:r>
          </a:p>
          <a:p>
            <a:r>
              <a:rPr lang="en-US" dirty="0" smtClean="0"/>
              <a:t>Set up outreach tables in a high-traffic student area for a day</a:t>
            </a:r>
          </a:p>
          <a:p>
            <a:r>
              <a:rPr lang="en-US" dirty="0" smtClean="0"/>
              <a:t>Visit classrooms</a:t>
            </a:r>
          </a:p>
          <a:p>
            <a:r>
              <a:rPr lang="en-US" dirty="0" smtClean="0"/>
              <a:t>Engage in on-campus interviews in-person</a:t>
            </a:r>
            <a:endParaRPr lang="en-US" dirty="0"/>
          </a:p>
        </p:txBody>
      </p:sp>
    </p:spTree>
    <p:extLst>
      <p:ext uri="{BB962C8B-B14F-4D97-AF65-F5344CB8AC3E}">
        <p14:creationId xmlns:p14="http://schemas.microsoft.com/office/powerpoint/2010/main" val="2361655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198" y="152400"/>
            <a:ext cx="8686801" cy="944562"/>
          </a:xfrm>
        </p:spPr>
        <p:txBody>
          <a:bodyPr>
            <a:noAutofit/>
          </a:bodyPr>
          <a:lstStyle/>
          <a:p>
            <a:r>
              <a:rPr lang="en-US" b="1" dirty="0" smtClean="0">
                <a:effectLst>
                  <a:outerShdw blurRad="38100" dist="38100" dir="2700000" algn="tl">
                    <a:srgbClr val="000000">
                      <a:alpha val="43137"/>
                    </a:srgbClr>
                  </a:outerShdw>
                </a:effectLst>
              </a:rPr>
              <a:t>MOCK INTERVIEWS</a:t>
            </a:r>
            <a:endParaRPr lang="en-US" b="1" dirty="0">
              <a:effectLst>
                <a:outerShdw blurRad="38100" dist="38100" dir="2700000" algn="tl">
                  <a:srgbClr val="000000">
                    <a:alpha val="43137"/>
                  </a:srgbClr>
                </a:outerShdw>
              </a:effectLst>
            </a:endParaRPr>
          </a:p>
        </p:txBody>
      </p:sp>
      <p:sp>
        <p:nvSpPr>
          <p:cNvPr id="2" name="Content Placeholder 1"/>
          <p:cNvSpPr>
            <a:spLocks noGrp="1"/>
          </p:cNvSpPr>
          <p:nvPr>
            <p:ph sz="half" idx="2"/>
          </p:nvPr>
        </p:nvSpPr>
        <p:spPr>
          <a:xfrm>
            <a:off x="457200" y="1295400"/>
            <a:ext cx="8077200" cy="3951288"/>
          </a:xfrm>
        </p:spPr>
        <p:txBody>
          <a:bodyPr/>
          <a:lstStyle/>
          <a:p>
            <a:r>
              <a:rPr lang="en-US" dirty="0" smtClean="0"/>
              <a:t>A mock interview is a great option for students who have little interview experience (including first-year students) or for students who are concerned about their past interview performance and who want to improve.</a:t>
            </a:r>
            <a:endParaRPr lang="en-US" dirty="0"/>
          </a:p>
        </p:txBody>
      </p:sp>
      <p:pic>
        <p:nvPicPr>
          <p:cNvPr id="3" name="Picture 2" descr="Silhouette figures sitting across the table from each other.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568" y="3297548"/>
            <a:ext cx="3712464" cy="2371344"/>
          </a:xfrm>
          <a:prstGeom prst="rect">
            <a:avLst/>
          </a:prstGeom>
        </p:spPr>
      </p:pic>
    </p:spTree>
    <p:extLst>
      <p:ext uri="{BB962C8B-B14F-4D97-AF65-F5344CB8AC3E}">
        <p14:creationId xmlns:p14="http://schemas.microsoft.com/office/powerpoint/2010/main" val="23076635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198" y="152400"/>
            <a:ext cx="8686801" cy="944562"/>
          </a:xfrm>
        </p:spPr>
        <p:txBody>
          <a:bodyPr>
            <a:normAutofit fontScale="90000"/>
          </a:bodyPr>
          <a:lstStyle/>
          <a:p>
            <a:r>
              <a:rPr lang="en-US" b="1" dirty="0" smtClean="0">
                <a:effectLst>
                  <a:outerShdw blurRad="38100" dist="38100" dir="2700000" algn="tl">
                    <a:srgbClr val="000000">
                      <a:alpha val="43137"/>
                    </a:srgbClr>
                  </a:outerShdw>
                </a:effectLst>
              </a:rPr>
              <a:t>STUDENT BENEFITS OF MOCK INTERVIEWS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199" y="1295400"/>
            <a:ext cx="8229600" cy="4525963"/>
          </a:xfrm>
        </p:spPr>
        <p:txBody>
          <a:bodyPr>
            <a:normAutofit/>
          </a:bodyPr>
          <a:lstStyle/>
          <a:p>
            <a:r>
              <a:rPr lang="en-US" sz="2400" dirty="0" smtClean="0"/>
              <a:t>Reduces stress and anxiety about interviewing.</a:t>
            </a:r>
          </a:p>
          <a:p>
            <a:pPr marL="0" indent="0">
              <a:buNone/>
            </a:pPr>
            <a:endParaRPr lang="en-US" sz="2400" dirty="0" smtClean="0"/>
          </a:p>
          <a:p>
            <a:r>
              <a:rPr lang="en-US" sz="2400" dirty="0" smtClean="0"/>
              <a:t>Helps boost student confidence.</a:t>
            </a:r>
          </a:p>
          <a:p>
            <a:pPr marL="0" indent="0">
              <a:buNone/>
            </a:pPr>
            <a:endParaRPr lang="en-US" sz="2400" dirty="0"/>
          </a:p>
          <a:p>
            <a:r>
              <a:rPr lang="en-US" sz="2400" dirty="0" smtClean="0"/>
              <a:t>Provides student with constructive feedback in a low-stress environment.</a:t>
            </a:r>
          </a:p>
          <a:p>
            <a:pPr marL="0" indent="0">
              <a:buNone/>
            </a:pPr>
            <a:endParaRPr lang="en-US" sz="2400" dirty="0"/>
          </a:p>
          <a:p>
            <a:r>
              <a:rPr lang="en-US" sz="2400" dirty="0" smtClean="0"/>
              <a:t>Helps prepare for behavioral-based interview questions.</a:t>
            </a:r>
            <a:endParaRPr lang="en-US" sz="2400" dirty="0"/>
          </a:p>
          <a:p>
            <a:endParaRPr lang="en-US" sz="2400" dirty="0"/>
          </a:p>
        </p:txBody>
      </p:sp>
    </p:spTree>
    <p:extLst>
      <p:ext uri="{BB962C8B-B14F-4D97-AF65-F5344CB8AC3E}">
        <p14:creationId xmlns:p14="http://schemas.microsoft.com/office/powerpoint/2010/main" val="1264983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198" y="0"/>
            <a:ext cx="8686801" cy="944562"/>
          </a:xfrm>
        </p:spPr>
        <p:txBody>
          <a:bodyPr>
            <a:normAutofit fontScale="90000"/>
          </a:bodyPr>
          <a:lstStyle/>
          <a:p>
            <a:r>
              <a:rPr lang="en-US" b="1" dirty="0" smtClean="0">
                <a:effectLst>
                  <a:outerShdw blurRad="38100" dist="38100" dir="2700000" algn="tl">
                    <a:srgbClr val="000000">
                      <a:alpha val="43137"/>
                    </a:srgbClr>
                  </a:outerShdw>
                </a:effectLst>
              </a:rPr>
              <a:t>STUDENT BENEFITS OF MOCK INTERVIEWS, continued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199" y="1295400"/>
            <a:ext cx="8229600" cy="4525963"/>
          </a:xfrm>
        </p:spPr>
        <p:txBody>
          <a:bodyPr>
            <a:normAutofit/>
          </a:bodyPr>
          <a:lstStyle/>
          <a:p>
            <a:pPr marL="347472" indent="-347472">
              <a:lnSpc>
                <a:spcPct val="100000"/>
              </a:lnSpc>
            </a:pPr>
            <a:r>
              <a:rPr lang="en-US" sz="2400" spc="-10" dirty="0">
                <a:cs typeface="Calibri"/>
              </a:rPr>
              <a:t>Students </a:t>
            </a:r>
            <a:r>
              <a:rPr lang="en-US" sz="2400" spc="-25" dirty="0">
                <a:cs typeface="Calibri"/>
              </a:rPr>
              <a:t>have </a:t>
            </a:r>
            <a:r>
              <a:rPr lang="en-US" sz="2400" spc="-15" dirty="0">
                <a:solidFill>
                  <a:srgbClr val="006FC0"/>
                </a:solidFill>
                <a:cs typeface="Calibri"/>
              </a:rPr>
              <a:t>appropriate </a:t>
            </a:r>
            <a:r>
              <a:rPr lang="en-US" sz="2400" spc="-5" dirty="0">
                <a:solidFill>
                  <a:srgbClr val="006FC0"/>
                </a:solidFill>
                <a:cs typeface="Calibri"/>
              </a:rPr>
              <a:t>questions </a:t>
            </a:r>
            <a:r>
              <a:rPr lang="en-US" sz="2400" spc="-15" dirty="0">
                <a:solidFill>
                  <a:srgbClr val="006FC0"/>
                </a:solidFill>
                <a:cs typeface="Calibri"/>
              </a:rPr>
              <a:t>prepared </a:t>
            </a:r>
            <a:r>
              <a:rPr lang="en-US" sz="2400" spc="-15" dirty="0">
                <a:cs typeface="Calibri"/>
              </a:rPr>
              <a:t>to </a:t>
            </a:r>
            <a:r>
              <a:rPr lang="en-US" sz="2400" dirty="0">
                <a:cs typeface="Calibri"/>
              </a:rPr>
              <a:t>ask</a:t>
            </a:r>
            <a:r>
              <a:rPr lang="en-US" sz="2400" spc="135" dirty="0">
                <a:cs typeface="Calibri"/>
              </a:rPr>
              <a:t> </a:t>
            </a:r>
            <a:r>
              <a:rPr lang="en-US" sz="2400" dirty="0" smtClean="0">
                <a:cs typeface="Calibri"/>
              </a:rPr>
              <a:t>the mock interviewer.</a:t>
            </a:r>
            <a:endParaRPr lang="en-US" sz="2400" dirty="0">
              <a:cs typeface="Calibri"/>
            </a:endParaRPr>
          </a:p>
          <a:p>
            <a:pPr marL="0" indent="0">
              <a:lnSpc>
                <a:spcPct val="100000"/>
              </a:lnSpc>
              <a:spcBef>
                <a:spcPts val="15"/>
              </a:spcBef>
              <a:buNone/>
            </a:pPr>
            <a:endParaRPr lang="en-US" sz="3500" dirty="0">
              <a:latin typeface="Times New Roman"/>
              <a:cs typeface="Times New Roman"/>
            </a:endParaRPr>
          </a:p>
          <a:p>
            <a:pPr marL="347472" marR="178435" indent="-347472">
              <a:lnSpc>
                <a:spcPct val="100000"/>
              </a:lnSpc>
            </a:pPr>
            <a:r>
              <a:rPr lang="en-US" sz="2400" spc="-10" dirty="0">
                <a:cs typeface="Calibri"/>
              </a:rPr>
              <a:t>Students </a:t>
            </a:r>
            <a:r>
              <a:rPr lang="en-US" sz="2400" spc="-5" dirty="0">
                <a:cs typeface="Calibri"/>
              </a:rPr>
              <a:t>know </a:t>
            </a:r>
            <a:r>
              <a:rPr lang="en-US" sz="2400" spc="-15" dirty="0">
                <a:cs typeface="Calibri"/>
              </a:rPr>
              <a:t>to </a:t>
            </a:r>
            <a:r>
              <a:rPr lang="en-US" sz="2400" spc="-5" dirty="0">
                <a:cs typeface="Calibri"/>
              </a:rPr>
              <a:t>be </a:t>
            </a:r>
            <a:r>
              <a:rPr lang="en-US" sz="2400" spc="-15" dirty="0">
                <a:cs typeface="Calibri"/>
              </a:rPr>
              <a:t>prepared </a:t>
            </a:r>
            <a:r>
              <a:rPr lang="en-US" sz="2400" spc="-20" dirty="0">
                <a:cs typeface="Calibri"/>
              </a:rPr>
              <a:t>for </a:t>
            </a:r>
            <a:r>
              <a:rPr lang="en-US" sz="2400" dirty="0">
                <a:cs typeface="Calibri"/>
              </a:rPr>
              <a:t>the </a:t>
            </a:r>
            <a:r>
              <a:rPr lang="en-US" sz="2400" spc="-5" dirty="0">
                <a:cs typeface="Calibri"/>
              </a:rPr>
              <a:t>mock interviewer's  </a:t>
            </a:r>
            <a:r>
              <a:rPr lang="en-US" sz="2400" spc="-10" dirty="0">
                <a:cs typeface="Calibri"/>
              </a:rPr>
              <a:t>feedback following </a:t>
            </a:r>
            <a:r>
              <a:rPr lang="en-US" sz="2400" dirty="0">
                <a:cs typeface="Calibri"/>
              </a:rPr>
              <a:t>the </a:t>
            </a:r>
            <a:r>
              <a:rPr lang="en-US" sz="2400" spc="-20" dirty="0">
                <a:cs typeface="Calibri"/>
              </a:rPr>
              <a:t>interview. </a:t>
            </a:r>
            <a:r>
              <a:rPr lang="en-US" sz="2400" dirty="0">
                <a:cs typeface="Calibri"/>
              </a:rPr>
              <a:t>It </a:t>
            </a:r>
            <a:r>
              <a:rPr lang="en-US" sz="2400" spc="-20" dirty="0">
                <a:cs typeface="Calibri"/>
              </a:rPr>
              <a:t>may </a:t>
            </a:r>
            <a:r>
              <a:rPr lang="en-US" sz="2400" spc="-5" dirty="0">
                <a:cs typeface="Calibri"/>
              </a:rPr>
              <a:t>not all be positive  (but, </a:t>
            </a:r>
            <a:r>
              <a:rPr lang="en-US" sz="2400" dirty="0">
                <a:cs typeface="Calibri"/>
              </a:rPr>
              <a:t>this </a:t>
            </a:r>
            <a:r>
              <a:rPr lang="en-US" sz="2400" spc="5" dirty="0">
                <a:cs typeface="Calibri"/>
              </a:rPr>
              <a:t>is </a:t>
            </a:r>
            <a:r>
              <a:rPr lang="en-US" sz="2400" dirty="0">
                <a:cs typeface="Calibri"/>
              </a:rPr>
              <a:t>a learning</a:t>
            </a:r>
            <a:r>
              <a:rPr lang="en-US" sz="2400" spc="-65" dirty="0">
                <a:cs typeface="Calibri"/>
              </a:rPr>
              <a:t> </a:t>
            </a:r>
            <a:r>
              <a:rPr lang="en-US" sz="2400" spc="-10" dirty="0">
                <a:cs typeface="Calibri"/>
              </a:rPr>
              <a:t>experience!).</a:t>
            </a:r>
            <a:endParaRPr lang="en-US" sz="2400" dirty="0">
              <a:cs typeface="Calibri"/>
            </a:endParaRPr>
          </a:p>
          <a:p>
            <a:pPr marL="0" indent="0">
              <a:lnSpc>
                <a:spcPct val="100000"/>
              </a:lnSpc>
              <a:spcBef>
                <a:spcPts val="10"/>
              </a:spcBef>
              <a:buNone/>
            </a:pPr>
            <a:endParaRPr lang="en-US" sz="3500" dirty="0">
              <a:latin typeface="Times New Roman"/>
              <a:cs typeface="Times New Roman"/>
            </a:endParaRPr>
          </a:p>
          <a:p>
            <a:pPr marL="347472" indent="-347472">
              <a:lnSpc>
                <a:spcPct val="100000"/>
              </a:lnSpc>
              <a:spcBef>
                <a:spcPts val="5"/>
              </a:spcBef>
            </a:pPr>
            <a:r>
              <a:rPr lang="en-US" sz="2400" spc="-10" dirty="0">
                <a:cs typeface="Calibri"/>
              </a:rPr>
              <a:t>Students </a:t>
            </a:r>
            <a:r>
              <a:rPr lang="en-US" sz="2400" spc="-20" dirty="0">
                <a:cs typeface="Calibri"/>
              </a:rPr>
              <a:t>are </a:t>
            </a:r>
            <a:r>
              <a:rPr lang="en-US" sz="2400" spc="-5" dirty="0">
                <a:cs typeface="Calibri"/>
              </a:rPr>
              <a:t>advised </a:t>
            </a:r>
            <a:r>
              <a:rPr lang="en-US" sz="2400" spc="-15" dirty="0">
                <a:cs typeface="Calibri"/>
              </a:rPr>
              <a:t>to </a:t>
            </a:r>
            <a:r>
              <a:rPr lang="en-US" sz="2400" spc="-5" dirty="0">
                <a:cs typeface="Calibri"/>
              </a:rPr>
              <a:t>welcome </a:t>
            </a:r>
            <a:r>
              <a:rPr lang="en-US" sz="2400" dirty="0">
                <a:cs typeface="Calibri"/>
              </a:rPr>
              <a:t>the </a:t>
            </a:r>
            <a:r>
              <a:rPr lang="en-US" sz="2400" spc="-10" dirty="0">
                <a:cs typeface="Calibri"/>
              </a:rPr>
              <a:t>feedback </a:t>
            </a:r>
            <a:r>
              <a:rPr lang="en-US" sz="2400" spc="-5" dirty="0">
                <a:cs typeface="Calibri"/>
              </a:rPr>
              <a:t>and use </a:t>
            </a:r>
            <a:r>
              <a:rPr lang="en-US" sz="2400" dirty="0">
                <a:cs typeface="Calibri"/>
              </a:rPr>
              <a:t>it</a:t>
            </a:r>
            <a:r>
              <a:rPr lang="en-US" sz="2400" spc="55" dirty="0">
                <a:cs typeface="Calibri"/>
              </a:rPr>
              <a:t> </a:t>
            </a:r>
            <a:r>
              <a:rPr lang="en-US" sz="2400" spc="-20" dirty="0" smtClean="0">
                <a:cs typeface="Calibri"/>
              </a:rPr>
              <a:t>to improve their future performance.</a:t>
            </a:r>
            <a:endParaRPr lang="en-US" sz="2400" dirty="0">
              <a:cs typeface="Calibri"/>
            </a:endParaRPr>
          </a:p>
          <a:p>
            <a:pPr marL="347472" indent="-347472">
              <a:lnSpc>
                <a:spcPct val="100000"/>
              </a:lnSpc>
              <a:buNone/>
            </a:pPr>
            <a:endParaRPr lang="en-US" sz="2400" dirty="0">
              <a:cs typeface="Calibri"/>
            </a:endParaRPr>
          </a:p>
          <a:p>
            <a:endParaRPr lang="en-US" sz="2400" dirty="0"/>
          </a:p>
        </p:txBody>
      </p:sp>
    </p:spTree>
    <p:extLst>
      <p:ext uri="{BB962C8B-B14F-4D97-AF65-F5344CB8AC3E}">
        <p14:creationId xmlns:p14="http://schemas.microsoft.com/office/powerpoint/2010/main" val="27018849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198" y="0"/>
            <a:ext cx="8686801" cy="944562"/>
          </a:xfrm>
        </p:spPr>
        <p:txBody>
          <a:bodyPr>
            <a:normAutofit/>
          </a:bodyPr>
          <a:lstStyle/>
          <a:p>
            <a:r>
              <a:rPr lang="en-US" b="1" dirty="0" smtClean="0">
                <a:effectLst>
                  <a:outerShdw blurRad="38100" dist="38100" dir="2700000" algn="tl">
                    <a:srgbClr val="000000">
                      <a:alpha val="43137"/>
                    </a:srgbClr>
                  </a:outerShdw>
                </a:effectLst>
              </a:rPr>
              <a:t>CLASSROOM VISITS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199" y="1295400"/>
            <a:ext cx="8229600" cy="4525963"/>
          </a:xfrm>
        </p:spPr>
        <p:txBody>
          <a:bodyPr>
            <a:normAutofit/>
          </a:bodyPr>
          <a:lstStyle/>
          <a:p>
            <a:pPr marL="347472" marR="518159">
              <a:lnSpc>
                <a:spcPct val="100000"/>
              </a:lnSpc>
            </a:pPr>
            <a:r>
              <a:rPr lang="en-US" sz="2400" spc="-10" dirty="0">
                <a:cs typeface="Calibri"/>
              </a:rPr>
              <a:t>Student </a:t>
            </a:r>
            <a:r>
              <a:rPr lang="en-US" sz="2400" spc="-5" dirty="0">
                <a:cs typeface="Calibri"/>
              </a:rPr>
              <a:t>B</a:t>
            </a:r>
            <a:r>
              <a:rPr lang="en-US" sz="2400" spc="-5" dirty="0" smtClean="0">
                <a:cs typeface="Calibri"/>
              </a:rPr>
              <a:t>enefits</a:t>
            </a:r>
            <a:r>
              <a:rPr lang="en-US" sz="2400" spc="-5" dirty="0">
                <a:cs typeface="Calibri"/>
              </a:rPr>
              <a:t>: </a:t>
            </a:r>
            <a:r>
              <a:rPr lang="en-US" sz="2400" spc="-5" dirty="0" smtClean="0">
                <a:cs typeface="Calibri"/>
              </a:rPr>
              <a:t>Allows </a:t>
            </a:r>
            <a:r>
              <a:rPr lang="en-US" sz="2400" spc="-10" dirty="0">
                <a:cs typeface="Calibri"/>
              </a:rPr>
              <a:t>students </a:t>
            </a:r>
            <a:r>
              <a:rPr lang="en-US" sz="2400" spc="-15" dirty="0">
                <a:cs typeface="Calibri"/>
              </a:rPr>
              <a:t>to </a:t>
            </a:r>
            <a:r>
              <a:rPr lang="en-US" sz="2400" spc="-5" dirty="0">
                <a:cs typeface="Calibri"/>
              </a:rPr>
              <a:t>meet </a:t>
            </a:r>
            <a:r>
              <a:rPr lang="en-US" sz="2400" dirty="0">
                <a:cs typeface="Calibri"/>
              </a:rPr>
              <a:t>with </a:t>
            </a:r>
            <a:r>
              <a:rPr lang="en-US" sz="2400" spc="-5" dirty="0">
                <a:cs typeface="Calibri"/>
              </a:rPr>
              <a:t>actual  </a:t>
            </a:r>
            <a:r>
              <a:rPr lang="en-US" sz="2400" spc="-10" dirty="0">
                <a:cs typeface="Calibri"/>
              </a:rPr>
              <a:t>professionals </a:t>
            </a:r>
            <a:r>
              <a:rPr lang="en-US" sz="2400" spc="-5" dirty="0">
                <a:cs typeface="Calibri"/>
              </a:rPr>
              <a:t>and </a:t>
            </a:r>
            <a:r>
              <a:rPr lang="en-US" sz="2400" spc="-15" dirty="0">
                <a:cs typeface="Calibri"/>
              </a:rPr>
              <a:t>gain </a:t>
            </a:r>
            <a:r>
              <a:rPr lang="en-US" sz="2400" spc="-5" dirty="0">
                <a:cs typeface="Calibri"/>
              </a:rPr>
              <a:t>real-world insights </a:t>
            </a:r>
            <a:r>
              <a:rPr lang="en-US" sz="2400" spc="-15" dirty="0">
                <a:cs typeface="Calibri"/>
              </a:rPr>
              <a:t>into </a:t>
            </a:r>
            <a:r>
              <a:rPr lang="en-US" sz="2400" spc="-10" dirty="0">
                <a:cs typeface="Calibri"/>
              </a:rPr>
              <a:t>jobs and  </a:t>
            </a:r>
            <a:r>
              <a:rPr lang="en-US" sz="2400" spc="-15" dirty="0">
                <a:cs typeface="Calibri"/>
              </a:rPr>
              <a:t>careers </a:t>
            </a:r>
            <a:r>
              <a:rPr lang="en-US" sz="2400" dirty="0">
                <a:cs typeface="Calibri"/>
              </a:rPr>
              <a:t>in their primary</a:t>
            </a:r>
            <a:r>
              <a:rPr lang="en-US" sz="2400" spc="-114" dirty="0">
                <a:cs typeface="Calibri"/>
              </a:rPr>
              <a:t> </a:t>
            </a:r>
            <a:r>
              <a:rPr lang="en-US" sz="2400" dirty="0">
                <a:cs typeface="Calibri"/>
              </a:rPr>
              <a:t>field.</a:t>
            </a:r>
          </a:p>
          <a:p>
            <a:pPr marL="0" indent="0">
              <a:lnSpc>
                <a:spcPct val="100000"/>
              </a:lnSpc>
              <a:spcBef>
                <a:spcPts val="15"/>
              </a:spcBef>
              <a:buNone/>
            </a:pPr>
            <a:endParaRPr lang="en-US" sz="3500" dirty="0">
              <a:latin typeface="Times New Roman"/>
              <a:cs typeface="Times New Roman"/>
            </a:endParaRPr>
          </a:p>
          <a:p>
            <a:pPr marL="347472" marR="5080">
              <a:lnSpc>
                <a:spcPct val="100000"/>
              </a:lnSpc>
              <a:tabLst>
                <a:tab pos="3907154" algn="l"/>
              </a:tabLst>
            </a:pPr>
            <a:r>
              <a:rPr lang="en-US" sz="2400" spc="-10" dirty="0">
                <a:cs typeface="Calibri"/>
              </a:rPr>
              <a:t>Employer </a:t>
            </a:r>
            <a:r>
              <a:rPr lang="en-US" sz="2400" spc="-5" dirty="0">
                <a:cs typeface="Calibri"/>
              </a:rPr>
              <a:t>Benefits: </a:t>
            </a:r>
            <a:r>
              <a:rPr lang="en-US" sz="2400" spc="-10" dirty="0">
                <a:cs typeface="Calibri"/>
              </a:rPr>
              <a:t>Employers </a:t>
            </a:r>
            <a:r>
              <a:rPr lang="en-US" sz="2400" spc="-25" dirty="0">
                <a:cs typeface="Calibri"/>
              </a:rPr>
              <a:t>have </a:t>
            </a:r>
            <a:r>
              <a:rPr lang="en-US" sz="2400" dirty="0">
                <a:cs typeface="Calibri"/>
              </a:rPr>
              <a:t>the </a:t>
            </a:r>
            <a:r>
              <a:rPr lang="en-US" sz="2400" spc="-5" dirty="0">
                <a:cs typeface="Calibri"/>
              </a:rPr>
              <a:t>opportunity </a:t>
            </a:r>
            <a:r>
              <a:rPr lang="en-US" sz="2400" spc="-15" dirty="0">
                <a:cs typeface="Calibri"/>
              </a:rPr>
              <a:t>to  </a:t>
            </a:r>
            <a:r>
              <a:rPr lang="en-US" sz="2400" spc="-10" dirty="0">
                <a:cs typeface="Calibri"/>
              </a:rPr>
              <a:t>nurture student </a:t>
            </a:r>
            <a:r>
              <a:rPr lang="en-US" sz="2400" spc="-15" dirty="0">
                <a:cs typeface="Calibri"/>
              </a:rPr>
              <a:t>interest </a:t>
            </a:r>
            <a:r>
              <a:rPr lang="en-US" sz="2400" dirty="0">
                <a:cs typeface="Calibri"/>
              </a:rPr>
              <a:t>in </a:t>
            </a:r>
            <a:r>
              <a:rPr lang="en-US" sz="2400" spc="-10" dirty="0">
                <a:cs typeface="Calibri"/>
              </a:rPr>
              <a:t>jobs </a:t>
            </a:r>
            <a:r>
              <a:rPr lang="en-US" sz="2400" spc="-5" dirty="0">
                <a:cs typeface="Calibri"/>
              </a:rPr>
              <a:t>and </a:t>
            </a:r>
            <a:r>
              <a:rPr lang="en-US" sz="2400" spc="-15" dirty="0">
                <a:cs typeface="Calibri"/>
              </a:rPr>
              <a:t>careers </a:t>
            </a:r>
            <a:r>
              <a:rPr lang="en-US" sz="2400" dirty="0">
                <a:cs typeface="Calibri"/>
              </a:rPr>
              <a:t>with their  </a:t>
            </a:r>
            <a:r>
              <a:rPr lang="en-US" sz="2400" spc="-15" dirty="0">
                <a:cs typeface="Calibri"/>
              </a:rPr>
              <a:t>company </a:t>
            </a:r>
            <a:r>
              <a:rPr lang="en-US" sz="2400" spc="-5" dirty="0">
                <a:cs typeface="Calibri"/>
              </a:rPr>
              <a:t>and </a:t>
            </a:r>
            <a:r>
              <a:rPr lang="en-US" sz="2400" dirty="0">
                <a:cs typeface="Calibri"/>
              </a:rPr>
              <a:t>in</a:t>
            </a:r>
            <a:r>
              <a:rPr lang="en-US" sz="2400" spc="25" dirty="0">
                <a:cs typeface="Calibri"/>
              </a:rPr>
              <a:t> </a:t>
            </a:r>
            <a:r>
              <a:rPr lang="en-US" sz="2400" dirty="0">
                <a:cs typeface="Calibri"/>
              </a:rPr>
              <a:t>their</a:t>
            </a:r>
            <a:r>
              <a:rPr lang="en-US" sz="2400" spc="10" dirty="0">
                <a:cs typeface="Calibri"/>
              </a:rPr>
              <a:t> </a:t>
            </a:r>
            <a:r>
              <a:rPr lang="en-US" sz="2400" spc="-25" dirty="0">
                <a:cs typeface="Calibri"/>
              </a:rPr>
              <a:t>industry</a:t>
            </a:r>
            <a:r>
              <a:rPr lang="en-US" sz="2400" spc="-25" dirty="0" smtClean="0">
                <a:cs typeface="Calibri"/>
              </a:rPr>
              <a:t>. </a:t>
            </a:r>
            <a:r>
              <a:rPr lang="en-US" sz="2400" spc="-10" dirty="0" smtClean="0">
                <a:cs typeface="Calibri"/>
              </a:rPr>
              <a:t>Employers </a:t>
            </a:r>
            <a:r>
              <a:rPr lang="en-US" sz="2400" spc="-10" dirty="0">
                <a:cs typeface="Calibri"/>
              </a:rPr>
              <a:t>can</a:t>
            </a:r>
            <a:r>
              <a:rPr lang="en-US" sz="2400" spc="-70" dirty="0">
                <a:cs typeface="Calibri"/>
              </a:rPr>
              <a:t> </a:t>
            </a:r>
            <a:r>
              <a:rPr lang="en-US" sz="2400" spc="-5" dirty="0">
                <a:cs typeface="Calibri"/>
              </a:rPr>
              <a:t>also</a:t>
            </a:r>
            <a:r>
              <a:rPr lang="en-US" sz="2400" spc="-35" dirty="0">
                <a:cs typeface="Calibri"/>
              </a:rPr>
              <a:t> </a:t>
            </a:r>
            <a:r>
              <a:rPr lang="en-US" sz="2400" spc="-5" dirty="0">
                <a:cs typeface="Calibri"/>
              </a:rPr>
              <a:t>help </a:t>
            </a:r>
            <a:r>
              <a:rPr lang="en-US" sz="2400" dirty="0">
                <a:cs typeface="Calibri"/>
              </a:rPr>
              <a:t> </a:t>
            </a:r>
            <a:r>
              <a:rPr lang="en-US" sz="2400" spc="-10" dirty="0">
                <a:cs typeface="Calibri"/>
              </a:rPr>
              <a:t>students </a:t>
            </a:r>
            <a:r>
              <a:rPr lang="en-US" sz="2400" spc="-15" dirty="0">
                <a:cs typeface="Calibri"/>
              </a:rPr>
              <a:t>understand </a:t>
            </a:r>
            <a:r>
              <a:rPr lang="en-US" sz="2400" dirty="0">
                <a:cs typeface="Calibri"/>
              </a:rPr>
              <a:t>the </a:t>
            </a:r>
            <a:r>
              <a:rPr lang="en-US" sz="2400" spc="-10" dirty="0">
                <a:cs typeface="Calibri"/>
              </a:rPr>
              <a:t>education </a:t>
            </a:r>
            <a:r>
              <a:rPr lang="en-US" sz="2400" spc="-5" dirty="0">
                <a:cs typeface="Calibri"/>
              </a:rPr>
              <a:t>and </a:t>
            </a:r>
            <a:r>
              <a:rPr lang="en-US" sz="2400" dirty="0">
                <a:cs typeface="Calibri"/>
              </a:rPr>
              <a:t>skill </a:t>
            </a:r>
            <a:r>
              <a:rPr lang="en-US" sz="2400" spc="-10" dirty="0">
                <a:cs typeface="Calibri"/>
              </a:rPr>
              <a:t>sets they </a:t>
            </a:r>
            <a:r>
              <a:rPr lang="en-US" sz="2400" spc="-5" dirty="0">
                <a:cs typeface="Calibri"/>
              </a:rPr>
              <a:t>need  </a:t>
            </a:r>
            <a:r>
              <a:rPr lang="en-US" sz="2400" spc="-15" dirty="0">
                <a:cs typeface="Calibri"/>
              </a:rPr>
              <a:t>to </a:t>
            </a:r>
            <a:r>
              <a:rPr lang="en-US" sz="2400" spc="-10" dirty="0">
                <a:cs typeface="Calibri"/>
              </a:rPr>
              <a:t>secure jobs </a:t>
            </a:r>
            <a:r>
              <a:rPr lang="en-US" sz="2400" dirty="0">
                <a:cs typeface="Calibri"/>
              </a:rPr>
              <a:t>with their</a:t>
            </a:r>
            <a:r>
              <a:rPr lang="en-US" sz="2400" spc="-75" dirty="0">
                <a:cs typeface="Calibri"/>
              </a:rPr>
              <a:t> </a:t>
            </a:r>
            <a:r>
              <a:rPr lang="en-US" sz="2400" spc="-5" dirty="0">
                <a:cs typeface="Calibri"/>
              </a:rPr>
              <a:t>companies.</a:t>
            </a:r>
            <a:endParaRPr lang="en-US" sz="2400" dirty="0">
              <a:cs typeface="Calibri"/>
            </a:endParaRPr>
          </a:p>
          <a:p>
            <a:pPr marL="0" indent="0">
              <a:buNone/>
            </a:pPr>
            <a:endParaRPr lang="en-US" sz="2400" dirty="0"/>
          </a:p>
        </p:txBody>
      </p:sp>
    </p:spTree>
    <p:extLst>
      <p:ext uri="{BB962C8B-B14F-4D97-AF65-F5344CB8AC3E}">
        <p14:creationId xmlns:p14="http://schemas.microsoft.com/office/powerpoint/2010/main" val="14149298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EMPLOYER OUTREACH INITIATIVE</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457200" y="1219200"/>
            <a:ext cx="8305800" cy="4648199"/>
          </a:xfrm>
        </p:spPr>
        <p:txBody>
          <a:bodyPr>
            <a:normAutofit/>
          </a:bodyPr>
          <a:lstStyle/>
          <a:p>
            <a:pPr marL="0" marR="5080" indent="0">
              <a:lnSpc>
                <a:spcPct val="107000"/>
              </a:lnSpc>
              <a:buNone/>
            </a:pPr>
            <a:r>
              <a:rPr lang="en-US" sz="2400" spc="-10" dirty="0">
                <a:cs typeface="Calibri"/>
              </a:rPr>
              <a:t>The Employer Outreach </a:t>
            </a:r>
            <a:r>
              <a:rPr lang="en-US" sz="2400" spc="-5" dirty="0">
                <a:cs typeface="Calibri"/>
              </a:rPr>
              <a:t>Initiative </a:t>
            </a:r>
            <a:r>
              <a:rPr lang="en-US" sz="2400" dirty="0">
                <a:cs typeface="Calibri"/>
              </a:rPr>
              <a:t>is </a:t>
            </a:r>
            <a:r>
              <a:rPr lang="en-US" sz="2400" spc="-5" dirty="0">
                <a:cs typeface="Calibri"/>
              </a:rPr>
              <a:t>building long-term, mutually  beneficial </a:t>
            </a:r>
            <a:r>
              <a:rPr lang="en-US" sz="2400" spc="-10" dirty="0">
                <a:cs typeface="Calibri"/>
              </a:rPr>
              <a:t>partnerships </a:t>
            </a:r>
            <a:r>
              <a:rPr lang="en-US" sz="2400" dirty="0">
                <a:cs typeface="Calibri"/>
              </a:rPr>
              <a:t>with </a:t>
            </a:r>
            <a:r>
              <a:rPr lang="en-US" sz="2400" spc="-10" dirty="0">
                <a:cs typeface="Calibri"/>
              </a:rPr>
              <a:t>employers </a:t>
            </a:r>
            <a:r>
              <a:rPr lang="en-US" sz="2400" spc="-20" dirty="0">
                <a:cs typeface="Calibri"/>
              </a:rPr>
              <a:t>for </a:t>
            </a:r>
            <a:r>
              <a:rPr lang="en-US" sz="2400" spc="-5" dirty="0">
                <a:cs typeface="Calibri"/>
              </a:rPr>
              <a:t>all departments </a:t>
            </a:r>
            <a:r>
              <a:rPr lang="en-US" sz="2400" spc="-15" dirty="0">
                <a:cs typeface="Calibri"/>
              </a:rPr>
              <a:t>that </a:t>
            </a:r>
            <a:r>
              <a:rPr lang="en-US" sz="2400" dirty="0" smtClean="0">
                <a:cs typeface="Calibri"/>
              </a:rPr>
              <a:t>will </a:t>
            </a:r>
            <a:r>
              <a:rPr lang="en-US" sz="2400" spc="-10" dirty="0">
                <a:cs typeface="Calibri"/>
              </a:rPr>
              <a:t>provide </a:t>
            </a:r>
            <a:r>
              <a:rPr lang="en-US" sz="2400" spc="-5" dirty="0">
                <a:cs typeface="Calibri"/>
              </a:rPr>
              <a:t>opportunities </a:t>
            </a:r>
            <a:r>
              <a:rPr lang="en-US" sz="2400" spc="-20" dirty="0">
                <a:cs typeface="Calibri"/>
              </a:rPr>
              <a:t>for </a:t>
            </a:r>
            <a:r>
              <a:rPr lang="en-US" sz="2400" spc="-10" dirty="0">
                <a:cs typeface="Calibri"/>
              </a:rPr>
              <a:t>students, recent </a:t>
            </a:r>
            <a:r>
              <a:rPr lang="en-US" sz="2400" spc="-15" dirty="0">
                <a:cs typeface="Calibri"/>
              </a:rPr>
              <a:t>graduates, </a:t>
            </a:r>
            <a:r>
              <a:rPr lang="en-US" sz="2400" spc="-5" dirty="0">
                <a:cs typeface="Calibri"/>
              </a:rPr>
              <a:t>and</a:t>
            </a:r>
            <a:r>
              <a:rPr lang="en-US" sz="2400" spc="60" dirty="0">
                <a:cs typeface="Calibri"/>
              </a:rPr>
              <a:t> </a:t>
            </a:r>
            <a:r>
              <a:rPr lang="en-US" sz="2400" spc="-5" dirty="0">
                <a:cs typeface="Calibri"/>
              </a:rPr>
              <a:t>alumni</a:t>
            </a:r>
            <a:r>
              <a:rPr lang="en-US" sz="2400" spc="-5" dirty="0" smtClean="0">
                <a:cs typeface="Calibri"/>
              </a:rPr>
              <a:t>. </a:t>
            </a:r>
            <a:r>
              <a:rPr lang="en-US" sz="2400" spc="-10" dirty="0" smtClean="0">
                <a:cs typeface="Calibri"/>
              </a:rPr>
              <a:t>The </a:t>
            </a:r>
            <a:r>
              <a:rPr lang="en-US" sz="2400" spc="-5" dirty="0">
                <a:cs typeface="Calibri"/>
              </a:rPr>
              <a:t>initiative </a:t>
            </a:r>
            <a:r>
              <a:rPr lang="en-US" sz="2400" spc="-15" dirty="0">
                <a:cs typeface="Calibri"/>
              </a:rPr>
              <a:t>generates </a:t>
            </a:r>
            <a:r>
              <a:rPr lang="en-US" sz="2400" spc="-10" dirty="0">
                <a:cs typeface="Calibri"/>
              </a:rPr>
              <a:t>creative </a:t>
            </a:r>
            <a:r>
              <a:rPr lang="en-US" sz="2400" spc="-25" dirty="0">
                <a:cs typeface="Calibri"/>
              </a:rPr>
              <a:t>ways </a:t>
            </a:r>
            <a:r>
              <a:rPr lang="en-US" sz="2400" spc="-20" dirty="0">
                <a:cs typeface="Calibri"/>
              </a:rPr>
              <a:t>for </a:t>
            </a:r>
            <a:r>
              <a:rPr lang="en-US" sz="2400" spc="-10" dirty="0">
                <a:cs typeface="Calibri"/>
              </a:rPr>
              <a:t>employers </a:t>
            </a:r>
            <a:r>
              <a:rPr lang="en-US" sz="2400" spc="-15" dirty="0">
                <a:cs typeface="Calibri"/>
              </a:rPr>
              <a:t>to </a:t>
            </a:r>
            <a:r>
              <a:rPr lang="en-US" sz="2400" spc="-20" dirty="0">
                <a:cs typeface="Calibri"/>
              </a:rPr>
              <a:t>engage </a:t>
            </a:r>
            <a:r>
              <a:rPr lang="en-US" sz="2400" dirty="0">
                <a:cs typeface="Calibri"/>
              </a:rPr>
              <a:t>with  </a:t>
            </a:r>
            <a:r>
              <a:rPr lang="en-US" sz="2400" spc="-5" dirty="0">
                <a:cs typeface="Calibri"/>
              </a:rPr>
              <a:t>our campus </a:t>
            </a:r>
            <a:r>
              <a:rPr lang="en-US" sz="2400" spc="-10" dirty="0">
                <a:cs typeface="Calibri"/>
              </a:rPr>
              <a:t>and maintain </a:t>
            </a:r>
            <a:r>
              <a:rPr lang="en-US" sz="2400" spc="-5" dirty="0">
                <a:cs typeface="Calibri"/>
              </a:rPr>
              <a:t>an open </a:t>
            </a:r>
            <a:r>
              <a:rPr lang="en-US" sz="2400" dirty="0">
                <a:cs typeface="Calibri"/>
              </a:rPr>
              <a:t>line </a:t>
            </a:r>
            <a:r>
              <a:rPr lang="en-US" sz="2400" spc="-5" dirty="0">
                <a:cs typeface="Calibri"/>
              </a:rPr>
              <a:t>of </a:t>
            </a:r>
            <a:r>
              <a:rPr lang="en-US" sz="2400" spc="-10" dirty="0">
                <a:cs typeface="Calibri"/>
              </a:rPr>
              <a:t>communication </a:t>
            </a:r>
            <a:r>
              <a:rPr lang="en-US" sz="2400" dirty="0">
                <a:cs typeface="Calibri"/>
              </a:rPr>
              <a:t>with  </a:t>
            </a:r>
            <a:r>
              <a:rPr lang="en-US" sz="2400" spc="-5" dirty="0">
                <a:cs typeface="Calibri"/>
              </a:rPr>
              <a:t>those</a:t>
            </a:r>
            <a:r>
              <a:rPr lang="en-US" sz="2400" spc="-85" dirty="0">
                <a:cs typeface="Calibri"/>
              </a:rPr>
              <a:t> </a:t>
            </a:r>
            <a:r>
              <a:rPr lang="en-US" sz="2400" spc="-10" dirty="0">
                <a:cs typeface="Calibri"/>
              </a:rPr>
              <a:t>employers.</a:t>
            </a:r>
            <a:endParaRPr lang="en-US" sz="2400" dirty="0">
              <a:cs typeface="Calibri"/>
            </a:endParaRPr>
          </a:p>
          <a:p>
            <a:pPr marL="0" indent="0">
              <a:buNone/>
            </a:pPr>
            <a:endParaRPr lang="en-US" sz="1800" dirty="0" smtClean="0"/>
          </a:p>
        </p:txBody>
      </p:sp>
      <p:pic>
        <p:nvPicPr>
          <p:cNvPr id="6" name="Picture 5" descr="Two images grouped. Left is logo of Bee Hive Homes. Right is a silhouette image of a presenter and people seated looking at screen that says Employer Outreach."/>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6825" y="3772466"/>
            <a:ext cx="5070348" cy="2323534"/>
          </a:xfrm>
          <a:prstGeom prst="rect">
            <a:avLst/>
          </a:prstGeom>
        </p:spPr>
      </p:pic>
    </p:spTree>
    <p:extLst>
      <p:ext uri="{BB962C8B-B14F-4D97-AF65-F5344CB8AC3E}">
        <p14:creationId xmlns:p14="http://schemas.microsoft.com/office/powerpoint/2010/main" val="14918427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EXAMPLE:</a:t>
            </a:r>
            <a:endParaRPr lang="en-US" b="1" dirty="0">
              <a:effectLst>
                <a:outerShdw blurRad="38100" dist="38100" dir="2700000" algn="tl">
                  <a:srgbClr val="000000">
                    <a:alpha val="43137"/>
                  </a:srgbClr>
                </a:outerShdw>
              </a:effectLst>
            </a:endParaRPr>
          </a:p>
        </p:txBody>
      </p:sp>
      <p:sp>
        <p:nvSpPr>
          <p:cNvPr id="4" name="Text Placeholder 3"/>
          <p:cNvSpPr>
            <a:spLocks noGrp="1"/>
          </p:cNvSpPr>
          <p:nvPr>
            <p:ph type="body" sz="quarter" idx="3"/>
          </p:nvPr>
        </p:nvSpPr>
        <p:spPr>
          <a:xfrm>
            <a:off x="304800" y="1208026"/>
            <a:ext cx="5181600" cy="544574"/>
          </a:xfrm>
        </p:spPr>
        <p:txBody>
          <a:bodyPr>
            <a:normAutofit/>
          </a:bodyPr>
          <a:lstStyle/>
          <a:p>
            <a:r>
              <a:rPr lang="en-US" b="0" dirty="0" smtClean="0"/>
              <a:t>SUN PATH EMPLOYER ENGAGEMENT:</a:t>
            </a:r>
            <a:endParaRPr lang="en-US" b="0" dirty="0"/>
          </a:p>
        </p:txBody>
      </p:sp>
      <p:sp>
        <p:nvSpPr>
          <p:cNvPr id="6" name="Content Placeholder 5"/>
          <p:cNvSpPr>
            <a:spLocks noGrp="1"/>
          </p:cNvSpPr>
          <p:nvPr>
            <p:ph sz="quarter" idx="4"/>
          </p:nvPr>
        </p:nvSpPr>
        <p:spPr>
          <a:xfrm>
            <a:off x="381000" y="1828800"/>
            <a:ext cx="8382000" cy="3957060"/>
          </a:xfrm>
        </p:spPr>
        <p:txBody>
          <a:bodyPr>
            <a:normAutofit/>
          </a:bodyPr>
          <a:lstStyle/>
          <a:p>
            <a:r>
              <a:rPr lang="en-US" dirty="0" smtClean="0"/>
              <a:t>Job Fairs: (Workforce Connection and UNM VC)</a:t>
            </a:r>
          </a:p>
          <a:p>
            <a:pPr marL="0" indent="0">
              <a:buNone/>
            </a:pPr>
            <a:endParaRPr lang="en-US" dirty="0" smtClean="0"/>
          </a:p>
          <a:p>
            <a:r>
              <a:rPr lang="en-US" dirty="0" smtClean="0"/>
              <a:t>On-Campus Job Interviews: Interim Healthcare</a:t>
            </a:r>
          </a:p>
          <a:p>
            <a:pPr marL="0" indent="0">
              <a:buNone/>
            </a:pPr>
            <a:endParaRPr lang="en-US" dirty="0" smtClean="0"/>
          </a:p>
          <a:p>
            <a:r>
              <a:rPr lang="en-US" dirty="0" smtClean="0"/>
              <a:t>Guest Employers: Bee Hive Homes, Comfort Keepers, Interim Healthcare</a:t>
            </a:r>
          </a:p>
          <a:p>
            <a:pPr marL="0" indent="0">
              <a:buNone/>
            </a:pPr>
            <a:endParaRPr lang="en-US" dirty="0" smtClean="0"/>
          </a:p>
          <a:p>
            <a:r>
              <a:rPr lang="en-US" dirty="0" smtClean="0"/>
              <a:t>Mock Interviews: TriCore, Genesis Healthcare, Comfort Keepers</a:t>
            </a:r>
          </a:p>
          <a:p>
            <a:pPr lvl="1"/>
            <a:endParaRPr lang="en-US" sz="1500" dirty="0" smtClean="0"/>
          </a:p>
          <a:p>
            <a:pPr lvl="1"/>
            <a:endParaRPr lang="en-US" sz="1500" dirty="0" smtClean="0"/>
          </a:p>
          <a:p>
            <a:pPr lvl="1"/>
            <a:endParaRPr lang="en-US" sz="1500" dirty="0" smtClean="0"/>
          </a:p>
          <a:p>
            <a:endParaRPr lang="en-US" sz="1900" dirty="0" smtClean="0"/>
          </a:p>
        </p:txBody>
      </p:sp>
    </p:spTree>
    <p:extLst>
      <p:ext uri="{BB962C8B-B14F-4D97-AF65-F5344CB8AC3E}">
        <p14:creationId xmlns:p14="http://schemas.microsoft.com/office/powerpoint/2010/main" val="21252547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STUDENT ENGAGEMENT</a:t>
            </a:r>
            <a:endParaRPr lang="en-US" b="1" dirty="0">
              <a:effectLst>
                <a:outerShdw blurRad="38100" dist="38100" dir="2700000" algn="tl">
                  <a:srgbClr val="000000">
                    <a:alpha val="43137"/>
                  </a:srgbClr>
                </a:outerShdw>
              </a:effectLst>
            </a:endParaRPr>
          </a:p>
        </p:txBody>
      </p:sp>
      <p:sp>
        <p:nvSpPr>
          <p:cNvPr id="4" name="Text Placeholder 3"/>
          <p:cNvSpPr>
            <a:spLocks noGrp="1"/>
          </p:cNvSpPr>
          <p:nvPr>
            <p:ph type="body" sz="quarter" idx="3"/>
          </p:nvPr>
        </p:nvSpPr>
        <p:spPr>
          <a:xfrm>
            <a:off x="304800" y="1208026"/>
            <a:ext cx="6324600" cy="544574"/>
          </a:xfrm>
        </p:spPr>
        <p:txBody>
          <a:bodyPr>
            <a:normAutofit/>
          </a:bodyPr>
          <a:lstStyle/>
          <a:p>
            <a:r>
              <a:rPr lang="en-US" dirty="0" smtClean="0"/>
              <a:t>Student Engagement Through Marketing</a:t>
            </a:r>
            <a:endParaRPr lang="en-US" dirty="0"/>
          </a:p>
        </p:txBody>
      </p:sp>
      <p:sp>
        <p:nvSpPr>
          <p:cNvPr id="6" name="Content Placeholder 5"/>
          <p:cNvSpPr>
            <a:spLocks noGrp="1"/>
          </p:cNvSpPr>
          <p:nvPr>
            <p:ph sz="quarter" idx="4"/>
          </p:nvPr>
        </p:nvSpPr>
        <p:spPr>
          <a:xfrm>
            <a:off x="381000" y="1828800"/>
            <a:ext cx="8305799" cy="3957060"/>
          </a:xfrm>
        </p:spPr>
        <p:txBody>
          <a:bodyPr>
            <a:normAutofit/>
          </a:bodyPr>
          <a:lstStyle/>
          <a:p>
            <a:pPr marL="354965" marR="5080"/>
            <a:r>
              <a:rPr lang="en-US" spc="-5" dirty="0">
                <a:cs typeface="Calibri"/>
              </a:rPr>
              <a:t>All job readiness </a:t>
            </a:r>
            <a:r>
              <a:rPr lang="en-US" spc="-15" dirty="0">
                <a:cs typeface="Calibri"/>
              </a:rPr>
              <a:t>preparation </a:t>
            </a:r>
            <a:r>
              <a:rPr lang="en-US" dirty="0">
                <a:cs typeface="Calibri"/>
              </a:rPr>
              <a:t>is </a:t>
            </a:r>
            <a:r>
              <a:rPr lang="en-US" spc="-5" dirty="0">
                <a:cs typeface="Calibri"/>
              </a:rPr>
              <a:t>done on </a:t>
            </a:r>
            <a:r>
              <a:rPr lang="en-US" dirty="0">
                <a:cs typeface="Calibri"/>
              </a:rPr>
              <a:t>a one-on-one </a:t>
            </a:r>
            <a:r>
              <a:rPr lang="en-US" spc="-5" dirty="0">
                <a:cs typeface="Calibri"/>
              </a:rPr>
              <a:t>basis.  This has </a:t>
            </a:r>
            <a:r>
              <a:rPr lang="en-US" dirty="0">
                <a:cs typeface="Calibri"/>
              </a:rPr>
              <a:t>been </a:t>
            </a:r>
            <a:r>
              <a:rPr lang="en-US" spc="-5" dirty="0">
                <a:cs typeface="Calibri"/>
              </a:rPr>
              <a:t>very successful </a:t>
            </a:r>
            <a:r>
              <a:rPr lang="en-US" spc="-15" dirty="0">
                <a:cs typeface="Calibri"/>
              </a:rPr>
              <a:t>at </a:t>
            </a:r>
            <a:r>
              <a:rPr lang="en-US" spc="-10" dirty="0">
                <a:cs typeface="Calibri"/>
              </a:rPr>
              <a:t>our </a:t>
            </a:r>
            <a:r>
              <a:rPr lang="en-US" spc="-5" dirty="0">
                <a:cs typeface="Calibri"/>
              </a:rPr>
              <a:t>campus, </a:t>
            </a:r>
            <a:r>
              <a:rPr lang="en-US" spc="-10" dirty="0">
                <a:cs typeface="Calibri"/>
              </a:rPr>
              <a:t>because </a:t>
            </a:r>
            <a:r>
              <a:rPr lang="en-US" spc="5" dirty="0" smtClean="0">
                <a:cs typeface="Calibri"/>
              </a:rPr>
              <a:t>it </a:t>
            </a:r>
            <a:r>
              <a:rPr lang="en-US" spc="-5" dirty="0" smtClean="0">
                <a:cs typeface="Calibri"/>
              </a:rPr>
              <a:t>has  </a:t>
            </a:r>
            <a:r>
              <a:rPr lang="en-US" spc="-5" dirty="0">
                <a:cs typeface="Calibri"/>
              </a:rPr>
              <a:t>allowed both </a:t>
            </a:r>
            <a:r>
              <a:rPr lang="en-US" dirty="0">
                <a:cs typeface="Calibri"/>
              </a:rPr>
              <a:t>me </a:t>
            </a:r>
            <a:r>
              <a:rPr lang="en-US" spc="-5" dirty="0">
                <a:cs typeface="Calibri"/>
              </a:rPr>
              <a:t>and </a:t>
            </a:r>
            <a:r>
              <a:rPr lang="en-US" dirty="0">
                <a:cs typeface="Calibri"/>
              </a:rPr>
              <a:t>the </a:t>
            </a:r>
            <a:r>
              <a:rPr lang="en-US" spc="-10" dirty="0">
                <a:cs typeface="Calibri"/>
              </a:rPr>
              <a:t>student </a:t>
            </a:r>
            <a:r>
              <a:rPr lang="en-US" spc="-15" dirty="0">
                <a:cs typeface="Calibri"/>
              </a:rPr>
              <a:t>to </a:t>
            </a:r>
            <a:r>
              <a:rPr lang="en-US" spc="-10" dirty="0">
                <a:cs typeface="Calibri"/>
              </a:rPr>
              <a:t>establish </a:t>
            </a:r>
            <a:r>
              <a:rPr lang="en-US" dirty="0">
                <a:cs typeface="Calibri"/>
              </a:rPr>
              <a:t>a </a:t>
            </a:r>
            <a:r>
              <a:rPr lang="en-US" spc="-5" dirty="0">
                <a:cs typeface="Calibri"/>
              </a:rPr>
              <a:t>solid working  relationship.</a:t>
            </a:r>
            <a:endParaRPr lang="en-US" dirty="0">
              <a:cs typeface="Calibri"/>
            </a:endParaRPr>
          </a:p>
          <a:p>
            <a:pPr marL="354965">
              <a:spcBef>
                <a:spcPts val="295"/>
              </a:spcBef>
            </a:pPr>
            <a:r>
              <a:rPr lang="en-US" spc="-10" dirty="0">
                <a:cs typeface="Calibri"/>
              </a:rPr>
              <a:t>Request current Resume </a:t>
            </a:r>
            <a:r>
              <a:rPr lang="en-US" spc="-5" dirty="0">
                <a:cs typeface="Calibri"/>
              </a:rPr>
              <a:t>or Sample Job</a:t>
            </a:r>
            <a:r>
              <a:rPr lang="en-US" spc="15" dirty="0">
                <a:cs typeface="Calibri"/>
              </a:rPr>
              <a:t> </a:t>
            </a:r>
            <a:r>
              <a:rPr lang="en-US" spc="-10" dirty="0" smtClean="0">
                <a:cs typeface="Calibri"/>
              </a:rPr>
              <a:t>Application.</a:t>
            </a:r>
            <a:endParaRPr lang="en-US" dirty="0">
              <a:cs typeface="Calibri"/>
            </a:endParaRPr>
          </a:p>
          <a:p>
            <a:pPr marL="354965">
              <a:spcBef>
                <a:spcPts val="280"/>
              </a:spcBef>
            </a:pPr>
            <a:r>
              <a:rPr lang="en-US" spc="-5" dirty="0">
                <a:cs typeface="Calibri"/>
              </a:rPr>
              <a:t>Full </a:t>
            </a:r>
            <a:r>
              <a:rPr lang="en-US" spc="-15" dirty="0">
                <a:cs typeface="Calibri"/>
              </a:rPr>
              <a:t>registration into </a:t>
            </a:r>
            <a:r>
              <a:rPr lang="en-US" dirty="0">
                <a:cs typeface="Calibri"/>
              </a:rPr>
              <a:t>the </a:t>
            </a:r>
            <a:r>
              <a:rPr lang="en-US" spc="-10" dirty="0">
                <a:cs typeface="Calibri"/>
              </a:rPr>
              <a:t>NM </a:t>
            </a:r>
            <a:r>
              <a:rPr lang="en-US" spc="-5" dirty="0">
                <a:cs typeface="Calibri"/>
              </a:rPr>
              <a:t>Online</a:t>
            </a:r>
            <a:r>
              <a:rPr lang="en-US" spc="5" dirty="0">
                <a:cs typeface="Calibri"/>
              </a:rPr>
              <a:t> </a:t>
            </a:r>
            <a:r>
              <a:rPr lang="en-US" spc="-15" dirty="0" smtClean="0">
                <a:cs typeface="Calibri"/>
              </a:rPr>
              <a:t>System (VOSS).</a:t>
            </a:r>
            <a:endParaRPr lang="en-US" dirty="0">
              <a:cs typeface="Calibri"/>
            </a:endParaRPr>
          </a:p>
          <a:p>
            <a:pPr marL="354965">
              <a:spcBef>
                <a:spcPts val="300"/>
              </a:spcBef>
            </a:pPr>
            <a:r>
              <a:rPr lang="en-US" spc="-5" dirty="0">
                <a:cs typeface="Calibri"/>
              </a:rPr>
              <a:t>Discuss </a:t>
            </a:r>
            <a:r>
              <a:rPr lang="en-US" spc="-15" dirty="0">
                <a:cs typeface="Calibri"/>
              </a:rPr>
              <a:t>career </a:t>
            </a:r>
            <a:r>
              <a:rPr lang="en-US" spc="-10" dirty="0">
                <a:cs typeface="Calibri"/>
              </a:rPr>
              <a:t>goals, interests, </a:t>
            </a:r>
            <a:r>
              <a:rPr lang="en-US" spc="-5" dirty="0">
                <a:cs typeface="Calibri"/>
              </a:rPr>
              <a:t>employment</a:t>
            </a:r>
            <a:r>
              <a:rPr lang="en-US" spc="25" dirty="0">
                <a:cs typeface="Calibri"/>
              </a:rPr>
              <a:t> </a:t>
            </a:r>
            <a:r>
              <a:rPr lang="en-US" spc="-5" dirty="0" smtClean="0">
                <a:cs typeface="Calibri"/>
              </a:rPr>
              <a:t>opportunities </a:t>
            </a:r>
            <a:r>
              <a:rPr lang="en-US" spc="-10" dirty="0" smtClean="0">
                <a:cs typeface="Calibri"/>
              </a:rPr>
              <a:t>(</a:t>
            </a:r>
            <a:r>
              <a:rPr lang="en-US" spc="-10" dirty="0">
                <a:cs typeface="Calibri"/>
              </a:rPr>
              <a:t>Nursing </a:t>
            </a:r>
            <a:r>
              <a:rPr lang="en-US" spc="-25" dirty="0">
                <a:cs typeface="Calibri"/>
              </a:rPr>
              <a:t>facility, </a:t>
            </a:r>
            <a:r>
              <a:rPr lang="en-US" spc="-5" dirty="0">
                <a:cs typeface="Calibri"/>
              </a:rPr>
              <a:t>Hospital, </a:t>
            </a:r>
            <a:r>
              <a:rPr lang="en-US" spc="-10" dirty="0" smtClean="0">
                <a:cs typeface="Calibri"/>
              </a:rPr>
              <a:t>Rehab,</a:t>
            </a:r>
            <a:r>
              <a:rPr lang="en-US" spc="-95" dirty="0" smtClean="0">
                <a:cs typeface="Calibri"/>
              </a:rPr>
              <a:t> </a:t>
            </a:r>
            <a:r>
              <a:rPr lang="en-US" spc="-10" dirty="0">
                <a:cs typeface="Calibri"/>
              </a:rPr>
              <a:t>etc</a:t>
            </a:r>
            <a:r>
              <a:rPr lang="en-US" spc="-10" dirty="0" smtClean="0">
                <a:cs typeface="Calibri"/>
              </a:rPr>
              <a:t>.).</a:t>
            </a:r>
            <a:endParaRPr lang="en-US" dirty="0">
              <a:cs typeface="Calibri"/>
            </a:endParaRPr>
          </a:p>
          <a:p>
            <a:pPr marL="354965">
              <a:spcBef>
                <a:spcPts val="300"/>
              </a:spcBef>
            </a:pPr>
            <a:r>
              <a:rPr lang="en-US" spc="-5" dirty="0">
                <a:cs typeface="Calibri"/>
              </a:rPr>
              <a:t>Discuss barriers </a:t>
            </a:r>
            <a:r>
              <a:rPr lang="en-US" spc="-20" dirty="0">
                <a:cs typeface="Calibri"/>
              </a:rPr>
              <a:t>towards </a:t>
            </a:r>
            <a:r>
              <a:rPr lang="en-US" spc="-5" dirty="0">
                <a:cs typeface="Calibri"/>
              </a:rPr>
              <a:t>employment</a:t>
            </a:r>
            <a:r>
              <a:rPr lang="en-US" spc="-45" dirty="0">
                <a:cs typeface="Calibri"/>
              </a:rPr>
              <a:t> </a:t>
            </a:r>
            <a:r>
              <a:rPr lang="en-US" spc="-10" dirty="0">
                <a:cs typeface="Calibri"/>
              </a:rPr>
              <a:t>(childcare</a:t>
            </a:r>
            <a:r>
              <a:rPr lang="en-US" spc="-10" dirty="0" smtClean="0">
                <a:cs typeface="Calibri"/>
              </a:rPr>
              <a:t>, transportation,</a:t>
            </a:r>
            <a:r>
              <a:rPr lang="en-US" spc="-90" dirty="0" smtClean="0">
                <a:cs typeface="Calibri"/>
              </a:rPr>
              <a:t> </a:t>
            </a:r>
            <a:r>
              <a:rPr lang="en-US" spc="-10" dirty="0">
                <a:cs typeface="Calibri"/>
              </a:rPr>
              <a:t>etc</a:t>
            </a:r>
            <a:r>
              <a:rPr lang="en-US" spc="-10" dirty="0" smtClean="0">
                <a:cs typeface="Calibri"/>
              </a:rPr>
              <a:t>.).</a:t>
            </a:r>
            <a:endParaRPr lang="en-US" dirty="0">
              <a:cs typeface="Calibri"/>
            </a:endParaRPr>
          </a:p>
          <a:p>
            <a:pPr lvl="1"/>
            <a:endParaRPr lang="en-US" sz="1500" dirty="0" smtClean="0"/>
          </a:p>
          <a:p>
            <a:pPr lvl="1"/>
            <a:endParaRPr lang="en-US" sz="1500" dirty="0" smtClean="0"/>
          </a:p>
          <a:p>
            <a:pPr lvl="1"/>
            <a:endParaRPr lang="en-US" sz="1500" dirty="0" smtClean="0"/>
          </a:p>
          <a:p>
            <a:endParaRPr lang="en-US" sz="1900" dirty="0" smtClean="0"/>
          </a:p>
        </p:txBody>
      </p:sp>
    </p:spTree>
    <p:extLst>
      <p:ext uri="{BB962C8B-B14F-4D97-AF65-F5344CB8AC3E}">
        <p14:creationId xmlns:p14="http://schemas.microsoft.com/office/powerpoint/2010/main" val="2969488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152401"/>
            <a:ext cx="8429625" cy="553998"/>
          </a:xfrm>
        </p:spPr>
        <p:txBody>
          <a:bodyPr>
            <a:normAutofit fontScale="90000"/>
          </a:bodyPr>
          <a:lstStyle/>
          <a:p>
            <a:r>
              <a:rPr lang="en-US" b="1" dirty="0" smtClean="0">
                <a:solidFill>
                  <a:schemeClr val="bg1"/>
                </a:solidFill>
                <a:effectLst>
                  <a:outerShdw blurRad="38100" dist="38100" dir="2700000" algn="tl">
                    <a:srgbClr val="000000">
                      <a:alpha val="43137"/>
                    </a:srgbClr>
                  </a:outerShdw>
                </a:effectLst>
              </a:rPr>
              <a:t>EFFECTIVE EMPLOYER OUTREACH</a:t>
            </a:r>
            <a:endParaRPr lang="en-US" b="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381000" y="1371600"/>
            <a:ext cx="4040886" cy="4818936"/>
          </a:xfrm>
        </p:spPr>
        <p:txBody>
          <a:bodyPr>
            <a:normAutofit fontScale="92500"/>
          </a:bodyPr>
          <a:lstStyle/>
          <a:p>
            <a:pPr marL="0" indent="0" algn="ctr">
              <a:buNone/>
            </a:pPr>
            <a:r>
              <a:rPr lang="en-US" sz="3200" b="1" dirty="0" smtClean="0"/>
              <a:t>APPROACH, PROCESS, and OUTCOMES.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lgn="ctr">
              <a:lnSpc>
                <a:spcPct val="100000"/>
              </a:lnSpc>
              <a:spcBef>
                <a:spcPts val="0"/>
              </a:spcBef>
              <a:buNone/>
            </a:pPr>
            <a:r>
              <a:rPr lang="en-US" spc="-10" dirty="0">
                <a:latin typeface="Arial"/>
                <a:cs typeface="Arial"/>
              </a:rPr>
              <a:t>Please </a:t>
            </a:r>
            <a:r>
              <a:rPr lang="en-US" dirty="0">
                <a:latin typeface="Arial"/>
                <a:cs typeface="Arial"/>
              </a:rPr>
              <a:t>save </a:t>
            </a:r>
            <a:r>
              <a:rPr lang="en-US" spc="-5" dirty="0">
                <a:latin typeface="Arial"/>
                <a:cs typeface="Arial"/>
              </a:rPr>
              <a:t>all </a:t>
            </a:r>
            <a:r>
              <a:rPr lang="en-US" spc="-10" dirty="0">
                <a:latin typeface="Arial"/>
                <a:cs typeface="Arial"/>
              </a:rPr>
              <a:t>questions or </a:t>
            </a:r>
            <a:r>
              <a:rPr lang="en-US" spc="-5" dirty="0">
                <a:latin typeface="Arial"/>
                <a:cs typeface="Arial"/>
              </a:rPr>
              <a:t>comments </a:t>
            </a:r>
            <a:r>
              <a:rPr lang="en-US" spc="-5" dirty="0" smtClean="0">
                <a:latin typeface="Arial"/>
                <a:cs typeface="Arial"/>
              </a:rPr>
              <a:t>till</a:t>
            </a:r>
            <a:r>
              <a:rPr lang="en-US" spc="114" dirty="0" smtClean="0">
                <a:latin typeface="Arial"/>
                <a:cs typeface="Arial"/>
              </a:rPr>
              <a:t> </a:t>
            </a:r>
            <a:r>
              <a:rPr lang="en-US" spc="-5" dirty="0">
                <a:latin typeface="Arial"/>
                <a:cs typeface="Arial"/>
              </a:rPr>
              <a:t>after</a:t>
            </a:r>
            <a:endParaRPr lang="en-US" dirty="0">
              <a:latin typeface="Arial"/>
              <a:cs typeface="Arial"/>
            </a:endParaRPr>
          </a:p>
          <a:p>
            <a:pPr marL="0" indent="0" algn="ctr">
              <a:lnSpc>
                <a:spcPct val="100000"/>
              </a:lnSpc>
              <a:spcBef>
                <a:spcPts val="0"/>
              </a:spcBef>
              <a:buNone/>
            </a:pPr>
            <a:r>
              <a:rPr lang="en-US" spc="-10" dirty="0">
                <a:latin typeface="Arial"/>
                <a:cs typeface="Arial"/>
              </a:rPr>
              <a:t>the</a:t>
            </a:r>
            <a:r>
              <a:rPr lang="en-US" spc="-30" dirty="0">
                <a:latin typeface="Arial"/>
                <a:cs typeface="Arial"/>
              </a:rPr>
              <a:t> </a:t>
            </a:r>
            <a:r>
              <a:rPr lang="en-US" spc="-10" dirty="0" smtClean="0">
                <a:latin typeface="Arial"/>
                <a:cs typeface="Arial"/>
              </a:rPr>
              <a:t>presentation.</a:t>
            </a:r>
            <a:endParaRPr lang="en-US" dirty="0">
              <a:latin typeface="Arial"/>
              <a:cs typeface="Arial"/>
            </a:endParaRPr>
          </a:p>
          <a:p>
            <a:endParaRPr lang="en-US" dirty="0"/>
          </a:p>
          <a:p>
            <a:endParaRPr lang="en-US" dirty="0"/>
          </a:p>
        </p:txBody>
      </p:sp>
      <p:sp>
        <p:nvSpPr>
          <p:cNvPr id="4" name="Content Placeholder 3"/>
          <p:cNvSpPr>
            <a:spLocks noGrp="1"/>
          </p:cNvSpPr>
          <p:nvPr>
            <p:ph sz="half" idx="4294967295"/>
          </p:nvPr>
        </p:nvSpPr>
        <p:spPr>
          <a:xfrm>
            <a:off x="5166360" y="990600"/>
            <a:ext cx="3977640" cy="5478423"/>
          </a:xfrm>
          <a:prstGeom prst="rect">
            <a:avLst/>
          </a:prstGeom>
          <a:solidFill>
            <a:schemeClr val="tx1">
              <a:lumMod val="75000"/>
              <a:lumOff val="25000"/>
            </a:schemeClr>
          </a:solidFill>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lgn="ctr">
              <a:buNone/>
            </a:pPr>
            <a:endParaRPr lang="en-US" b="1" dirty="0" smtClean="0">
              <a:solidFill>
                <a:schemeClr val="bg1"/>
              </a:solidFill>
              <a:effectLst>
                <a:outerShdw blurRad="38100" dist="38100" dir="2700000" algn="tl">
                  <a:srgbClr val="000000">
                    <a:alpha val="43137"/>
                  </a:srgbClr>
                </a:outerShdw>
              </a:effectLst>
            </a:endParaRPr>
          </a:p>
          <a:p>
            <a:pPr marL="0" indent="0" algn="ctr">
              <a:buNone/>
            </a:pPr>
            <a:endParaRPr lang="en-US" b="1" dirty="0" smtClean="0">
              <a:solidFill>
                <a:schemeClr val="bg1"/>
              </a:solidFill>
              <a:effectLst>
                <a:outerShdw blurRad="38100" dist="38100" dir="2700000" algn="tl">
                  <a:srgbClr val="000000">
                    <a:alpha val="43137"/>
                  </a:srgbClr>
                </a:outerShdw>
              </a:effectLst>
            </a:endParaRPr>
          </a:p>
          <a:p>
            <a:pPr marL="0" indent="0" algn="ctr">
              <a:spcBef>
                <a:spcPts val="0"/>
              </a:spcBef>
              <a:buNone/>
            </a:pPr>
            <a:r>
              <a:rPr lang="en-US" sz="2800" b="1" dirty="0" smtClean="0">
                <a:solidFill>
                  <a:schemeClr val="bg1"/>
                </a:solidFill>
                <a:effectLst>
                  <a:outerShdw blurRad="38100" dist="38100" dir="2700000" algn="tl">
                    <a:srgbClr val="000000">
                      <a:alpha val="43137"/>
                    </a:srgbClr>
                  </a:outerShdw>
                </a:effectLst>
              </a:rPr>
              <a:t>THINK OUTSIDE THE BOX WITH YOUR </a:t>
            </a:r>
          </a:p>
          <a:p>
            <a:pPr marL="0" indent="0" algn="ctr">
              <a:spcBef>
                <a:spcPts val="0"/>
              </a:spcBef>
              <a:buNone/>
            </a:pPr>
            <a:r>
              <a:rPr lang="en-US" sz="2800" b="1" dirty="0" smtClean="0">
                <a:solidFill>
                  <a:schemeClr val="bg1"/>
                </a:solidFill>
                <a:effectLst>
                  <a:outerShdw blurRad="38100" dist="38100" dir="2700000" algn="tl">
                    <a:srgbClr val="000000">
                      <a:alpha val="43137"/>
                    </a:srgbClr>
                  </a:outerShdw>
                </a:effectLst>
              </a:rPr>
              <a:t>EMPLOYER OUTREACH EFFORTS.</a:t>
            </a:r>
            <a:endParaRPr lang="en-US" b="1" dirty="0" smtClean="0">
              <a:solidFill>
                <a:schemeClr val="bg1"/>
              </a:solidFill>
              <a:effectLst>
                <a:outerShdw blurRad="38100" dist="38100" dir="2700000" algn="tl">
                  <a:srgbClr val="000000">
                    <a:alpha val="43137"/>
                  </a:srgbClr>
                </a:outerShdw>
              </a:effectLst>
            </a:endParaRPr>
          </a:p>
          <a:p>
            <a:pPr algn="ctr"/>
            <a:endParaRPr lang="en-US" b="1" dirty="0">
              <a:solidFill>
                <a:schemeClr val="bg1"/>
              </a:solidFill>
              <a:effectLst>
                <a:outerShdw blurRad="38100" dist="38100" dir="2700000" algn="tl">
                  <a:srgbClr val="000000">
                    <a:alpha val="43137"/>
                  </a:srgbClr>
                </a:outerShdw>
              </a:effectLst>
            </a:endParaRPr>
          </a:p>
        </p:txBody>
      </p:sp>
      <p:pic>
        <p:nvPicPr>
          <p:cNvPr id="6" name="Picture 5" descr="Stick figure pointing to his head. Thought bubble shows an open box.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0834" y="1178442"/>
            <a:ext cx="2488692" cy="33029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03930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STUDENT ENGAGEMENT, continued</a:t>
            </a:r>
            <a:endParaRPr lang="en-US" b="1" dirty="0">
              <a:effectLst>
                <a:outerShdw blurRad="38100" dist="38100" dir="2700000" algn="tl">
                  <a:srgbClr val="000000">
                    <a:alpha val="43137"/>
                  </a:srgbClr>
                </a:outerShdw>
              </a:effectLst>
            </a:endParaRPr>
          </a:p>
        </p:txBody>
      </p:sp>
      <p:sp>
        <p:nvSpPr>
          <p:cNvPr id="6" name="Content Placeholder 5"/>
          <p:cNvSpPr>
            <a:spLocks noGrp="1"/>
          </p:cNvSpPr>
          <p:nvPr>
            <p:ph sz="quarter" idx="4"/>
          </p:nvPr>
        </p:nvSpPr>
        <p:spPr>
          <a:xfrm>
            <a:off x="381000" y="1295400"/>
            <a:ext cx="8305799" cy="3957060"/>
          </a:xfrm>
        </p:spPr>
        <p:txBody>
          <a:bodyPr>
            <a:normAutofit/>
          </a:bodyPr>
          <a:lstStyle/>
          <a:p>
            <a:pPr marL="347472" marR="5080">
              <a:lnSpc>
                <a:spcPct val="120200"/>
              </a:lnSpc>
            </a:pPr>
            <a:r>
              <a:rPr lang="en-US" spc="-10" dirty="0">
                <a:cs typeface="Calibri"/>
              </a:rPr>
              <a:t>Creating </a:t>
            </a:r>
            <a:r>
              <a:rPr lang="en-US" spc="-5" dirty="0">
                <a:cs typeface="Calibri"/>
              </a:rPr>
              <a:t>an </a:t>
            </a:r>
            <a:r>
              <a:rPr lang="en-US" spc="-10" dirty="0">
                <a:cs typeface="Calibri"/>
              </a:rPr>
              <a:t>updated resume </a:t>
            </a:r>
            <a:r>
              <a:rPr lang="en-US" dirty="0">
                <a:cs typeface="Calibri"/>
              </a:rPr>
              <a:t>with </a:t>
            </a:r>
            <a:r>
              <a:rPr lang="en-US" spc="-10" dirty="0">
                <a:cs typeface="Calibri"/>
              </a:rPr>
              <a:t>new </a:t>
            </a:r>
            <a:r>
              <a:rPr lang="en-US" spc="-20" dirty="0">
                <a:cs typeface="Calibri"/>
              </a:rPr>
              <a:t>core </a:t>
            </a:r>
            <a:r>
              <a:rPr lang="en-US" spc="-5" dirty="0" smtClean="0">
                <a:cs typeface="Calibri"/>
              </a:rPr>
              <a:t>competencies.</a:t>
            </a:r>
          </a:p>
          <a:p>
            <a:pPr marL="347472" marR="5080">
              <a:lnSpc>
                <a:spcPct val="120200"/>
              </a:lnSpc>
            </a:pPr>
            <a:r>
              <a:rPr lang="en-US" spc="-10" dirty="0" smtClean="0">
                <a:cs typeface="Calibri"/>
              </a:rPr>
              <a:t>Creating </a:t>
            </a:r>
            <a:r>
              <a:rPr lang="en-US" dirty="0">
                <a:cs typeface="Calibri"/>
              </a:rPr>
              <a:t>a </a:t>
            </a:r>
            <a:r>
              <a:rPr lang="en-US" spc="-15" dirty="0">
                <a:cs typeface="Calibri"/>
              </a:rPr>
              <a:t>cover</a:t>
            </a:r>
            <a:r>
              <a:rPr lang="en-US" spc="-65" dirty="0">
                <a:cs typeface="Calibri"/>
              </a:rPr>
              <a:t> </a:t>
            </a:r>
            <a:r>
              <a:rPr lang="en-US" spc="-15" dirty="0" smtClean="0">
                <a:cs typeface="Calibri"/>
              </a:rPr>
              <a:t>letter.</a:t>
            </a:r>
            <a:endParaRPr lang="en-US" dirty="0">
              <a:cs typeface="Calibri"/>
            </a:endParaRPr>
          </a:p>
          <a:p>
            <a:pPr marL="347472">
              <a:lnSpc>
                <a:spcPct val="100000"/>
              </a:lnSpc>
              <a:spcBef>
                <a:spcPts val="580"/>
              </a:spcBef>
            </a:pPr>
            <a:r>
              <a:rPr lang="en-US" spc="-5" dirty="0">
                <a:cs typeface="Calibri"/>
              </a:rPr>
              <a:t>Exploring </a:t>
            </a:r>
            <a:r>
              <a:rPr lang="en-US" dirty="0">
                <a:cs typeface="Calibri"/>
              </a:rPr>
              <a:t>a full </a:t>
            </a:r>
            <a:r>
              <a:rPr lang="en-US" spc="-20" dirty="0">
                <a:cs typeface="Calibri"/>
              </a:rPr>
              <a:t>range </a:t>
            </a:r>
            <a:r>
              <a:rPr lang="en-US" spc="-5" dirty="0">
                <a:cs typeface="Calibri"/>
              </a:rPr>
              <a:t>of </a:t>
            </a:r>
            <a:r>
              <a:rPr lang="en-US" spc="-10" dirty="0">
                <a:cs typeface="Calibri"/>
              </a:rPr>
              <a:t>career </a:t>
            </a:r>
            <a:r>
              <a:rPr lang="en-US" spc="-5" dirty="0">
                <a:cs typeface="Calibri"/>
              </a:rPr>
              <a:t>and </a:t>
            </a:r>
            <a:r>
              <a:rPr lang="en-US" spc="-10" dirty="0">
                <a:cs typeface="Calibri"/>
              </a:rPr>
              <a:t>work </a:t>
            </a:r>
            <a:r>
              <a:rPr lang="en-US" dirty="0">
                <a:cs typeface="Calibri"/>
              </a:rPr>
              <a:t>possibilities</a:t>
            </a:r>
            <a:r>
              <a:rPr lang="en-US" spc="-105" dirty="0">
                <a:cs typeface="Calibri"/>
              </a:rPr>
              <a:t> </a:t>
            </a:r>
            <a:r>
              <a:rPr lang="en-US" spc="-10" dirty="0" smtClean="0">
                <a:cs typeface="Calibri"/>
              </a:rPr>
              <a:t>that </a:t>
            </a:r>
            <a:r>
              <a:rPr lang="en-US" spc="-15" dirty="0" smtClean="0">
                <a:cs typeface="Calibri"/>
              </a:rPr>
              <a:t>match </a:t>
            </a:r>
            <a:r>
              <a:rPr lang="en-US" dirty="0">
                <a:cs typeface="Calibri"/>
              </a:rPr>
              <a:t>their </a:t>
            </a:r>
            <a:r>
              <a:rPr lang="en-US" spc="-10" dirty="0">
                <a:cs typeface="Calibri"/>
              </a:rPr>
              <a:t>career</a:t>
            </a:r>
            <a:r>
              <a:rPr lang="en-US" spc="-80" dirty="0">
                <a:cs typeface="Calibri"/>
              </a:rPr>
              <a:t> </a:t>
            </a:r>
            <a:r>
              <a:rPr lang="en-US" spc="-10" dirty="0">
                <a:cs typeface="Calibri"/>
              </a:rPr>
              <a:t>goals.</a:t>
            </a:r>
            <a:endParaRPr lang="en-US" dirty="0">
              <a:cs typeface="Calibri"/>
            </a:endParaRPr>
          </a:p>
          <a:p>
            <a:pPr marL="347472">
              <a:lnSpc>
                <a:spcPct val="100000"/>
              </a:lnSpc>
              <a:spcBef>
                <a:spcPts val="580"/>
              </a:spcBef>
            </a:pPr>
            <a:r>
              <a:rPr lang="en-US" spc="-5" dirty="0">
                <a:cs typeface="Calibri"/>
              </a:rPr>
              <a:t>Preparing job‐search competencies and </a:t>
            </a:r>
            <a:r>
              <a:rPr lang="en-US" spc="-10" dirty="0">
                <a:cs typeface="Calibri"/>
              </a:rPr>
              <a:t>tools </a:t>
            </a:r>
            <a:r>
              <a:rPr lang="en-US" spc="-15" dirty="0">
                <a:cs typeface="Calibri"/>
              </a:rPr>
              <a:t>to</a:t>
            </a:r>
            <a:r>
              <a:rPr lang="en-US" spc="-85" dirty="0">
                <a:cs typeface="Calibri"/>
              </a:rPr>
              <a:t> </a:t>
            </a:r>
            <a:r>
              <a:rPr lang="en-US" spc="-10" dirty="0" smtClean="0">
                <a:cs typeface="Calibri"/>
              </a:rPr>
              <a:t>present </a:t>
            </a:r>
            <a:r>
              <a:rPr lang="en-US" spc="-5" dirty="0" smtClean="0">
                <a:cs typeface="Calibri"/>
              </a:rPr>
              <a:t>themselves </a:t>
            </a:r>
            <a:r>
              <a:rPr lang="en-US" spc="-10" dirty="0">
                <a:cs typeface="Calibri"/>
              </a:rPr>
              <a:t>effectively </a:t>
            </a:r>
            <a:r>
              <a:rPr lang="en-US" spc="-5" dirty="0">
                <a:cs typeface="Calibri"/>
              </a:rPr>
              <a:t>as </a:t>
            </a:r>
            <a:r>
              <a:rPr lang="en-US" spc="-10" dirty="0">
                <a:cs typeface="Calibri"/>
              </a:rPr>
              <a:t>candidates </a:t>
            </a:r>
            <a:r>
              <a:rPr lang="en-US" spc="-20" dirty="0">
                <a:cs typeface="Calibri"/>
              </a:rPr>
              <a:t>for</a:t>
            </a:r>
            <a:r>
              <a:rPr lang="en-US" spc="-55" dirty="0">
                <a:cs typeface="Calibri"/>
              </a:rPr>
              <a:t> </a:t>
            </a:r>
            <a:r>
              <a:rPr lang="en-US" spc="-5" dirty="0">
                <a:cs typeface="Calibri"/>
              </a:rPr>
              <a:t>employment</a:t>
            </a:r>
            <a:r>
              <a:rPr lang="en-US" spc="-5" dirty="0" smtClean="0">
                <a:cs typeface="Calibri"/>
              </a:rPr>
              <a:t>.</a:t>
            </a:r>
            <a:endParaRPr lang="en-US" sz="1500" dirty="0" smtClean="0"/>
          </a:p>
          <a:p>
            <a:pPr marL="0" indent="0">
              <a:buNone/>
            </a:pPr>
            <a:endParaRPr lang="en-US" sz="1900" dirty="0" smtClean="0"/>
          </a:p>
        </p:txBody>
      </p:sp>
      <p:pic>
        <p:nvPicPr>
          <p:cNvPr id="3" name="Picture 2" descr="Handshak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200" y="3962400"/>
            <a:ext cx="2819400" cy="2101205"/>
          </a:xfrm>
          <a:prstGeom prst="rect">
            <a:avLst/>
          </a:prstGeom>
        </p:spPr>
      </p:pic>
    </p:spTree>
    <p:extLst>
      <p:ext uri="{BB962C8B-B14F-4D97-AF65-F5344CB8AC3E}">
        <p14:creationId xmlns:p14="http://schemas.microsoft.com/office/powerpoint/2010/main" val="21207775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STUDENT ENGAGEMENT,  continued</a:t>
            </a:r>
            <a:endParaRPr lang="en-US" b="1" dirty="0">
              <a:effectLst>
                <a:outerShdw blurRad="38100" dist="38100" dir="2700000" algn="tl">
                  <a:srgbClr val="000000">
                    <a:alpha val="43137"/>
                  </a:srgbClr>
                </a:outerShdw>
              </a:effectLst>
            </a:endParaRPr>
          </a:p>
        </p:txBody>
      </p:sp>
      <p:sp>
        <p:nvSpPr>
          <p:cNvPr id="6" name="Content Placeholder 5"/>
          <p:cNvSpPr>
            <a:spLocks noGrp="1"/>
          </p:cNvSpPr>
          <p:nvPr>
            <p:ph sz="quarter" idx="4"/>
          </p:nvPr>
        </p:nvSpPr>
        <p:spPr>
          <a:xfrm>
            <a:off x="381001" y="1295400"/>
            <a:ext cx="5105399" cy="4572000"/>
          </a:xfrm>
        </p:spPr>
        <p:txBody>
          <a:bodyPr>
            <a:normAutofit fontScale="92500" lnSpcReduction="10000"/>
          </a:bodyPr>
          <a:lstStyle/>
          <a:p>
            <a:pPr marL="347472" marR="33020">
              <a:lnSpc>
                <a:spcPct val="110000"/>
              </a:lnSpc>
              <a:spcBef>
                <a:spcPts val="0"/>
              </a:spcBef>
            </a:pPr>
            <a:r>
              <a:rPr lang="en-US" spc="-10" dirty="0">
                <a:cs typeface="Calibri"/>
              </a:rPr>
              <a:t>Provide </a:t>
            </a:r>
            <a:r>
              <a:rPr lang="en-US" spc="-15" dirty="0">
                <a:cs typeface="Calibri"/>
              </a:rPr>
              <a:t>resource information </a:t>
            </a:r>
            <a:r>
              <a:rPr lang="en-US" spc="-5" dirty="0">
                <a:cs typeface="Calibri"/>
              </a:rPr>
              <a:t>such as </a:t>
            </a:r>
            <a:r>
              <a:rPr lang="en-US" spc="-10" dirty="0">
                <a:cs typeface="Calibri"/>
              </a:rPr>
              <a:t>WIOA </a:t>
            </a:r>
            <a:r>
              <a:rPr lang="en-US" spc="-15" dirty="0">
                <a:cs typeface="Calibri"/>
              </a:rPr>
              <a:t>packet, </a:t>
            </a:r>
            <a:r>
              <a:rPr lang="en-US" spc="-5" dirty="0">
                <a:cs typeface="Calibri"/>
              </a:rPr>
              <a:t>Child </a:t>
            </a:r>
            <a:r>
              <a:rPr lang="en-US" spc="-15" dirty="0">
                <a:cs typeface="Calibri"/>
              </a:rPr>
              <a:t>Care  </a:t>
            </a:r>
            <a:r>
              <a:rPr lang="en-US" spc="-5" dirty="0">
                <a:cs typeface="Calibri"/>
              </a:rPr>
              <a:t>application, </a:t>
            </a:r>
            <a:r>
              <a:rPr lang="en-US" spc="-10" dirty="0">
                <a:cs typeface="Calibri"/>
              </a:rPr>
              <a:t>NMDWS</a:t>
            </a:r>
            <a:r>
              <a:rPr lang="en-US" spc="-110" dirty="0">
                <a:cs typeface="Calibri"/>
              </a:rPr>
              <a:t> </a:t>
            </a:r>
            <a:r>
              <a:rPr lang="en-US" spc="-5" dirty="0">
                <a:cs typeface="Calibri"/>
              </a:rPr>
              <a:t>publications.</a:t>
            </a:r>
            <a:endParaRPr lang="en-US" dirty="0">
              <a:cs typeface="Calibri"/>
            </a:endParaRPr>
          </a:p>
          <a:p>
            <a:pPr marL="347472" marR="5080">
              <a:lnSpc>
                <a:spcPct val="110000"/>
              </a:lnSpc>
              <a:spcBef>
                <a:spcPts val="0"/>
              </a:spcBef>
            </a:pPr>
            <a:r>
              <a:rPr lang="en-US" spc="-10" dirty="0">
                <a:cs typeface="Calibri"/>
              </a:rPr>
              <a:t>Provide </a:t>
            </a:r>
            <a:r>
              <a:rPr lang="en-US" dirty="0">
                <a:cs typeface="Calibri"/>
              </a:rPr>
              <a:t>the </a:t>
            </a:r>
            <a:r>
              <a:rPr lang="en-US" spc="-10" dirty="0">
                <a:cs typeface="Calibri"/>
              </a:rPr>
              <a:t>student </a:t>
            </a:r>
            <a:r>
              <a:rPr lang="en-US" dirty="0">
                <a:cs typeface="Calibri"/>
              </a:rPr>
              <a:t>the </a:t>
            </a:r>
            <a:r>
              <a:rPr lang="en-US" spc="-10" dirty="0">
                <a:cs typeface="Calibri"/>
              </a:rPr>
              <a:t>step-by-step </a:t>
            </a:r>
            <a:r>
              <a:rPr lang="en-US" spc="-5" dirty="0">
                <a:cs typeface="Calibri"/>
              </a:rPr>
              <a:t>NM Online </a:t>
            </a:r>
            <a:r>
              <a:rPr lang="en-US" spc="-10" dirty="0">
                <a:cs typeface="Calibri"/>
              </a:rPr>
              <a:t>WFC </a:t>
            </a:r>
            <a:r>
              <a:rPr lang="en-US" spc="-15" dirty="0" smtClean="0">
                <a:cs typeface="Calibri"/>
              </a:rPr>
              <a:t>registration </a:t>
            </a:r>
            <a:r>
              <a:rPr lang="en-US" spc="-20" dirty="0">
                <a:cs typeface="Calibri"/>
              </a:rPr>
              <a:t>form </a:t>
            </a:r>
            <a:r>
              <a:rPr lang="en-US" dirty="0">
                <a:cs typeface="Calibri"/>
              </a:rPr>
              <a:t>with their </a:t>
            </a:r>
            <a:r>
              <a:rPr lang="en-US" spc="-5" dirty="0">
                <a:cs typeface="Calibri"/>
              </a:rPr>
              <a:t>user name </a:t>
            </a:r>
            <a:r>
              <a:rPr lang="en-US" dirty="0">
                <a:cs typeface="Calibri"/>
              </a:rPr>
              <a:t>and </a:t>
            </a:r>
            <a:r>
              <a:rPr lang="en-US" spc="-10" dirty="0">
                <a:cs typeface="Calibri"/>
              </a:rPr>
              <a:t>temporary  </a:t>
            </a:r>
            <a:r>
              <a:rPr lang="en-US" spc="-15" dirty="0">
                <a:cs typeface="Calibri"/>
              </a:rPr>
              <a:t>password, </a:t>
            </a:r>
            <a:r>
              <a:rPr lang="en-US" spc="-5" dirty="0">
                <a:cs typeface="Calibri"/>
              </a:rPr>
              <a:t>so </a:t>
            </a:r>
            <a:r>
              <a:rPr lang="en-US" spc="-10" dirty="0">
                <a:cs typeface="Calibri"/>
              </a:rPr>
              <a:t>that they can </a:t>
            </a:r>
            <a:r>
              <a:rPr lang="en-US" spc="-5" dirty="0">
                <a:cs typeface="Calibri"/>
              </a:rPr>
              <a:t>access </a:t>
            </a:r>
            <a:r>
              <a:rPr lang="en-US" dirty="0">
                <a:cs typeface="Calibri"/>
              </a:rPr>
              <a:t>the </a:t>
            </a:r>
            <a:r>
              <a:rPr lang="en-US" spc="-20" dirty="0">
                <a:cs typeface="Calibri"/>
              </a:rPr>
              <a:t>system </a:t>
            </a:r>
            <a:r>
              <a:rPr lang="en-US" spc="-15" dirty="0">
                <a:cs typeface="Calibri"/>
              </a:rPr>
              <a:t>to </a:t>
            </a:r>
            <a:r>
              <a:rPr lang="en-US" spc="-5" dirty="0">
                <a:cs typeface="Calibri"/>
              </a:rPr>
              <a:t>seek  employment, </a:t>
            </a:r>
            <a:r>
              <a:rPr lang="en-US" spc="-10" dirty="0">
                <a:cs typeface="Calibri"/>
              </a:rPr>
              <a:t>enter </a:t>
            </a:r>
            <a:r>
              <a:rPr lang="en-US" spc="-5" dirty="0">
                <a:cs typeface="Calibri"/>
              </a:rPr>
              <a:t>additional resumes, </a:t>
            </a:r>
            <a:r>
              <a:rPr lang="en-US" spc="-10" dirty="0">
                <a:cs typeface="Calibri"/>
              </a:rPr>
              <a:t>research </a:t>
            </a:r>
            <a:r>
              <a:rPr lang="en-US" spc="-5" dirty="0">
                <a:cs typeface="Calibri"/>
              </a:rPr>
              <a:t>labor </a:t>
            </a:r>
            <a:r>
              <a:rPr lang="en-US" spc="-20" dirty="0">
                <a:cs typeface="Calibri"/>
              </a:rPr>
              <a:t>market  </a:t>
            </a:r>
            <a:r>
              <a:rPr lang="en-US" spc="-15" dirty="0" smtClean="0">
                <a:cs typeface="Calibri"/>
              </a:rPr>
              <a:t>information,</a:t>
            </a:r>
            <a:r>
              <a:rPr lang="en-US" spc="-45" dirty="0" smtClean="0">
                <a:cs typeface="Calibri"/>
              </a:rPr>
              <a:t> </a:t>
            </a:r>
            <a:r>
              <a:rPr lang="en-US" spc="-15" dirty="0">
                <a:cs typeface="Calibri"/>
              </a:rPr>
              <a:t>etc.</a:t>
            </a:r>
            <a:endParaRPr lang="en-US" dirty="0">
              <a:cs typeface="Calibri"/>
            </a:endParaRPr>
          </a:p>
          <a:p>
            <a:pPr marL="347472">
              <a:lnSpc>
                <a:spcPct val="110000"/>
              </a:lnSpc>
              <a:spcBef>
                <a:spcPts val="0"/>
              </a:spcBef>
            </a:pPr>
            <a:r>
              <a:rPr lang="en-US" spc="-15" dirty="0">
                <a:cs typeface="Calibri"/>
              </a:rPr>
              <a:t>Offer </a:t>
            </a:r>
            <a:r>
              <a:rPr lang="en-US" spc="-5" dirty="0">
                <a:cs typeface="Calibri"/>
              </a:rPr>
              <a:t>one-on-one job </a:t>
            </a:r>
            <a:r>
              <a:rPr lang="en-US" spc="-10" dirty="0">
                <a:cs typeface="Calibri"/>
              </a:rPr>
              <a:t>readiness </a:t>
            </a:r>
            <a:r>
              <a:rPr lang="en-US" dirty="0">
                <a:cs typeface="Calibri"/>
              </a:rPr>
              <a:t>sessions on</a:t>
            </a:r>
            <a:r>
              <a:rPr lang="en-US" spc="-25" dirty="0">
                <a:cs typeface="Calibri"/>
              </a:rPr>
              <a:t> </a:t>
            </a:r>
            <a:r>
              <a:rPr lang="en-US" spc="-20" dirty="0" smtClean="0">
                <a:cs typeface="Calibri"/>
              </a:rPr>
              <a:t>Resumes, </a:t>
            </a:r>
            <a:r>
              <a:rPr lang="en-US" spc="-5" dirty="0" smtClean="0">
                <a:cs typeface="Calibri"/>
              </a:rPr>
              <a:t>Interview </a:t>
            </a:r>
            <a:r>
              <a:rPr lang="en-US" spc="-10" dirty="0" smtClean="0">
                <a:cs typeface="Calibri"/>
              </a:rPr>
              <a:t>prep, </a:t>
            </a:r>
            <a:r>
              <a:rPr lang="en-US" spc="-15" dirty="0">
                <a:cs typeface="Calibri"/>
              </a:rPr>
              <a:t>etc. </a:t>
            </a:r>
            <a:r>
              <a:rPr lang="en-US" spc="-10" dirty="0">
                <a:cs typeface="Calibri"/>
              </a:rPr>
              <a:t>(Can </a:t>
            </a:r>
            <a:r>
              <a:rPr lang="en-US" spc="-5" dirty="0">
                <a:cs typeface="Calibri"/>
              </a:rPr>
              <a:t>be </a:t>
            </a:r>
            <a:r>
              <a:rPr lang="en-US" spc="-10" dirty="0">
                <a:cs typeface="Calibri"/>
              </a:rPr>
              <a:t>more</a:t>
            </a:r>
            <a:r>
              <a:rPr lang="en-US" spc="-30" dirty="0">
                <a:cs typeface="Calibri"/>
              </a:rPr>
              <a:t> </a:t>
            </a:r>
            <a:r>
              <a:rPr lang="en-US" spc="-10" dirty="0">
                <a:cs typeface="Calibri"/>
              </a:rPr>
              <a:t>effective).</a:t>
            </a:r>
            <a:endParaRPr lang="en-US" dirty="0">
              <a:cs typeface="Calibri"/>
            </a:endParaRPr>
          </a:p>
          <a:p>
            <a:pPr marL="0" indent="0">
              <a:buNone/>
            </a:pPr>
            <a:endParaRPr lang="en-US" sz="1900" dirty="0" smtClean="0"/>
          </a:p>
        </p:txBody>
      </p:sp>
      <p:pic>
        <p:nvPicPr>
          <p:cNvPr id="2" name="Picture 1" descr="Cover of New Mexico Career Guide. Shows a girl in the middle with a lightbulb over her head. Titles on the cover address issues, including networking, exploring careers, your online reputation, job fairs, reasons to inter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5000" y="1676400"/>
            <a:ext cx="3056069" cy="3215819"/>
          </a:xfrm>
          <a:prstGeom prst="rect">
            <a:avLst/>
          </a:prstGeom>
          <a:ln>
            <a:solidFill>
              <a:schemeClr val="tx1"/>
            </a:solidFill>
          </a:ln>
        </p:spPr>
      </p:pic>
    </p:spTree>
    <p:extLst>
      <p:ext uri="{BB962C8B-B14F-4D97-AF65-F5344CB8AC3E}">
        <p14:creationId xmlns:p14="http://schemas.microsoft.com/office/powerpoint/2010/main" val="14893885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610600" cy="944562"/>
          </a:xfrm>
        </p:spPr>
        <p:txBody>
          <a:bodyPr anchor="b">
            <a:noAutofit/>
          </a:bodyPr>
          <a:lstStyle/>
          <a:p>
            <a:r>
              <a:rPr lang="en-US" b="1" dirty="0" smtClean="0">
                <a:effectLst>
                  <a:outerShdw blurRad="38100" dist="38100" dir="2700000" algn="tl">
                    <a:srgbClr val="000000">
                      <a:alpha val="43137"/>
                    </a:srgbClr>
                  </a:outerShdw>
                </a:effectLst>
              </a:rPr>
              <a:t>REMINDER</a:t>
            </a:r>
            <a:endParaRPr lang="en-US" b="1" dirty="0">
              <a:effectLst>
                <a:outerShdw blurRad="38100" dist="38100" dir="2700000" algn="tl">
                  <a:srgbClr val="000000">
                    <a:alpha val="43137"/>
                  </a:srgbClr>
                </a:outerShdw>
              </a:effectLst>
            </a:endParaRPr>
          </a:p>
        </p:txBody>
      </p:sp>
      <p:sp>
        <p:nvSpPr>
          <p:cNvPr id="9" name="Content Placeholder 8"/>
          <p:cNvSpPr>
            <a:spLocks noGrp="1"/>
          </p:cNvSpPr>
          <p:nvPr>
            <p:ph sz="half" idx="2"/>
          </p:nvPr>
        </p:nvSpPr>
        <p:spPr>
          <a:xfrm>
            <a:off x="457200" y="1295400"/>
            <a:ext cx="8153400" cy="4525963"/>
          </a:xfrm>
        </p:spPr>
        <p:txBody>
          <a:bodyPr>
            <a:normAutofit/>
          </a:bodyPr>
          <a:lstStyle/>
          <a:p>
            <a:pPr marL="0" indent="0">
              <a:lnSpc>
                <a:spcPct val="100000"/>
              </a:lnSpc>
              <a:spcBef>
                <a:spcPts val="10"/>
              </a:spcBef>
              <a:buNone/>
            </a:pPr>
            <a:r>
              <a:rPr lang="en-US" spc="-65" dirty="0">
                <a:cs typeface="Calibri"/>
              </a:rPr>
              <a:t>“</a:t>
            </a:r>
            <a:r>
              <a:rPr lang="en-US" sz="2400" spc="-65" dirty="0">
                <a:cs typeface="Calibri"/>
              </a:rPr>
              <a:t>ALWAYS” </a:t>
            </a:r>
            <a:r>
              <a:rPr lang="en-US" sz="2400" spc="-10" dirty="0" smtClean="0">
                <a:cs typeface="Calibri"/>
              </a:rPr>
              <a:t>emphasize </a:t>
            </a:r>
            <a:r>
              <a:rPr lang="en-US" sz="2400" dirty="0">
                <a:cs typeface="Calibri"/>
              </a:rPr>
              <a:t>the </a:t>
            </a:r>
            <a:r>
              <a:rPr lang="en-US" sz="2400" spc="-5" dirty="0">
                <a:cs typeface="Calibri"/>
              </a:rPr>
              <a:t>importance of</a:t>
            </a:r>
            <a:r>
              <a:rPr lang="en-US" sz="2400" spc="105" dirty="0">
                <a:cs typeface="Calibri"/>
              </a:rPr>
              <a:t> </a:t>
            </a:r>
            <a:r>
              <a:rPr lang="en-US" sz="2400" spc="-15" dirty="0">
                <a:cs typeface="Calibri"/>
              </a:rPr>
              <a:t>professional</a:t>
            </a:r>
            <a:endParaRPr lang="en-US" sz="2400" dirty="0">
              <a:cs typeface="Calibri"/>
            </a:endParaRPr>
          </a:p>
          <a:p>
            <a:pPr marL="0" marR="5080" indent="0">
              <a:lnSpc>
                <a:spcPct val="100000"/>
              </a:lnSpc>
              <a:spcBef>
                <a:spcPts val="20"/>
              </a:spcBef>
              <a:buNone/>
            </a:pPr>
            <a:r>
              <a:rPr lang="en-US" sz="2400" spc="-10" dirty="0">
                <a:cs typeface="Calibri"/>
              </a:rPr>
              <a:t>development </a:t>
            </a:r>
            <a:r>
              <a:rPr lang="en-US" sz="2400" spc="-5" dirty="0">
                <a:cs typeface="Calibri"/>
              </a:rPr>
              <a:t>prior </a:t>
            </a:r>
            <a:r>
              <a:rPr lang="en-US" sz="2400" spc="-15" dirty="0">
                <a:cs typeface="Calibri"/>
              </a:rPr>
              <a:t>to </a:t>
            </a:r>
            <a:r>
              <a:rPr lang="en-US" sz="2400" dirty="0">
                <a:cs typeface="Calibri"/>
              </a:rPr>
              <a:t>a </a:t>
            </a:r>
            <a:r>
              <a:rPr lang="en-US" sz="2400" spc="-10" dirty="0">
                <a:cs typeface="Calibri"/>
              </a:rPr>
              <a:t>student reaching </a:t>
            </a:r>
            <a:r>
              <a:rPr lang="en-US" sz="2400" spc="-5" dirty="0">
                <a:cs typeface="Calibri"/>
              </a:rPr>
              <a:t>out </a:t>
            </a:r>
            <a:r>
              <a:rPr lang="en-US" sz="2400" spc="-15" dirty="0">
                <a:cs typeface="Calibri"/>
              </a:rPr>
              <a:t>to </a:t>
            </a:r>
            <a:r>
              <a:rPr lang="en-US" sz="2400" spc="-10" dirty="0">
                <a:cs typeface="Calibri"/>
              </a:rPr>
              <a:t>employers </a:t>
            </a:r>
            <a:r>
              <a:rPr lang="en-US" sz="2400" spc="-5" dirty="0">
                <a:cs typeface="Calibri"/>
              </a:rPr>
              <a:t>so  </a:t>
            </a:r>
            <a:r>
              <a:rPr lang="en-US" sz="2400" spc="-10" dirty="0">
                <a:cs typeface="Calibri"/>
              </a:rPr>
              <a:t>that they </a:t>
            </a:r>
            <a:r>
              <a:rPr lang="en-US" sz="2400" spc="-25" dirty="0">
                <a:cs typeface="Calibri"/>
              </a:rPr>
              <a:t>have </a:t>
            </a:r>
            <a:r>
              <a:rPr lang="en-US" sz="2400" dirty="0">
                <a:cs typeface="Calibri"/>
              </a:rPr>
              <a:t>the </a:t>
            </a:r>
            <a:r>
              <a:rPr lang="en-US" sz="2400" spc="-5" dirty="0">
                <a:cs typeface="Calibri"/>
              </a:rPr>
              <a:t>capability </a:t>
            </a:r>
            <a:r>
              <a:rPr lang="en-US" sz="2400" spc="-15" dirty="0">
                <a:cs typeface="Calibri"/>
              </a:rPr>
              <a:t>to interact </a:t>
            </a:r>
            <a:r>
              <a:rPr lang="en-US" sz="2400" dirty="0">
                <a:cs typeface="Calibri"/>
              </a:rPr>
              <a:t>with </a:t>
            </a:r>
            <a:r>
              <a:rPr lang="en-US" sz="2400" spc="-10" dirty="0">
                <a:cs typeface="Calibri"/>
              </a:rPr>
              <a:t>employers </a:t>
            </a:r>
            <a:r>
              <a:rPr lang="en-US" sz="2400" dirty="0">
                <a:cs typeface="Calibri"/>
              </a:rPr>
              <a:t>in a  </a:t>
            </a:r>
            <a:r>
              <a:rPr lang="en-US" sz="2400" spc="-15" dirty="0">
                <a:cs typeface="Calibri"/>
              </a:rPr>
              <a:t>mature, </a:t>
            </a:r>
            <a:r>
              <a:rPr lang="en-US" sz="2400" spc="-10" dirty="0">
                <a:cs typeface="Calibri"/>
              </a:rPr>
              <a:t>professional, and </a:t>
            </a:r>
            <a:r>
              <a:rPr lang="en-US" sz="2400" spc="-5" dirty="0">
                <a:cs typeface="Calibri"/>
              </a:rPr>
              <a:t>ultimately </a:t>
            </a:r>
            <a:r>
              <a:rPr lang="en-US" sz="2400" spc="-10" dirty="0">
                <a:cs typeface="Calibri"/>
              </a:rPr>
              <a:t>productive</a:t>
            </a:r>
            <a:r>
              <a:rPr lang="en-US" sz="2400" spc="-40" dirty="0">
                <a:cs typeface="Calibri"/>
              </a:rPr>
              <a:t> </a:t>
            </a:r>
            <a:r>
              <a:rPr lang="en-US" sz="2400" spc="-35" dirty="0">
                <a:cs typeface="Calibri"/>
              </a:rPr>
              <a:t>manner.</a:t>
            </a:r>
            <a:endParaRPr lang="en-US" sz="2400" dirty="0" smtClean="0"/>
          </a:p>
        </p:txBody>
      </p:sp>
      <p:pic>
        <p:nvPicPr>
          <p:cNvPr id="4" name="Picture 3" descr="Gears in variety of shapes with icon images inside each that indicate ideas, people, checklists, research, targets, calendars, and presenations. The title of the slide is Professional Development. Across the top are the words mentoring, consultation, practice, study/improve, reflection, and learning."/>
          <p:cNvPicPr>
            <a:picLocks noChangeAspect="1"/>
          </p:cNvPicPr>
          <p:nvPr/>
        </p:nvPicPr>
        <p:blipFill>
          <a:blip r:embed="rId2">
            <a:clrChange>
              <a:clrFrom>
                <a:srgbClr val="E7E7E7"/>
              </a:clrFrom>
              <a:clrTo>
                <a:srgbClr val="E7E7E7">
                  <a:alpha val="0"/>
                </a:srgbClr>
              </a:clrTo>
            </a:clrChange>
            <a:extLst>
              <a:ext uri="{28A0092B-C50C-407E-A947-70E740481C1C}">
                <a14:useLocalDpi xmlns:a14="http://schemas.microsoft.com/office/drawing/2010/main" val="0"/>
              </a:ext>
            </a:extLst>
          </a:blip>
          <a:stretch>
            <a:fillRect/>
          </a:stretch>
        </p:blipFill>
        <p:spPr>
          <a:xfrm>
            <a:off x="1562100" y="3139123"/>
            <a:ext cx="5943600" cy="2682240"/>
          </a:xfrm>
          <a:prstGeom prst="rect">
            <a:avLst/>
          </a:prstGeom>
        </p:spPr>
      </p:pic>
    </p:spTree>
    <p:extLst>
      <p:ext uri="{BB962C8B-B14F-4D97-AF65-F5344CB8AC3E}">
        <p14:creationId xmlns:p14="http://schemas.microsoft.com/office/powerpoint/2010/main" val="11189165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610600" cy="944562"/>
          </a:xfrm>
        </p:spPr>
        <p:txBody>
          <a:bodyPr anchor="b">
            <a:noAutofit/>
          </a:bodyPr>
          <a:lstStyle/>
          <a:p>
            <a:r>
              <a:rPr lang="en-US" b="1" dirty="0" smtClean="0">
                <a:effectLst>
                  <a:outerShdw blurRad="38100" dist="38100" dir="2700000" algn="tl">
                    <a:srgbClr val="000000">
                      <a:alpha val="43137"/>
                    </a:srgbClr>
                  </a:outerShdw>
                </a:effectLst>
              </a:rPr>
              <a:t>CAREER SOLUTIONS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457200" y="1371601"/>
            <a:ext cx="8229600" cy="3733800"/>
          </a:xfrm>
        </p:spPr>
        <p:txBody>
          <a:bodyPr>
            <a:normAutofit/>
          </a:bodyPr>
          <a:lstStyle/>
          <a:p>
            <a:pPr marL="347472" marR="5080">
              <a:lnSpc>
                <a:spcPct val="100000"/>
              </a:lnSpc>
            </a:pPr>
            <a:r>
              <a:rPr lang="en-US" sz="2400" spc="-10" dirty="0">
                <a:cs typeface="Calibri"/>
              </a:rPr>
              <a:t>NMDWS </a:t>
            </a:r>
            <a:r>
              <a:rPr lang="en-US" sz="2400" spc="-15" dirty="0">
                <a:cs typeface="Calibri"/>
              </a:rPr>
              <a:t>created </a:t>
            </a:r>
            <a:r>
              <a:rPr lang="en-US" sz="2400" dirty="0">
                <a:cs typeface="Calibri"/>
              </a:rPr>
              <a:t>a </a:t>
            </a:r>
            <a:r>
              <a:rPr lang="en-US" sz="2400" spc="-5" dirty="0">
                <a:cs typeface="Calibri"/>
              </a:rPr>
              <a:t>powerful online </a:t>
            </a:r>
            <a:r>
              <a:rPr lang="en-US" sz="2400" spc="-10" dirty="0">
                <a:cs typeface="Calibri"/>
              </a:rPr>
              <a:t>career </a:t>
            </a:r>
            <a:r>
              <a:rPr lang="en-US" sz="2400" spc="-15" dirty="0">
                <a:cs typeface="Calibri"/>
              </a:rPr>
              <a:t>exploration </a:t>
            </a:r>
            <a:r>
              <a:rPr lang="en-US" sz="2400" spc="-5" dirty="0">
                <a:cs typeface="Calibri"/>
              </a:rPr>
              <a:t>and </a:t>
            </a:r>
            <a:r>
              <a:rPr lang="en-US" sz="2400" spc="10" dirty="0" smtClean="0">
                <a:cs typeface="Calibri"/>
              </a:rPr>
              <a:t>all-</a:t>
            </a:r>
            <a:r>
              <a:rPr lang="en-US" sz="2400" dirty="0" smtClean="0">
                <a:cs typeface="Calibri"/>
              </a:rPr>
              <a:t>in-one </a:t>
            </a:r>
            <a:r>
              <a:rPr lang="en-US" sz="2400" dirty="0">
                <a:cs typeface="Calibri"/>
              </a:rPr>
              <a:t>planning </a:t>
            </a:r>
            <a:r>
              <a:rPr lang="en-US" sz="2400" spc="-10" dirty="0">
                <a:cs typeface="Calibri"/>
              </a:rPr>
              <a:t>website </a:t>
            </a:r>
            <a:r>
              <a:rPr lang="en-US" sz="2400" spc="-20" dirty="0">
                <a:cs typeface="Calibri"/>
              </a:rPr>
              <a:t>for </a:t>
            </a:r>
            <a:r>
              <a:rPr lang="en-US" sz="2400" spc="-10" dirty="0">
                <a:cs typeface="Calibri"/>
              </a:rPr>
              <a:t>New </a:t>
            </a:r>
            <a:r>
              <a:rPr lang="en-US" sz="2400" spc="-25" dirty="0">
                <a:cs typeface="Calibri"/>
              </a:rPr>
              <a:t>Mexico’s </a:t>
            </a:r>
            <a:r>
              <a:rPr lang="en-US" sz="2400" spc="-10" dirty="0">
                <a:cs typeface="Calibri"/>
              </a:rPr>
              <a:t>youth, </a:t>
            </a:r>
            <a:r>
              <a:rPr lang="en-US" sz="2400" dirty="0">
                <a:cs typeface="Calibri"/>
              </a:rPr>
              <a:t>high </a:t>
            </a:r>
            <a:r>
              <a:rPr lang="en-US" sz="2400" spc="-5" dirty="0" smtClean="0">
                <a:cs typeface="Calibri"/>
              </a:rPr>
              <a:t>school </a:t>
            </a:r>
            <a:r>
              <a:rPr lang="en-US" sz="2400" spc="-5" dirty="0">
                <a:cs typeface="Calibri"/>
              </a:rPr>
              <a:t>and higher education </a:t>
            </a:r>
            <a:r>
              <a:rPr lang="en-US" sz="2400" spc="-10" dirty="0">
                <a:cs typeface="Calibri"/>
              </a:rPr>
              <a:t>students, and </a:t>
            </a:r>
            <a:r>
              <a:rPr lang="en-US" sz="2400" spc="-5" dirty="0">
                <a:cs typeface="Calibri"/>
              </a:rPr>
              <a:t>job</a:t>
            </a:r>
            <a:r>
              <a:rPr lang="en-US" sz="2400" spc="20" dirty="0">
                <a:cs typeface="Calibri"/>
              </a:rPr>
              <a:t> </a:t>
            </a:r>
            <a:r>
              <a:rPr lang="en-US" sz="2400" spc="-20" dirty="0">
                <a:cs typeface="Calibri"/>
              </a:rPr>
              <a:t>seekers.</a:t>
            </a:r>
            <a:endParaRPr lang="en-US" sz="2400" dirty="0">
              <a:cs typeface="Calibri"/>
            </a:endParaRPr>
          </a:p>
          <a:p>
            <a:pPr marL="347472" marR="17145">
              <a:lnSpc>
                <a:spcPct val="100000"/>
              </a:lnSpc>
              <a:spcBef>
                <a:spcPts val="580"/>
              </a:spcBef>
            </a:pPr>
            <a:r>
              <a:rPr lang="en-US" sz="2400" spc="-10" dirty="0">
                <a:cs typeface="Calibri"/>
              </a:rPr>
              <a:t>The website provides </a:t>
            </a:r>
            <a:r>
              <a:rPr lang="en-US" sz="2400" dirty="0">
                <a:cs typeface="Calibri"/>
              </a:rPr>
              <a:t>access </a:t>
            </a:r>
            <a:r>
              <a:rPr lang="en-US" sz="2400" spc="-15" dirty="0">
                <a:cs typeface="Calibri"/>
              </a:rPr>
              <a:t>to </a:t>
            </a:r>
            <a:r>
              <a:rPr lang="en-US" sz="2400" dirty="0">
                <a:cs typeface="Calibri"/>
              </a:rPr>
              <a:t>a </a:t>
            </a:r>
            <a:r>
              <a:rPr lang="en-US" sz="2400" spc="-10" dirty="0">
                <a:cs typeface="Calibri"/>
              </a:rPr>
              <a:t>comprehensive set </a:t>
            </a:r>
            <a:r>
              <a:rPr lang="en-US" sz="2400" spc="-5" dirty="0">
                <a:cs typeface="Calibri"/>
              </a:rPr>
              <a:t>of </a:t>
            </a:r>
            <a:r>
              <a:rPr lang="en-US" sz="2400" spc="-10" dirty="0" smtClean="0">
                <a:cs typeface="Calibri"/>
              </a:rPr>
              <a:t>interactive </a:t>
            </a:r>
            <a:r>
              <a:rPr lang="en-US" sz="2400" spc="-10" dirty="0">
                <a:cs typeface="Calibri"/>
              </a:rPr>
              <a:t>tools that assists </a:t>
            </a:r>
            <a:r>
              <a:rPr lang="en-US" sz="2400" dirty="0">
                <a:cs typeface="Calibri"/>
              </a:rPr>
              <a:t>individuals in </a:t>
            </a:r>
            <a:r>
              <a:rPr lang="en-US" sz="2400" spc="-10" dirty="0">
                <a:cs typeface="Calibri"/>
              </a:rPr>
              <a:t>exploring </a:t>
            </a:r>
            <a:r>
              <a:rPr lang="en-US" sz="2400" spc="-15" dirty="0">
                <a:cs typeface="Calibri"/>
              </a:rPr>
              <a:t>careers, </a:t>
            </a:r>
            <a:r>
              <a:rPr lang="en-US" sz="2400" spc="-5" dirty="0" smtClean="0">
                <a:cs typeface="Calibri"/>
              </a:rPr>
              <a:t>planning </a:t>
            </a:r>
            <a:r>
              <a:rPr lang="en-US" sz="2400" spc="-5" dirty="0">
                <a:cs typeface="Calibri"/>
              </a:rPr>
              <a:t>their </a:t>
            </a:r>
            <a:r>
              <a:rPr lang="en-US" sz="2400" spc="-10" dirty="0">
                <a:cs typeface="Calibri"/>
              </a:rPr>
              <a:t>future, and </a:t>
            </a:r>
            <a:r>
              <a:rPr lang="en-US" sz="2400" spc="-15" dirty="0">
                <a:cs typeface="Calibri"/>
              </a:rPr>
              <a:t>getting </a:t>
            </a:r>
            <a:r>
              <a:rPr lang="en-US" sz="2400" dirty="0">
                <a:cs typeface="Calibri"/>
              </a:rPr>
              <a:t>the </a:t>
            </a:r>
            <a:r>
              <a:rPr lang="en-US" sz="2400" spc="-5" dirty="0">
                <a:cs typeface="Calibri"/>
              </a:rPr>
              <a:t>help </a:t>
            </a:r>
            <a:r>
              <a:rPr lang="en-US" sz="2400" spc="-10" dirty="0">
                <a:cs typeface="Calibri"/>
              </a:rPr>
              <a:t>they </a:t>
            </a:r>
            <a:r>
              <a:rPr lang="en-US" sz="2400" spc="-5" dirty="0">
                <a:cs typeface="Calibri"/>
              </a:rPr>
              <a:t>need </a:t>
            </a:r>
            <a:r>
              <a:rPr lang="en-US" sz="2400" spc="-15" dirty="0">
                <a:cs typeface="Calibri"/>
              </a:rPr>
              <a:t>to </a:t>
            </a:r>
            <a:r>
              <a:rPr lang="en-US" sz="2400" spc="-10" dirty="0">
                <a:cs typeface="Calibri"/>
              </a:rPr>
              <a:t>reach  </a:t>
            </a:r>
            <a:r>
              <a:rPr lang="en-US" sz="2400" spc="-20" dirty="0">
                <a:cs typeface="Calibri"/>
              </a:rPr>
              <a:t>for </a:t>
            </a:r>
            <a:r>
              <a:rPr lang="en-US" sz="2400" spc="-10" dirty="0">
                <a:cs typeface="Calibri"/>
              </a:rPr>
              <a:t>and achieve </a:t>
            </a:r>
            <a:r>
              <a:rPr lang="en-US" sz="2400" dirty="0">
                <a:cs typeface="Calibri"/>
              </a:rPr>
              <a:t>their </a:t>
            </a:r>
            <a:r>
              <a:rPr lang="en-US" sz="2400" spc="-10" dirty="0">
                <a:cs typeface="Calibri"/>
              </a:rPr>
              <a:t>career goals.</a:t>
            </a:r>
            <a:endParaRPr lang="en-US" sz="2400" dirty="0">
              <a:cs typeface="Calibri"/>
            </a:endParaRPr>
          </a:p>
          <a:p>
            <a:pPr marL="347472">
              <a:lnSpc>
                <a:spcPct val="100000"/>
              </a:lnSpc>
              <a:spcBef>
                <a:spcPts val="575"/>
              </a:spcBef>
            </a:pPr>
            <a:r>
              <a:rPr lang="en-US" sz="2400" u="heavy" spc="-15" dirty="0" smtClean="0">
                <a:solidFill>
                  <a:srgbClr val="00AFEF"/>
                </a:solidFill>
                <a:cs typeface="Calibri"/>
                <a:hlinkClick r:id="rId2"/>
              </a:rPr>
              <a:t>LINK: New Mexico Department of Workforce Solutions: Career Solutions</a:t>
            </a:r>
            <a:endParaRPr lang="en-US" dirty="0"/>
          </a:p>
        </p:txBody>
      </p:sp>
    </p:spTree>
    <p:extLst>
      <p:ext uri="{BB962C8B-B14F-4D97-AF65-F5344CB8AC3E}">
        <p14:creationId xmlns:p14="http://schemas.microsoft.com/office/powerpoint/2010/main" val="15585817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944562"/>
          </a:xfrm>
        </p:spPr>
        <p:txBody>
          <a:bodyPr anchor="b">
            <a:noAutofit/>
          </a:bodyPr>
          <a:lstStyle/>
          <a:p>
            <a:r>
              <a:rPr lang="en-US" b="1" dirty="0" smtClean="0">
                <a:effectLst>
                  <a:outerShdw blurRad="38100" dist="38100" dir="2700000" algn="tl">
                    <a:srgbClr val="000000">
                      <a:alpha val="43137"/>
                    </a:srgbClr>
                  </a:outerShdw>
                </a:effectLst>
              </a:rPr>
              <a:t>STUDENT INTERACTION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DURING THE SEMESTER</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457200" y="1371601"/>
            <a:ext cx="8229600" cy="3733800"/>
          </a:xfrm>
        </p:spPr>
        <p:txBody>
          <a:bodyPr>
            <a:normAutofit/>
          </a:bodyPr>
          <a:lstStyle/>
          <a:p>
            <a:pPr marL="347472">
              <a:lnSpc>
                <a:spcPct val="100000"/>
              </a:lnSpc>
            </a:pPr>
            <a:r>
              <a:rPr lang="en-US" sz="2400" dirty="0">
                <a:cs typeface="Calibri"/>
              </a:rPr>
              <a:t>Email </a:t>
            </a:r>
            <a:r>
              <a:rPr lang="en-US" sz="2400" spc="-5" dirty="0">
                <a:cs typeface="Calibri"/>
              </a:rPr>
              <a:t>out </a:t>
            </a:r>
            <a:r>
              <a:rPr lang="en-US" sz="2400" spc="-10" dirty="0">
                <a:cs typeface="Calibri"/>
              </a:rPr>
              <a:t>potential </a:t>
            </a:r>
            <a:r>
              <a:rPr lang="en-US" sz="2400" spc="-35" dirty="0">
                <a:cs typeface="Calibri"/>
              </a:rPr>
              <a:t>FT/PT </a:t>
            </a:r>
            <a:r>
              <a:rPr lang="en-US" sz="2400" spc="-5" dirty="0">
                <a:cs typeface="Calibri"/>
              </a:rPr>
              <a:t>job </a:t>
            </a:r>
            <a:r>
              <a:rPr lang="en-US" sz="2400" spc="-10" dirty="0">
                <a:cs typeface="Calibri"/>
              </a:rPr>
              <a:t>prospects </a:t>
            </a:r>
            <a:r>
              <a:rPr lang="en-US" sz="2400" spc="-15" dirty="0">
                <a:cs typeface="Calibri"/>
              </a:rPr>
              <a:t>to</a:t>
            </a:r>
            <a:r>
              <a:rPr lang="en-US" sz="2400" spc="15" dirty="0">
                <a:cs typeface="Calibri"/>
              </a:rPr>
              <a:t> </a:t>
            </a:r>
            <a:r>
              <a:rPr lang="en-US" sz="2400" spc="-10" dirty="0" smtClean="0">
                <a:cs typeface="Calibri"/>
              </a:rPr>
              <a:t>students throughout </a:t>
            </a:r>
            <a:r>
              <a:rPr lang="en-US" sz="2400" dirty="0">
                <a:cs typeface="Calibri"/>
              </a:rPr>
              <a:t>the</a:t>
            </a:r>
            <a:r>
              <a:rPr lang="en-US" sz="2400" spc="-50" dirty="0">
                <a:cs typeface="Calibri"/>
              </a:rPr>
              <a:t> </a:t>
            </a:r>
            <a:r>
              <a:rPr lang="en-US" sz="2400" spc="-10" dirty="0" smtClean="0">
                <a:cs typeface="Calibri"/>
              </a:rPr>
              <a:t>semester.</a:t>
            </a:r>
            <a:endParaRPr lang="en-US" sz="2400" dirty="0">
              <a:cs typeface="Calibri"/>
            </a:endParaRPr>
          </a:p>
          <a:p>
            <a:pPr marL="347472">
              <a:lnSpc>
                <a:spcPct val="100000"/>
              </a:lnSpc>
              <a:spcBef>
                <a:spcPts val="580"/>
              </a:spcBef>
            </a:pPr>
            <a:r>
              <a:rPr lang="en-US" sz="2400" dirty="0">
                <a:cs typeface="Calibri"/>
              </a:rPr>
              <a:t>Email </a:t>
            </a:r>
            <a:r>
              <a:rPr lang="en-US" sz="2400" spc="-5" dirty="0">
                <a:cs typeface="Calibri"/>
              </a:rPr>
              <a:t>out Job </a:t>
            </a:r>
            <a:r>
              <a:rPr lang="en-US" sz="2400" spc="-20" dirty="0">
                <a:cs typeface="Calibri"/>
              </a:rPr>
              <a:t>Fair</a:t>
            </a:r>
            <a:r>
              <a:rPr lang="en-US" sz="2400" spc="-60" dirty="0">
                <a:cs typeface="Calibri"/>
              </a:rPr>
              <a:t> </a:t>
            </a:r>
            <a:r>
              <a:rPr lang="en-US" sz="2400" spc="-15" dirty="0" smtClean="0">
                <a:cs typeface="Calibri"/>
              </a:rPr>
              <a:t>information.</a:t>
            </a:r>
            <a:endParaRPr lang="en-US" sz="2400" dirty="0">
              <a:cs typeface="Calibri"/>
            </a:endParaRPr>
          </a:p>
          <a:p>
            <a:pPr marL="347472">
              <a:lnSpc>
                <a:spcPct val="100000"/>
              </a:lnSpc>
              <a:spcBef>
                <a:spcPts val="580"/>
              </a:spcBef>
            </a:pPr>
            <a:r>
              <a:rPr lang="en-US" sz="2400" spc="-10" dirty="0">
                <a:cs typeface="Calibri"/>
              </a:rPr>
              <a:t>Reach </a:t>
            </a:r>
            <a:r>
              <a:rPr lang="en-US" sz="2400" spc="-5" dirty="0">
                <a:cs typeface="Calibri"/>
              </a:rPr>
              <a:t>out </a:t>
            </a:r>
            <a:r>
              <a:rPr lang="en-US" sz="2400" spc="-20" dirty="0">
                <a:cs typeface="Calibri"/>
              </a:rPr>
              <a:t>to </a:t>
            </a:r>
            <a:r>
              <a:rPr lang="en-US" sz="2400" spc="-5" dirty="0">
                <a:cs typeface="Calibri"/>
              </a:rPr>
              <a:t>students, </a:t>
            </a:r>
            <a:r>
              <a:rPr lang="en-US" sz="2400" spc="-10" dirty="0">
                <a:cs typeface="Calibri"/>
              </a:rPr>
              <a:t>letting </a:t>
            </a:r>
            <a:r>
              <a:rPr lang="en-US" sz="2400" dirty="0">
                <a:cs typeface="Calibri"/>
              </a:rPr>
              <a:t>them </a:t>
            </a:r>
            <a:r>
              <a:rPr lang="en-US" sz="2400" spc="-5" dirty="0">
                <a:cs typeface="Calibri"/>
              </a:rPr>
              <a:t>know </a:t>
            </a:r>
            <a:r>
              <a:rPr lang="en-US" sz="2400" spc="-10" dirty="0">
                <a:cs typeface="Calibri"/>
              </a:rPr>
              <a:t>that </a:t>
            </a:r>
            <a:r>
              <a:rPr lang="en-US" sz="2400" dirty="0">
                <a:cs typeface="Calibri"/>
              </a:rPr>
              <a:t>I </a:t>
            </a:r>
            <a:r>
              <a:rPr lang="en-US" sz="2400" spc="-10" dirty="0">
                <a:cs typeface="Calibri"/>
              </a:rPr>
              <a:t>am </a:t>
            </a:r>
            <a:r>
              <a:rPr lang="en-US" sz="2400" spc="-15" dirty="0">
                <a:cs typeface="Calibri"/>
              </a:rPr>
              <a:t>here</a:t>
            </a:r>
            <a:r>
              <a:rPr lang="en-US" sz="2400" spc="-55" dirty="0">
                <a:cs typeface="Calibri"/>
              </a:rPr>
              <a:t> </a:t>
            </a:r>
            <a:r>
              <a:rPr lang="en-US" sz="2400" spc="-15" dirty="0" smtClean="0">
                <a:cs typeface="Calibri"/>
              </a:rPr>
              <a:t>to </a:t>
            </a:r>
            <a:r>
              <a:rPr lang="en-US" sz="2400" spc="-5" dirty="0" smtClean="0">
                <a:cs typeface="Calibri"/>
              </a:rPr>
              <a:t>support </a:t>
            </a:r>
            <a:r>
              <a:rPr lang="en-US" sz="2400" spc="-5" dirty="0">
                <a:cs typeface="Calibri"/>
              </a:rPr>
              <a:t>them </a:t>
            </a:r>
            <a:r>
              <a:rPr lang="en-US" sz="2400" dirty="0">
                <a:cs typeface="Calibri"/>
              </a:rPr>
              <a:t>in their job</a:t>
            </a:r>
            <a:r>
              <a:rPr lang="en-US" sz="2400" spc="-90" dirty="0">
                <a:cs typeface="Calibri"/>
              </a:rPr>
              <a:t> </a:t>
            </a:r>
            <a:r>
              <a:rPr lang="en-US" sz="2400" spc="-10" dirty="0">
                <a:cs typeface="Calibri"/>
              </a:rPr>
              <a:t>search.</a:t>
            </a:r>
            <a:endParaRPr lang="en-US" sz="2400" dirty="0">
              <a:cs typeface="Calibri"/>
            </a:endParaRPr>
          </a:p>
          <a:p>
            <a:pPr marL="347472" marR="5080">
              <a:lnSpc>
                <a:spcPct val="100000"/>
              </a:lnSpc>
              <a:spcBef>
                <a:spcPts val="585"/>
              </a:spcBef>
            </a:pPr>
            <a:r>
              <a:rPr lang="en-US" sz="2400" spc="-15" dirty="0">
                <a:cs typeface="Calibri"/>
              </a:rPr>
              <a:t>Encourage </a:t>
            </a:r>
            <a:r>
              <a:rPr lang="en-US" sz="2400" dirty="0">
                <a:cs typeface="Calibri"/>
              </a:rPr>
              <a:t>all </a:t>
            </a:r>
            <a:r>
              <a:rPr lang="en-US" sz="2400" spc="-10" dirty="0">
                <a:cs typeface="Calibri"/>
              </a:rPr>
              <a:t>students </a:t>
            </a:r>
            <a:r>
              <a:rPr lang="en-US" sz="2400" spc="-15" dirty="0">
                <a:cs typeface="Calibri"/>
              </a:rPr>
              <a:t>to </a:t>
            </a:r>
            <a:r>
              <a:rPr lang="en-US" sz="2400" spc="-30" dirty="0">
                <a:cs typeface="Calibri"/>
              </a:rPr>
              <a:t>take </a:t>
            </a:r>
            <a:r>
              <a:rPr lang="en-US" sz="2400" spc="-20" dirty="0">
                <a:cs typeface="Calibri"/>
              </a:rPr>
              <a:t>advantage </a:t>
            </a:r>
            <a:r>
              <a:rPr lang="en-US" sz="2400" spc="-5" dirty="0">
                <a:cs typeface="Calibri"/>
              </a:rPr>
              <a:t>of </a:t>
            </a:r>
            <a:r>
              <a:rPr lang="en-US" sz="2400" dirty="0">
                <a:cs typeface="Calibri"/>
              </a:rPr>
              <a:t>the </a:t>
            </a:r>
            <a:r>
              <a:rPr lang="en-US" sz="2400" spc="-10" dirty="0">
                <a:cs typeface="Calibri"/>
              </a:rPr>
              <a:t>NM </a:t>
            </a:r>
            <a:r>
              <a:rPr lang="en-US" sz="2400" spc="-5" dirty="0">
                <a:cs typeface="Calibri"/>
              </a:rPr>
              <a:t>Online  </a:t>
            </a:r>
            <a:r>
              <a:rPr lang="en-US" sz="2400" spc="-20" dirty="0">
                <a:cs typeface="Calibri"/>
              </a:rPr>
              <a:t>System </a:t>
            </a:r>
            <a:r>
              <a:rPr lang="en-US" sz="2400" spc="-5" dirty="0">
                <a:cs typeface="Calibri"/>
              </a:rPr>
              <a:t>and all </a:t>
            </a:r>
            <a:r>
              <a:rPr lang="en-US" sz="2400" dirty="0">
                <a:cs typeface="Calibri"/>
              </a:rPr>
              <a:t>the </a:t>
            </a:r>
            <a:r>
              <a:rPr lang="en-US" sz="2400" spc="-10" dirty="0">
                <a:cs typeface="Calibri"/>
              </a:rPr>
              <a:t>resources </a:t>
            </a:r>
            <a:r>
              <a:rPr lang="en-US" sz="2400" spc="-20" dirty="0">
                <a:cs typeface="Calibri"/>
              </a:rPr>
              <a:t>offered </a:t>
            </a:r>
            <a:r>
              <a:rPr lang="en-US" sz="2400" spc="-10" dirty="0">
                <a:cs typeface="Calibri"/>
              </a:rPr>
              <a:t>through</a:t>
            </a:r>
            <a:r>
              <a:rPr lang="en-US" sz="2400" spc="-20" dirty="0">
                <a:cs typeface="Calibri"/>
              </a:rPr>
              <a:t> </a:t>
            </a:r>
            <a:r>
              <a:rPr lang="en-US" sz="2400" spc="-10" dirty="0">
                <a:cs typeface="Calibri"/>
              </a:rPr>
              <a:t>NMDWS.</a:t>
            </a:r>
            <a:endParaRPr lang="en-US" sz="2400" dirty="0">
              <a:cs typeface="Calibri"/>
            </a:endParaRPr>
          </a:p>
          <a:p>
            <a:pPr marL="347472">
              <a:lnSpc>
                <a:spcPct val="100000"/>
              </a:lnSpc>
              <a:spcBef>
                <a:spcPts val="580"/>
              </a:spcBef>
            </a:pPr>
            <a:r>
              <a:rPr lang="en-US" sz="2400" u="heavy" spc="-20" dirty="0" smtClean="0">
                <a:solidFill>
                  <a:srgbClr val="0000FF"/>
                </a:solidFill>
                <a:cs typeface="Calibri"/>
                <a:hlinkClick r:id="rId2"/>
              </a:rPr>
              <a:t>LINK: New Mexico Workforce Connection</a:t>
            </a:r>
            <a:endParaRPr lang="en-US" sz="2400" dirty="0">
              <a:cs typeface="Calibri"/>
            </a:endParaRPr>
          </a:p>
        </p:txBody>
      </p:sp>
      <p:pic>
        <p:nvPicPr>
          <p:cNvPr id="4" name="Picture 3" descr="New Mexico Workforce Connection logo with tagline that reads: A Proud Partner of the American Job Center Network."/>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0315" y="4972014"/>
            <a:ext cx="2644369" cy="876376"/>
          </a:xfrm>
          <a:prstGeom prst="rect">
            <a:avLst/>
          </a:prstGeom>
        </p:spPr>
      </p:pic>
    </p:spTree>
    <p:extLst>
      <p:ext uri="{BB962C8B-B14F-4D97-AF65-F5344CB8AC3E}">
        <p14:creationId xmlns:p14="http://schemas.microsoft.com/office/powerpoint/2010/main" val="12505363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POST GRADUATION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457200" y="1371601"/>
            <a:ext cx="4495800" cy="3733800"/>
          </a:xfrm>
        </p:spPr>
        <p:txBody>
          <a:bodyPr>
            <a:normAutofit/>
          </a:bodyPr>
          <a:lstStyle/>
          <a:p>
            <a:pPr marL="4572" indent="0">
              <a:lnSpc>
                <a:spcPct val="100000"/>
              </a:lnSpc>
              <a:buNone/>
            </a:pPr>
            <a:r>
              <a:rPr lang="en-US" sz="2400" b="1" dirty="0" smtClean="0">
                <a:cs typeface="Calibri"/>
              </a:rPr>
              <a:t>Exit Interview: </a:t>
            </a:r>
          </a:p>
          <a:p>
            <a:pPr marL="4572" indent="0">
              <a:lnSpc>
                <a:spcPct val="100000"/>
              </a:lnSpc>
              <a:buNone/>
            </a:pPr>
            <a:endParaRPr lang="en-US" sz="2400" dirty="0" smtClean="0">
              <a:cs typeface="Calibri"/>
            </a:endParaRPr>
          </a:p>
          <a:p>
            <a:pPr marL="347472">
              <a:lnSpc>
                <a:spcPct val="100000"/>
              </a:lnSpc>
            </a:pPr>
            <a:r>
              <a:rPr lang="en-US" sz="2400" dirty="0" smtClean="0">
                <a:cs typeface="Calibri"/>
              </a:rPr>
              <a:t>Future Plans – Employment / Education.</a:t>
            </a:r>
          </a:p>
          <a:p>
            <a:pPr marL="347472">
              <a:lnSpc>
                <a:spcPct val="100000"/>
              </a:lnSpc>
              <a:spcBef>
                <a:spcPts val="580"/>
              </a:spcBef>
            </a:pPr>
            <a:r>
              <a:rPr lang="en-US" sz="2400" dirty="0" smtClean="0">
                <a:cs typeface="Calibri"/>
              </a:rPr>
              <a:t>Obtain updated contact information—Follow up.</a:t>
            </a:r>
          </a:p>
          <a:p>
            <a:pPr marL="347472">
              <a:lnSpc>
                <a:spcPct val="100000"/>
              </a:lnSpc>
              <a:spcBef>
                <a:spcPts val="580"/>
              </a:spcBef>
            </a:pPr>
            <a:r>
              <a:rPr lang="en-US" sz="2400" spc="-10" dirty="0" smtClean="0">
                <a:cs typeface="Calibri"/>
              </a:rPr>
              <a:t>Obtain new employment information.</a:t>
            </a:r>
            <a:endParaRPr lang="en-US" sz="2400" dirty="0" smtClean="0">
              <a:cs typeface="Calibri"/>
            </a:endParaRPr>
          </a:p>
        </p:txBody>
      </p:sp>
      <p:pic>
        <p:nvPicPr>
          <p:cNvPr id="6" name="Picture 5" descr="Woman holding up a sign in front of her face that says plans, follow up, informati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2500" y="1742355"/>
            <a:ext cx="4084320" cy="3363046"/>
          </a:xfrm>
          <a:prstGeom prst="rect">
            <a:avLst/>
          </a:prstGeom>
        </p:spPr>
      </p:pic>
    </p:spTree>
    <p:extLst>
      <p:ext uri="{BB962C8B-B14F-4D97-AF65-F5344CB8AC3E}">
        <p14:creationId xmlns:p14="http://schemas.microsoft.com/office/powerpoint/2010/main" val="31224902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ONGOING EMPLOYER OUTREACH:</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457200" y="1371601"/>
            <a:ext cx="8229600" cy="3733800"/>
          </a:xfrm>
        </p:spPr>
        <p:txBody>
          <a:bodyPr>
            <a:normAutofit/>
          </a:bodyPr>
          <a:lstStyle/>
          <a:p>
            <a:pPr marL="347472">
              <a:lnSpc>
                <a:spcPct val="100000"/>
              </a:lnSpc>
            </a:pPr>
            <a:r>
              <a:rPr lang="en-US" sz="2400" dirty="0" smtClean="0">
                <a:cs typeface="Calibri"/>
              </a:rPr>
              <a:t>Employers are informed about the upcoming graduating students and they are encouraged to reach out to me, so that I can do my best to assist them in filling their vacant positions.</a:t>
            </a:r>
          </a:p>
        </p:txBody>
      </p:sp>
      <p:pic>
        <p:nvPicPr>
          <p:cNvPr id="4" name="Picture 3" descr="World map with overlay of silhouette of people's heads with additional overlay of gears connected to each oth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6960" y="2819400"/>
            <a:ext cx="4450080" cy="3054795"/>
          </a:xfrm>
          <a:prstGeom prst="rect">
            <a:avLst/>
          </a:prstGeom>
        </p:spPr>
      </p:pic>
    </p:spTree>
    <p:extLst>
      <p:ext uri="{BB962C8B-B14F-4D97-AF65-F5344CB8AC3E}">
        <p14:creationId xmlns:p14="http://schemas.microsoft.com/office/powerpoint/2010/main" val="31265641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IMPLEMENTATION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457200" y="1371601"/>
            <a:ext cx="8229600" cy="3733800"/>
          </a:xfrm>
        </p:spPr>
        <p:txBody>
          <a:bodyPr>
            <a:normAutofit/>
          </a:bodyPr>
          <a:lstStyle/>
          <a:p>
            <a:pPr marL="347472">
              <a:lnSpc>
                <a:spcPct val="100000"/>
              </a:lnSpc>
            </a:pPr>
            <a:r>
              <a:rPr lang="en-US" sz="2400" dirty="0" smtClean="0">
                <a:cs typeface="Calibri"/>
              </a:rPr>
              <a:t>COMMUNICATION PLANNING</a:t>
            </a:r>
          </a:p>
          <a:p>
            <a:pPr marL="347472">
              <a:lnSpc>
                <a:spcPct val="100000"/>
              </a:lnSpc>
            </a:pPr>
            <a:r>
              <a:rPr lang="en-US" sz="2400" dirty="0" smtClean="0">
                <a:cs typeface="Calibri"/>
              </a:rPr>
              <a:t>RELATIONSHIP BUILDING</a:t>
            </a:r>
          </a:p>
          <a:p>
            <a:pPr marL="347472">
              <a:lnSpc>
                <a:spcPct val="100000"/>
              </a:lnSpc>
            </a:pPr>
            <a:r>
              <a:rPr lang="en-US" sz="2400" dirty="0" smtClean="0">
                <a:cs typeface="Calibri"/>
              </a:rPr>
              <a:t>ENGAGEMENT</a:t>
            </a:r>
          </a:p>
        </p:txBody>
      </p:sp>
      <p:pic>
        <p:nvPicPr>
          <p:cNvPr id="5" name="Picture 4" descr="Four jigsaw puzzle pieces--three that fit together and one separate from the group but is shaped to fit the other piec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8200" y="2057400"/>
            <a:ext cx="3810000" cy="3779520"/>
          </a:xfrm>
          <a:prstGeom prst="rect">
            <a:avLst/>
          </a:prstGeom>
        </p:spPr>
      </p:pic>
    </p:spTree>
    <p:extLst>
      <p:ext uri="{BB962C8B-B14F-4D97-AF65-F5344CB8AC3E}">
        <p14:creationId xmlns:p14="http://schemas.microsoft.com/office/powerpoint/2010/main" val="6751187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COMMUNICATION PLANNING</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371600"/>
            <a:ext cx="7924800" cy="4419599"/>
          </a:xfrm>
        </p:spPr>
        <p:txBody>
          <a:bodyPr>
            <a:normAutofit/>
          </a:bodyPr>
          <a:lstStyle/>
          <a:p>
            <a:pPr marL="4572" indent="0" algn="ctr">
              <a:lnSpc>
                <a:spcPct val="100000"/>
              </a:lnSpc>
              <a:buNone/>
            </a:pPr>
            <a:r>
              <a:rPr lang="en-US" sz="2400" b="1" u="sng" dirty="0" smtClean="0">
                <a:cs typeface="Calibri"/>
              </a:rPr>
              <a:t>Audience Analysis</a:t>
            </a:r>
          </a:p>
          <a:p>
            <a:pPr marL="347472" marR="156210">
              <a:lnSpc>
                <a:spcPct val="90300"/>
              </a:lnSpc>
              <a:spcBef>
                <a:spcPts val="560"/>
              </a:spcBef>
            </a:pPr>
            <a:r>
              <a:rPr lang="en-US" sz="2400" spc="-15" dirty="0">
                <a:cs typeface="Calibri"/>
              </a:rPr>
              <a:t>Research </a:t>
            </a:r>
            <a:r>
              <a:rPr lang="en-US" sz="2400" spc="-10" dirty="0">
                <a:cs typeface="Calibri"/>
              </a:rPr>
              <a:t>shows that </a:t>
            </a:r>
            <a:r>
              <a:rPr lang="en-US" sz="2400" spc="-15" dirty="0">
                <a:cs typeface="Calibri"/>
              </a:rPr>
              <a:t>communicators </a:t>
            </a:r>
            <a:r>
              <a:rPr lang="en-US" sz="2400" dirty="0">
                <a:cs typeface="Calibri"/>
              </a:rPr>
              <a:t>who </a:t>
            </a:r>
            <a:r>
              <a:rPr lang="en-US" sz="2400" spc="-15" dirty="0">
                <a:cs typeface="Calibri"/>
              </a:rPr>
              <a:t>understand </a:t>
            </a:r>
            <a:r>
              <a:rPr lang="en-US" sz="2400" spc="-5" dirty="0">
                <a:cs typeface="Calibri"/>
              </a:rPr>
              <a:t>their  audience </a:t>
            </a:r>
            <a:r>
              <a:rPr lang="en-US" sz="2400" spc="-15" dirty="0">
                <a:cs typeface="Calibri"/>
              </a:rPr>
              <a:t>are more </a:t>
            </a:r>
            <a:r>
              <a:rPr lang="en-US" sz="2400" spc="-5" dirty="0">
                <a:cs typeface="Calibri"/>
              </a:rPr>
              <a:t>successful </a:t>
            </a:r>
            <a:r>
              <a:rPr lang="en-US" sz="2400" dirty="0">
                <a:cs typeface="Calibri"/>
              </a:rPr>
              <a:t>in </a:t>
            </a:r>
            <a:r>
              <a:rPr lang="en-US" sz="2400" spc="-5" dirty="0">
                <a:cs typeface="Calibri"/>
              </a:rPr>
              <a:t>achieving </a:t>
            </a:r>
            <a:r>
              <a:rPr lang="en-US" sz="2400" dirty="0">
                <a:cs typeface="Calibri"/>
              </a:rPr>
              <a:t>their  </a:t>
            </a:r>
            <a:r>
              <a:rPr lang="en-US" sz="2400" spc="-10" dirty="0">
                <a:cs typeface="Calibri"/>
              </a:rPr>
              <a:t>communication</a:t>
            </a:r>
            <a:r>
              <a:rPr lang="en-US" sz="2400" spc="-95" dirty="0">
                <a:cs typeface="Calibri"/>
              </a:rPr>
              <a:t> </a:t>
            </a:r>
            <a:r>
              <a:rPr lang="en-US" sz="2400" spc="-10" dirty="0">
                <a:cs typeface="Calibri"/>
              </a:rPr>
              <a:t>goals</a:t>
            </a:r>
            <a:r>
              <a:rPr lang="en-US" sz="2400" spc="-10" dirty="0" smtClean="0">
                <a:cs typeface="Calibri"/>
              </a:rPr>
              <a:t>.</a:t>
            </a:r>
          </a:p>
          <a:p>
            <a:pPr marL="4572" marR="156210" indent="0">
              <a:lnSpc>
                <a:spcPct val="90300"/>
              </a:lnSpc>
              <a:spcBef>
                <a:spcPts val="560"/>
              </a:spcBef>
              <a:buNone/>
            </a:pPr>
            <a:endParaRPr lang="en-US" sz="2400" spc="-10" dirty="0">
              <a:cs typeface="Calibri"/>
            </a:endParaRPr>
          </a:p>
          <a:p>
            <a:pPr marL="4572" marR="156210" indent="0" algn="ctr">
              <a:lnSpc>
                <a:spcPct val="90300"/>
              </a:lnSpc>
              <a:spcBef>
                <a:spcPts val="560"/>
              </a:spcBef>
              <a:buNone/>
            </a:pPr>
            <a:r>
              <a:rPr lang="en-US" sz="2400" b="1" u="sng" spc="-10" dirty="0" smtClean="0">
                <a:cs typeface="Calibri"/>
              </a:rPr>
              <a:t>Message Development</a:t>
            </a:r>
            <a:endParaRPr lang="en-US" sz="2400" b="1" u="sng" dirty="0">
              <a:cs typeface="Calibri"/>
            </a:endParaRPr>
          </a:p>
          <a:p>
            <a:pPr marL="347472" marR="5080">
              <a:lnSpc>
                <a:spcPct val="90000"/>
              </a:lnSpc>
              <a:spcBef>
                <a:spcPts val="585"/>
              </a:spcBef>
            </a:pPr>
            <a:r>
              <a:rPr lang="en-US" sz="2400" spc="-10" dirty="0">
                <a:cs typeface="Calibri"/>
              </a:rPr>
              <a:t>The process </a:t>
            </a:r>
            <a:r>
              <a:rPr lang="en-US" sz="2400" spc="-5" dirty="0">
                <a:cs typeface="Calibri"/>
              </a:rPr>
              <a:t>of </a:t>
            </a:r>
            <a:r>
              <a:rPr lang="en-US" sz="2400" spc="-10" dirty="0">
                <a:cs typeface="Calibri"/>
              </a:rPr>
              <a:t>creating </a:t>
            </a:r>
            <a:r>
              <a:rPr lang="en-US" sz="2400" dirty="0">
                <a:cs typeface="Calibri"/>
              </a:rPr>
              <a:t>a </a:t>
            </a:r>
            <a:r>
              <a:rPr lang="en-US" sz="2400" spc="-10" dirty="0">
                <a:cs typeface="Calibri"/>
              </a:rPr>
              <a:t>customer </a:t>
            </a:r>
            <a:r>
              <a:rPr lang="en-US" sz="2400" dirty="0">
                <a:cs typeface="Calibri"/>
              </a:rPr>
              <a:t>is a </a:t>
            </a:r>
            <a:r>
              <a:rPr lang="en-US" sz="2400" spc="-10" dirty="0">
                <a:cs typeface="Calibri"/>
              </a:rPr>
              <a:t>process </a:t>
            </a:r>
            <a:r>
              <a:rPr lang="en-US" sz="2400" spc="-5" dirty="0">
                <a:cs typeface="Calibri"/>
              </a:rPr>
              <a:t>of  </a:t>
            </a:r>
            <a:r>
              <a:rPr lang="en-US" sz="2400" spc="-10" dirty="0">
                <a:cs typeface="Calibri"/>
              </a:rPr>
              <a:t>communicating your </a:t>
            </a:r>
            <a:r>
              <a:rPr lang="en-US" sz="2400" dirty="0">
                <a:cs typeface="Calibri"/>
              </a:rPr>
              <a:t>vision </a:t>
            </a:r>
            <a:r>
              <a:rPr lang="en-US" sz="2400" spc="-5" dirty="0">
                <a:cs typeface="Calibri"/>
              </a:rPr>
              <a:t>and </a:t>
            </a:r>
            <a:r>
              <a:rPr lang="en-US" sz="2400" spc="-15" dirty="0">
                <a:cs typeface="Calibri"/>
              </a:rPr>
              <a:t>values to </a:t>
            </a:r>
            <a:r>
              <a:rPr lang="en-US" sz="2400" dirty="0">
                <a:cs typeface="Calibri"/>
              </a:rPr>
              <a:t>the </a:t>
            </a:r>
            <a:r>
              <a:rPr lang="en-US" sz="2400" spc="-10" dirty="0">
                <a:cs typeface="Calibri"/>
              </a:rPr>
              <a:t>right set of  </a:t>
            </a:r>
            <a:r>
              <a:rPr lang="en-US" sz="2400" spc="-15" dirty="0">
                <a:cs typeface="Calibri"/>
              </a:rPr>
              <a:t>customers </a:t>
            </a:r>
            <a:r>
              <a:rPr lang="en-US" sz="2400" dirty="0">
                <a:cs typeface="Calibri"/>
              </a:rPr>
              <a:t>in the </a:t>
            </a:r>
            <a:r>
              <a:rPr lang="en-US" sz="2400" spc="-15" dirty="0">
                <a:cs typeface="Calibri"/>
              </a:rPr>
              <a:t>market. </a:t>
            </a:r>
            <a:r>
              <a:rPr lang="en-US" sz="2400" b="1" spc="-15" dirty="0">
                <a:cs typeface="Calibri"/>
              </a:rPr>
              <a:t>Strategic </a:t>
            </a:r>
            <a:r>
              <a:rPr lang="en-US" sz="2400" b="1" spc="-5" dirty="0">
                <a:cs typeface="Calibri"/>
              </a:rPr>
              <a:t>messaging </a:t>
            </a:r>
            <a:r>
              <a:rPr lang="en-US" sz="2400" spc="-10" dirty="0">
                <a:cs typeface="Calibri"/>
              </a:rPr>
              <a:t>facilitates </a:t>
            </a:r>
            <a:r>
              <a:rPr lang="en-US" sz="2400" dirty="0">
                <a:cs typeface="Calibri"/>
              </a:rPr>
              <a:t>this </a:t>
            </a:r>
            <a:r>
              <a:rPr lang="en-US" sz="2400" spc="-10" dirty="0" smtClean="0">
                <a:cs typeface="Calibri"/>
              </a:rPr>
              <a:t>communication</a:t>
            </a:r>
            <a:r>
              <a:rPr lang="en-US" sz="2400" spc="-10" dirty="0">
                <a:cs typeface="Calibri"/>
              </a:rPr>
              <a:t>. </a:t>
            </a:r>
            <a:r>
              <a:rPr lang="en-US" sz="2400" spc="-15" dirty="0">
                <a:cs typeface="Calibri"/>
              </a:rPr>
              <a:t>Customers </a:t>
            </a:r>
            <a:r>
              <a:rPr lang="en-US" sz="2400" spc="-10" dirty="0">
                <a:cs typeface="Calibri"/>
              </a:rPr>
              <a:t>never </a:t>
            </a:r>
            <a:r>
              <a:rPr lang="en-US" sz="2400" spc="-5" dirty="0">
                <a:cs typeface="Calibri"/>
              </a:rPr>
              <a:t>buy </a:t>
            </a:r>
            <a:r>
              <a:rPr lang="en-US" sz="2400" spc="-10" dirty="0">
                <a:cs typeface="Calibri"/>
              </a:rPr>
              <a:t>just </a:t>
            </a:r>
            <a:r>
              <a:rPr lang="en-US" sz="2400" dirty="0">
                <a:cs typeface="Calibri"/>
              </a:rPr>
              <a:t>a </a:t>
            </a:r>
            <a:r>
              <a:rPr lang="en-US" sz="2400" spc="-10" dirty="0">
                <a:cs typeface="Calibri"/>
              </a:rPr>
              <a:t>product, they </a:t>
            </a:r>
            <a:r>
              <a:rPr lang="en-US" sz="2400" spc="-20" dirty="0" smtClean="0">
                <a:cs typeface="Calibri"/>
              </a:rPr>
              <a:t>evaluate </a:t>
            </a:r>
            <a:r>
              <a:rPr lang="en-US" sz="2400" dirty="0">
                <a:cs typeface="Calibri"/>
              </a:rPr>
              <a:t>its </a:t>
            </a:r>
            <a:r>
              <a:rPr lang="en-US" sz="2400" spc="-5" dirty="0">
                <a:cs typeface="Calibri"/>
              </a:rPr>
              <a:t>value/utility </a:t>
            </a:r>
            <a:r>
              <a:rPr lang="en-US" sz="2400" spc="-10" dirty="0">
                <a:cs typeface="Calibri"/>
              </a:rPr>
              <a:t>and </a:t>
            </a:r>
            <a:r>
              <a:rPr lang="en-US" sz="2400" spc="-5" dirty="0">
                <a:cs typeface="Calibri"/>
              </a:rPr>
              <a:t>buy </a:t>
            </a:r>
            <a:r>
              <a:rPr lang="en-US" sz="2400" spc="-10" dirty="0">
                <a:cs typeface="Calibri"/>
              </a:rPr>
              <a:t>your </a:t>
            </a:r>
            <a:r>
              <a:rPr lang="en-US" sz="2400" spc="-5" dirty="0">
                <a:cs typeface="Calibri"/>
              </a:rPr>
              <a:t>vision. </a:t>
            </a:r>
            <a:r>
              <a:rPr lang="en-US" sz="2400" dirty="0">
                <a:cs typeface="Calibri"/>
              </a:rPr>
              <a:t>If </a:t>
            </a:r>
            <a:r>
              <a:rPr lang="en-US" sz="2400" spc="-5" dirty="0">
                <a:cs typeface="Calibri"/>
              </a:rPr>
              <a:t>an  </a:t>
            </a:r>
            <a:r>
              <a:rPr lang="en-US" sz="2400" spc="-20" dirty="0">
                <a:cs typeface="Calibri"/>
              </a:rPr>
              <a:t>organization </a:t>
            </a:r>
            <a:r>
              <a:rPr lang="en-US" sz="2400" spc="-10" dirty="0">
                <a:cs typeface="Calibri"/>
              </a:rPr>
              <a:t>exists </a:t>
            </a:r>
            <a:r>
              <a:rPr lang="en-US" sz="2400" dirty="0">
                <a:cs typeface="Calibri"/>
              </a:rPr>
              <a:t>— it</a:t>
            </a:r>
            <a:r>
              <a:rPr lang="en-US" sz="2400" spc="-35" dirty="0">
                <a:cs typeface="Calibri"/>
              </a:rPr>
              <a:t> </a:t>
            </a:r>
            <a:r>
              <a:rPr lang="en-US" sz="2400" spc="-10" dirty="0">
                <a:cs typeface="Calibri"/>
              </a:rPr>
              <a:t>communicates.</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21613818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KEEP IT SIMPLE</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371600"/>
            <a:ext cx="7772400" cy="4419599"/>
          </a:xfrm>
        </p:spPr>
        <p:txBody>
          <a:bodyPr>
            <a:normAutofit/>
          </a:bodyPr>
          <a:lstStyle/>
          <a:p>
            <a:pPr marL="12700">
              <a:lnSpc>
                <a:spcPct val="100000"/>
              </a:lnSpc>
            </a:pPr>
            <a:r>
              <a:rPr lang="en-US" sz="2400" spc="-50" dirty="0">
                <a:cs typeface="Calibri"/>
              </a:rPr>
              <a:t>Target </a:t>
            </a:r>
            <a:r>
              <a:rPr lang="en-US" sz="2400" spc="-5" dirty="0">
                <a:cs typeface="Calibri"/>
              </a:rPr>
              <a:t>small</a:t>
            </a:r>
            <a:r>
              <a:rPr lang="en-US" sz="2400" spc="-15" dirty="0">
                <a:cs typeface="Calibri"/>
              </a:rPr>
              <a:t> </a:t>
            </a:r>
            <a:r>
              <a:rPr lang="en-US" sz="2400" spc="-5" dirty="0" smtClean="0">
                <a:cs typeface="Calibri"/>
              </a:rPr>
              <a:t>businesses.</a:t>
            </a:r>
            <a:endParaRPr lang="en-US" sz="2400" dirty="0">
              <a:cs typeface="Calibri"/>
            </a:endParaRPr>
          </a:p>
          <a:p>
            <a:pPr marL="12700">
              <a:lnSpc>
                <a:spcPct val="100000"/>
              </a:lnSpc>
              <a:spcBef>
                <a:spcPts val="580"/>
              </a:spcBef>
            </a:pPr>
            <a:r>
              <a:rPr lang="en-US" sz="2400" spc="-20" dirty="0">
                <a:cs typeface="Calibri"/>
              </a:rPr>
              <a:t>Avoid </a:t>
            </a:r>
            <a:r>
              <a:rPr lang="en-US" sz="2400" spc="-10" dirty="0">
                <a:cs typeface="Calibri"/>
              </a:rPr>
              <a:t>sophisticated presentations </a:t>
            </a:r>
            <a:r>
              <a:rPr lang="en-US" sz="2400" spc="-5" dirty="0">
                <a:cs typeface="Calibri"/>
              </a:rPr>
              <a:t>and</a:t>
            </a:r>
            <a:r>
              <a:rPr lang="en-US" sz="2400" spc="-20" dirty="0">
                <a:cs typeface="Calibri"/>
              </a:rPr>
              <a:t> </a:t>
            </a:r>
            <a:r>
              <a:rPr lang="en-US" sz="2400" spc="-10" dirty="0">
                <a:cs typeface="Calibri"/>
              </a:rPr>
              <a:t>introductions.</a:t>
            </a:r>
            <a:endParaRPr lang="en-US" sz="2400" dirty="0">
              <a:cs typeface="Calibri"/>
            </a:endParaRPr>
          </a:p>
          <a:p>
            <a:pPr marL="347472" marR="5080">
              <a:lnSpc>
                <a:spcPct val="100000"/>
              </a:lnSpc>
              <a:spcBef>
                <a:spcPts val="575"/>
              </a:spcBef>
            </a:pPr>
            <a:r>
              <a:rPr lang="en-US" sz="2400" spc="-15" dirty="0">
                <a:cs typeface="Calibri"/>
              </a:rPr>
              <a:t>Collaborate </a:t>
            </a:r>
            <a:r>
              <a:rPr lang="en-US" sz="2400" dirty="0">
                <a:cs typeface="Calibri"/>
              </a:rPr>
              <a:t>with </a:t>
            </a:r>
            <a:r>
              <a:rPr lang="en-US" sz="2400" spc="-5" dirty="0">
                <a:cs typeface="Calibri"/>
              </a:rPr>
              <a:t>all </a:t>
            </a:r>
            <a:r>
              <a:rPr lang="en-US" sz="2400" spc="-10" dirty="0">
                <a:cs typeface="Calibri"/>
              </a:rPr>
              <a:t>instructors </a:t>
            </a:r>
            <a:r>
              <a:rPr lang="en-US" sz="2400" spc="-15" dirty="0">
                <a:cs typeface="Calibri"/>
              </a:rPr>
              <a:t>at your </a:t>
            </a:r>
            <a:r>
              <a:rPr lang="en-US" sz="2400" spc="-5" dirty="0">
                <a:cs typeface="Calibri"/>
              </a:rPr>
              <a:t>campuses. </a:t>
            </a:r>
            <a:r>
              <a:rPr lang="en-US" sz="2400" spc="-20" dirty="0">
                <a:cs typeface="Calibri"/>
              </a:rPr>
              <a:t>Educate  </a:t>
            </a:r>
            <a:r>
              <a:rPr lang="en-US" sz="2400" dirty="0">
                <a:cs typeface="Calibri"/>
              </a:rPr>
              <a:t>them </a:t>
            </a:r>
            <a:r>
              <a:rPr lang="en-US" sz="2400" spc="-5" dirty="0">
                <a:cs typeface="Calibri"/>
              </a:rPr>
              <a:t>and let them </a:t>
            </a:r>
            <a:r>
              <a:rPr lang="en-US" sz="2400" dirty="0">
                <a:cs typeface="Calibri"/>
              </a:rPr>
              <a:t>know </a:t>
            </a:r>
            <a:r>
              <a:rPr lang="en-US" sz="2400" spc="-15" dirty="0">
                <a:cs typeface="Calibri"/>
              </a:rPr>
              <a:t>you </a:t>
            </a:r>
            <a:r>
              <a:rPr lang="en-US" sz="2400" spc="-20" dirty="0">
                <a:cs typeface="Calibri"/>
              </a:rPr>
              <a:t>are </a:t>
            </a:r>
            <a:r>
              <a:rPr lang="en-US" sz="2400" spc="-5" dirty="0">
                <a:cs typeface="Calibri"/>
              </a:rPr>
              <a:t>all </a:t>
            </a:r>
            <a:r>
              <a:rPr lang="en-US" sz="2400" spc="-15" dirty="0">
                <a:cs typeface="Calibri"/>
              </a:rPr>
              <a:t>after </a:t>
            </a:r>
            <a:r>
              <a:rPr lang="en-US" sz="2400" dirty="0">
                <a:cs typeface="Calibri"/>
              </a:rPr>
              <a:t>the </a:t>
            </a:r>
            <a:r>
              <a:rPr lang="en-US" sz="2400" spc="-5" dirty="0">
                <a:cs typeface="Calibri"/>
              </a:rPr>
              <a:t>same </a:t>
            </a:r>
            <a:r>
              <a:rPr lang="en-US" sz="2400" spc="-10" dirty="0">
                <a:cs typeface="Calibri"/>
              </a:rPr>
              <a:t>goal, </a:t>
            </a:r>
            <a:r>
              <a:rPr lang="en-US" sz="2400" spc="-15" dirty="0">
                <a:cs typeface="Calibri"/>
              </a:rPr>
              <a:t>to  </a:t>
            </a:r>
            <a:r>
              <a:rPr lang="en-US" sz="2400" spc="-25" dirty="0">
                <a:cs typeface="Calibri"/>
              </a:rPr>
              <a:t>have </a:t>
            </a:r>
            <a:r>
              <a:rPr lang="en-US" sz="2400" dirty="0">
                <a:cs typeface="Calibri"/>
              </a:rPr>
              <a:t>a </a:t>
            </a:r>
            <a:r>
              <a:rPr lang="en-US" sz="2400" spc="-5" dirty="0">
                <a:cs typeface="Calibri"/>
              </a:rPr>
              <a:t>successful </a:t>
            </a:r>
            <a:r>
              <a:rPr lang="en-US" sz="2400" spc="-10" dirty="0">
                <a:cs typeface="Calibri"/>
              </a:rPr>
              <a:t>student </a:t>
            </a:r>
            <a:r>
              <a:rPr lang="en-US" sz="2400" spc="-5" dirty="0">
                <a:cs typeface="Calibri"/>
              </a:rPr>
              <a:t>employment</a:t>
            </a:r>
            <a:r>
              <a:rPr lang="en-US" sz="2400" spc="-25" dirty="0">
                <a:cs typeface="Calibri"/>
              </a:rPr>
              <a:t> </a:t>
            </a:r>
            <a:r>
              <a:rPr lang="en-US" sz="2400" spc="-10" dirty="0">
                <a:cs typeface="Calibri"/>
              </a:rPr>
              <a:t>outcome.</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pic>
        <p:nvPicPr>
          <p:cNvPr id="5" name="Picture 4" descr="Group of silhouette people standing with bubble thoughts around. Tagline is communicate, connect, collaborat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500" y="3429000"/>
            <a:ext cx="3810000" cy="2706892"/>
          </a:xfrm>
          <a:prstGeom prst="rect">
            <a:avLst/>
          </a:prstGeom>
        </p:spPr>
      </p:pic>
    </p:spTree>
    <p:extLst>
      <p:ext uri="{BB962C8B-B14F-4D97-AF65-F5344CB8AC3E}">
        <p14:creationId xmlns:p14="http://schemas.microsoft.com/office/powerpoint/2010/main" val="173385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nchor="t">
            <a:noAutofit/>
          </a:bodyPr>
          <a:lstStyle/>
          <a:p>
            <a:pPr algn="ctr"/>
            <a:r>
              <a:rPr lang="en-US" b="1" dirty="0" smtClean="0">
                <a:effectLst>
                  <a:outerShdw blurRad="38100" dist="38100" dir="2700000" algn="tl">
                    <a:srgbClr val="000000">
                      <a:alpha val="43137"/>
                    </a:srgbClr>
                  </a:outerShdw>
                </a:effectLst>
              </a:rPr>
              <a:t>EMPLOYER RELATIONS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&amp; RECRUITMENT SERVICES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534400" cy="4525963"/>
          </a:xfrm>
        </p:spPr>
        <p:txBody>
          <a:bodyPr>
            <a:normAutofit/>
          </a:bodyPr>
          <a:lstStyle/>
          <a:p>
            <a:r>
              <a:rPr lang="en-US" sz="2400" dirty="0" smtClean="0"/>
              <a:t>Employers are both vital partners in the educational process and primary customers for College and University career services. </a:t>
            </a:r>
          </a:p>
          <a:p>
            <a:pPr marL="0" indent="0">
              <a:buNone/>
            </a:pPr>
            <a:endParaRPr lang="en-US" sz="2400" dirty="0" smtClean="0"/>
          </a:p>
          <a:p>
            <a:r>
              <a:rPr lang="en-US" sz="2400" dirty="0" smtClean="0"/>
              <a:t>Career services that assist employers to not only connect with students, but doing so in a targeted manner, also will have more productive recruitment partnerships.</a:t>
            </a:r>
          </a:p>
        </p:txBody>
      </p:sp>
    </p:spTree>
    <p:extLst>
      <p:ext uri="{BB962C8B-B14F-4D97-AF65-F5344CB8AC3E}">
        <p14:creationId xmlns:p14="http://schemas.microsoft.com/office/powerpoint/2010/main" val="8771473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KEEP IT SIMPLE, continued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371600"/>
            <a:ext cx="7772400" cy="4419599"/>
          </a:xfrm>
        </p:spPr>
        <p:txBody>
          <a:bodyPr>
            <a:normAutofit/>
          </a:bodyPr>
          <a:lstStyle/>
          <a:p>
            <a:pPr marL="347472">
              <a:lnSpc>
                <a:spcPct val="100000"/>
              </a:lnSpc>
            </a:pPr>
            <a:r>
              <a:rPr lang="en-US" sz="2400" spc="-15" dirty="0">
                <a:cs typeface="Calibri"/>
              </a:rPr>
              <a:t>Knock </a:t>
            </a:r>
            <a:r>
              <a:rPr lang="en-US" sz="2400" spc="-10" dirty="0">
                <a:cs typeface="Calibri"/>
              </a:rPr>
              <a:t>on every</a:t>
            </a:r>
            <a:r>
              <a:rPr lang="en-US" sz="2400" spc="-30" dirty="0">
                <a:cs typeface="Calibri"/>
              </a:rPr>
              <a:t> </a:t>
            </a:r>
            <a:r>
              <a:rPr lang="en-US" sz="2400" spc="-5" dirty="0" smtClean="0">
                <a:cs typeface="Calibri"/>
              </a:rPr>
              <a:t>door.</a:t>
            </a:r>
            <a:endParaRPr lang="en-US" sz="2400" dirty="0">
              <a:cs typeface="Calibri"/>
            </a:endParaRPr>
          </a:p>
          <a:p>
            <a:pPr marL="347472">
              <a:lnSpc>
                <a:spcPct val="100000"/>
              </a:lnSpc>
              <a:spcBef>
                <a:spcPts val="580"/>
              </a:spcBef>
            </a:pPr>
            <a:r>
              <a:rPr lang="en-US" sz="2400" spc="-25" dirty="0">
                <a:cs typeface="Calibri"/>
              </a:rPr>
              <a:t>Attend </a:t>
            </a:r>
            <a:r>
              <a:rPr lang="en-US" sz="2400" spc="-5" dirty="0">
                <a:cs typeface="Calibri"/>
              </a:rPr>
              <a:t>job </a:t>
            </a:r>
            <a:r>
              <a:rPr lang="en-US" sz="2400" spc="-20" dirty="0">
                <a:cs typeface="Calibri"/>
              </a:rPr>
              <a:t>fairs </a:t>
            </a:r>
            <a:r>
              <a:rPr lang="en-US" sz="2400" spc="-5" dirty="0">
                <a:cs typeface="Calibri"/>
              </a:rPr>
              <a:t>and </a:t>
            </a:r>
            <a:r>
              <a:rPr lang="en-US" sz="2400" spc="-10" dirty="0">
                <a:cs typeface="Calibri"/>
              </a:rPr>
              <a:t>seminars </a:t>
            </a:r>
            <a:r>
              <a:rPr lang="en-US" sz="2400" spc="-15" dirty="0">
                <a:cs typeface="Calibri"/>
              </a:rPr>
              <a:t>related to</a:t>
            </a:r>
            <a:r>
              <a:rPr lang="en-US" sz="2400" spc="40" dirty="0">
                <a:cs typeface="Calibri"/>
              </a:rPr>
              <a:t> </a:t>
            </a:r>
            <a:r>
              <a:rPr lang="en-US" sz="2400" spc="-5" dirty="0" smtClean="0">
                <a:cs typeface="Calibri"/>
              </a:rPr>
              <a:t>employment.</a:t>
            </a:r>
            <a:endParaRPr lang="en-US" sz="2400" dirty="0">
              <a:cs typeface="Calibri"/>
            </a:endParaRPr>
          </a:p>
          <a:p>
            <a:pPr marL="347472">
              <a:lnSpc>
                <a:spcPct val="100000"/>
              </a:lnSpc>
              <a:spcBef>
                <a:spcPts val="575"/>
              </a:spcBef>
            </a:pPr>
            <a:r>
              <a:rPr lang="en-US" sz="2400" spc="-20" dirty="0">
                <a:cs typeface="Calibri"/>
              </a:rPr>
              <a:t>Market </a:t>
            </a:r>
            <a:r>
              <a:rPr lang="en-US" sz="2400" spc="-10" dirty="0">
                <a:cs typeface="Calibri"/>
              </a:rPr>
              <a:t>yourself: </a:t>
            </a:r>
            <a:r>
              <a:rPr lang="en-US" sz="2400" spc="-15" dirty="0">
                <a:cs typeface="Calibri"/>
              </a:rPr>
              <a:t>Invite </a:t>
            </a:r>
            <a:r>
              <a:rPr lang="en-US" sz="2400" spc="-10" dirty="0">
                <a:cs typeface="Calibri"/>
              </a:rPr>
              <a:t>existing employers </a:t>
            </a:r>
            <a:r>
              <a:rPr lang="en-US" sz="2400" spc="-15" dirty="0">
                <a:cs typeface="Calibri"/>
              </a:rPr>
              <a:t>to </a:t>
            </a:r>
            <a:r>
              <a:rPr lang="en-US" sz="2400" spc="-5" dirty="0">
                <a:cs typeface="Calibri"/>
              </a:rPr>
              <a:t>meet and</a:t>
            </a:r>
            <a:r>
              <a:rPr lang="en-US" sz="2400" spc="-10" dirty="0">
                <a:cs typeface="Calibri"/>
              </a:rPr>
              <a:t> </a:t>
            </a:r>
            <a:r>
              <a:rPr lang="en-US" sz="2400" spc="-15" dirty="0" smtClean="0">
                <a:cs typeface="Calibri"/>
              </a:rPr>
              <a:t>greet </a:t>
            </a:r>
            <a:r>
              <a:rPr lang="en-US" sz="2400" spc="-10" dirty="0" smtClean="0">
                <a:cs typeface="Calibri"/>
              </a:rPr>
              <a:t>your</a:t>
            </a:r>
            <a:r>
              <a:rPr lang="en-US" sz="2400" spc="-60" dirty="0" smtClean="0">
                <a:cs typeface="Calibri"/>
              </a:rPr>
              <a:t> </a:t>
            </a:r>
            <a:r>
              <a:rPr lang="en-US" sz="2400" spc="-10" dirty="0">
                <a:cs typeface="Calibri"/>
              </a:rPr>
              <a:t>students.</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pic>
        <p:nvPicPr>
          <p:cNvPr id="5" name="Picture 4" descr="Group of silhouette people standing with bubble thoughts around. Tagline is communicate, connect, collaborat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500" y="3429000"/>
            <a:ext cx="3810000" cy="2706892"/>
          </a:xfrm>
          <a:prstGeom prst="rect">
            <a:avLst/>
          </a:prstGeom>
        </p:spPr>
      </p:pic>
    </p:spTree>
    <p:extLst>
      <p:ext uri="{BB962C8B-B14F-4D97-AF65-F5344CB8AC3E}">
        <p14:creationId xmlns:p14="http://schemas.microsoft.com/office/powerpoint/2010/main" val="30051315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RELATIONSHIP BUILDING</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371601"/>
            <a:ext cx="7162800" cy="3276600"/>
          </a:xfrm>
        </p:spPr>
        <p:txBody>
          <a:bodyPr>
            <a:normAutofit/>
          </a:bodyPr>
          <a:lstStyle/>
          <a:p>
            <a:pPr marL="4572" indent="0" algn="ctr">
              <a:lnSpc>
                <a:spcPct val="100000"/>
              </a:lnSpc>
              <a:buNone/>
            </a:pPr>
            <a:r>
              <a:rPr lang="en-US" sz="2400" b="1" spc="-15" dirty="0" smtClean="0">
                <a:cs typeface="Calibri"/>
              </a:rPr>
              <a:t>Employer Outreach Methods (Tiered Approach)</a:t>
            </a:r>
          </a:p>
          <a:p>
            <a:pPr marL="4572" indent="0" algn="ctr">
              <a:lnSpc>
                <a:spcPct val="100000"/>
              </a:lnSpc>
              <a:buNone/>
            </a:pPr>
            <a:endParaRPr lang="en-US" sz="2400" b="1" spc="-15" dirty="0" smtClean="0">
              <a:cs typeface="Calibri"/>
            </a:endParaRPr>
          </a:p>
          <a:p>
            <a:pPr marL="347472">
              <a:lnSpc>
                <a:spcPct val="100000"/>
              </a:lnSpc>
            </a:pPr>
            <a:r>
              <a:rPr lang="en-US" sz="2400" spc="-15" dirty="0" smtClean="0">
                <a:cs typeface="Calibri"/>
              </a:rPr>
              <a:t>LinkedIn / Facebook</a:t>
            </a:r>
            <a:endParaRPr lang="en-US" sz="2400" dirty="0" smtClean="0">
              <a:cs typeface="Calibri"/>
            </a:endParaRPr>
          </a:p>
          <a:p>
            <a:pPr marL="347472">
              <a:lnSpc>
                <a:spcPct val="100000"/>
              </a:lnSpc>
              <a:spcBef>
                <a:spcPts val="580"/>
              </a:spcBef>
            </a:pPr>
            <a:r>
              <a:rPr lang="en-US" sz="2400" spc="-25" dirty="0" smtClean="0">
                <a:cs typeface="Calibri"/>
              </a:rPr>
              <a:t>Email</a:t>
            </a:r>
          </a:p>
          <a:p>
            <a:pPr marL="347472">
              <a:lnSpc>
                <a:spcPct val="100000"/>
              </a:lnSpc>
              <a:spcBef>
                <a:spcPts val="580"/>
              </a:spcBef>
            </a:pPr>
            <a:r>
              <a:rPr lang="en-US" sz="2400" spc="-25" dirty="0" smtClean="0">
                <a:cs typeface="Calibri"/>
              </a:rPr>
              <a:t>Phone</a:t>
            </a:r>
          </a:p>
          <a:p>
            <a:pPr marL="347472">
              <a:lnSpc>
                <a:spcPct val="100000"/>
              </a:lnSpc>
              <a:spcBef>
                <a:spcPts val="580"/>
              </a:spcBef>
            </a:pPr>
            <a:r>
              <a:rPr lang="en-US" sz="2400" spc="-25" dirty="0" smtClean="0">
                <a:cs typeface="Calibri"/>
              </a:rPr>
              <a:t>Networking Events</a:t>
            </a:r>
          </a:p>
          <a:p>
            <a:pPr marL="347472">
              <a:lnSpc>
                <a:spcPct val="100000"/>
              </a:lnSpc>
              <a:spcBef>
                <a:spcPts val="580"/>
              </a:spcBef>
            </a:pPr>
            <a:r>
              <a:rPr lang="en-US" sz="2400" spc="-25" dirty="0" smtClean="0">
                <a:cs typeface="Calibri"/>
              </a:rPr>
              <a:t>Employers Reach Out To Us</a:t>
            </a:r>
            <a:endParaRPr lang="en-US" sz="2400" dirty="0" smtClean="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29637479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LINKEDIN / FACEBOOK</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4953000" cy="4648199"/>
          </a:xfrm>
        </p:spPr>
        <p:txBody>
          <a:bodyPr>
            <a:normAutofit fontScale="92500" lnSpcReduction="10000"/>
          </a:bodyPr>
          <a:lstStyle/>
          <a:p>
            <a:pPr marL="4572" indent="0">
              <a:lnSpc>
                <a:spcPct val="100000"/>
              </a:lnSpc>
              <a:buNone/>
            </a:pPr>
            <a:r>
              <a:rPr lang="en-US" sz="2400" b="1" spc="-15" dirty="0" smtClean="0">
                <a:cs typeface="Calibri"/>
              </a:rPr>
              <a:t>LinkedIn / Facebook: </a:t>
            </a:r>
          </a:p>
          <a:p>
            <a:pPr marL="4572" indent="0">
              <a:lnSpc>
                <a:spcPct val="100000"/>
              </a:lnSpc>
              <a:buNone/>
            </a:pPr>
            <a:r>
              <a:rPr lang="en-US" sz="2400" spc="-15" dirty="0" smtClean="0">
                <a:cs typeface="Calibri"/>
              </a:rPr>
              <a:t>Business follows relationships. </a:t>
            </a:r>
          </a:p>
          <a:p>
            <a:pPr marL="4572" indent="0" algn="ctr">
              <a:lnSpc>
                <a:spcPct val="100000"/>
              </a:lnSpc>
              <a:buNone/>
            </a:pPr>
            <a:endParaRPr lang="en-US" sz="2400" b="1" spc="-15" dirty="0" smtClean="0">
              <a:cs typeface="Calibri"/>
            </a:endParaRPr>
          </a:p>
          <a:p>
            <a:pPr marL="12700" marR="5080" indent="0">
              <a:lnSpc>
                <a:spcPct val="110000"/>
              </a:lnSpc>
              <a:spcBef>
                <a:spcPts val="0"/>
              </a:spcBef>
              <a:buNone/>
              <a:tabLst>
                <a:tab pos="355600" algn="l"/>
                <a:tab pos="2136140" algn="l"/>
              </a:tabLst>
            </a:pPr>
            <a:r>
              <a:rPr lang="en-US" sz="2400" dirty="0">
                <a:cs typeface="Calibri"/>
              </a:rPr>
              <a:t>I </a:t>
            </a:r>
            <a:r>
              <a:rPr lang="en-US" sz="2400" spc="-10" dirty="0">
                <a:cs typeface="Calibri"/>
              </a:rPr>
              <a:t>personally </a:t>
            </a:r>
            <a:r>
              <a:rPr lang="en-US" sz="2400" spc="-5" dirty="0">
                <a:cs typeface="Calibri"/>
              </a:rPr>
              <a:t>questioned </a:t>
            </a:r>
            <a:r>
              <a:rPr lang="en-US" sz="2400" dirty="0">
                <a:cs typeface="Calibri"/>
              </a:rPr>
              <a:t>it. </a:t>
            </a:r>
            <a:r>
              <a:rPr lang="en-US" sz="2400" spc="-5" dirty="0">
                <a:cs typeface="Calibri"/>
              </a:rPr>
              <a:t>But </a:t>
            </a:r>
            <a:r>
              <a:rPr lang="en-US" sz="2400" dirty="0">
                <a:cs typeface="Calibri"/>
              </a:rPr>
              <a:t>a </a:t>
            </a:r>
            <a:r>
              <a:rPr lang="en-US" sz="2400" spc="-10" dirty="0">
                <a:cs typeface="Calibri"/>
              </a:rPr>
              <a:t>year </a:t>
            </a:r>
            <a:r>
              <a:rPr lang="en-US" sz="2400" spc="-25" dirty="0">
                <a:cs typeface="Calibri"/>
              </a:rPr>
              <a:t>ago, </a:t>
            </a:r>
            <a:r>
              <a:rPr lang="en-US" sz="2400" dirty="0">
                <a:cs typeface="Calibri"/>
              </a:rPr>
              <a:t>I </a:t>
            </a:r>
            <a:r>
              <a:rPr lang="en-US" sz="2400" spc="-15" dirty="0">
                <a:cs typeface="Calibri"/>
              </a:rPr>
              <a:t>began to  recognize </a:t>
            </a:r>
            <a:r>
              <a:rPr lang="en-US" sz="2400" dirty="0">
                <a:cs typeface="Calibri"/>
              </a:rPr>
              <a:t>its </a:t>
            </a:r>
            <a:r>
              <a:rPr lang="en-US" sz="2400" spc="-10" dirty="0">
                <a:cs typeface="Calibri"/>
              </a:rPr>
              <a:t>value. </a:t>
            </a:r>
            <a:r>
              <a:rPr lang="en-US" sz="2400" spc="-70" dirty="0">
                <a:cs typeface="Calibri"/>
              </a:rPr>
              <a:t>I’d </a:t>
            </a:r>
            <a:r>
              <a:rPr lang="en-US" sz="2400" dirty="0">
                <a:cs typeface="Calibri"/>
              </a:rPr>
              <a:t>been </a:t>
            </a:r>
            <a:r>
              <a:rPr lang="en-US" sz="2400" spc="-10" dirty="0">
                <a:cs typeface="Calibri"/>
              </a:rPr>
              <a:t>repeatedly </a:t>
            </a:r>
            <a:r>
              <a:rPr lang="en-US" sz="2400" spc="-5" dirty="0">
                <a:cs typeface="Calibri"/>
              </a:rPr>
              <a:t>reaching out </a:t>
            </a:r>
            <a:r>
              <a:rPr lang="en-US" sz="2400" spc="-15" dirty="0">
                <a:cs typeface="Calibri"/>
              </a:rPr>
              <a:t>to </a:t>
            </a:r>
            <a:r>
              <a:rPr lang="en-US" sz="2400" spc="-35" dirty="0" smtClean="0">
                <a:cs typeface="Calibri"/>
              </a:rPr>
              <a:t>key </a:t>
            </a:r>
            <a:r>
              <a:rPr lang="en-US" sz="2400" spc="-5" dirty="0">
                <a:cs typeface="Calibri"/>
              </a:rPr>
              <a:t>business </a:t>
            </a:r>
            <a:r>
              <a:rPr lang="en-US" sz="2400" spc="-10" dirty="0">
                <a:cs typeface="Calibri"/>
              </a:rPr>
              <a:t>prospects </a:t>
            </a:r>
            <a:r>
              <a:rPr lang="en-US" sz="2400" spc="-5" dirty="0">
                <a:cs typeface="Calibri"/>
              </a:rPr>
              <a:t>— phone, </a:t>
            </a:r>
            <a:r>
              <a:rPr lang="en-US" sz="2400" dirty="0">
                <a:cs typeface="Calibri"/>
              </a:rPr>
              <a:t>email </a:t>
            </a:r>
            <a:r>
              <a:rPr lang="en-US" sz="2400" spc="-5" dirty="0">
                <a:cs typeface="Calibri"/>
              </a:rPr>
              <a:t>and </a:t>
            </a:r>
            <a:r>
              <a:rPr lang="en-US" sz="2400" spc="-10" dirty="0">
                <a:cs typeface="Calibri"/>
              </a:rPr>
              <a:t>even </a:t>
            </a:r>
            <a:r>
              <a:rPr lang="en-US" sz="2400" dirty="0">
                <a:cs typeface="Calibri"/>
              </a:rPr>
              <a:t>a </a:t>
            </a:r>
            <a:r>
              <a:rPr lang="en-US" sz="2400" spc="-10" dirty="0">
                <a:cs typeface="Calibri"/>
              </a:rPr>
              <a:t>personal </a:t>
            </a:r>
            <a:r>
              <a:rPr lang="en-US" sz="2400" dirty="0">
                <a:cs typeface="Calibri"/>
              </a:rPr>
              <a:t>visit. </a:t>
            </a:r>
            <a:r>
              <a:rPr lang="en-US" sz="2400" spc="-5" dirty="0" smtClean="0">
                <a:cs typeface="Calibri"/>
              </a:rPr>
              <a:t>No </a:t>
            </a:r>
            <a:r>
              <a:rPr lang="en-US" sz="2400" dirty="0">
                <a:cs typeface="Calibri"/>
              </a:rPr>
              <a:t>luck. </a:t>
            </a:r>
            <a:r>
              <a:rPr lang="en-US" sz="2400" spc="-5" dirty="0">
                <a:cs typeface="Calibri"/>
              </a:rPr>
              <a:t>So </a:t>
            </a:r>
            <a:r>
              <a:rPr lang="en-US" sz="2400" dirty="0">
                <a:cs typeface="Calibri"/>
              </a:rPr>
              <a:t>in </a:t>
            </a:r>
            <a:r>
              <a:rPr lang="en-US" sz="2400" spc="-15" dirty="0">
                <a:cs typeface="Calibri"/>
              </a:rPr>
              <a:t>exasperation, </a:t>
            </a:r>
            <a:r>
              <a:rPr lang="en-US" sz="2400" dirty="0">
                <a:cs typeface="Calibri"/>
              </a:rPr>
              <a:t>I </a:t>
            </a:r>
            <a:r>
              <a:rPr lang="en-US" sz="2400" spc="-5" dirty="0">
                <a:cs typeface="Calibri"/>
              </a:rPr>
              <a:t>turned </a:t>
            </a:r>
            <a:r>
              <a:rPr lang="en-US" sz="2400" spc="-15" dirty="0">
                <a:cs typeface="Calibri"/>
              </a:rPr>
              <a:t>to </a:t>
            </a:r>
            <a:r>
              <a:rPr lang="en-US" sz="2400" spc="-10" dirty="0">
                <a:cs typeface="Calibri"/>
              </a:rPr>
              <a:t>LinkedIn, and </a:t>
            </a:r>
            <a:r>
              <a:rPr lang="en-US" sz="2400" spc="-15" dirty="0" smtClean="0">
                <a:cs typeface="Calibri"/>
              </a:rPr>
              <a:t>discovered </a:t>
            </a:r>
            <a:r>
              <a:rPr lang="en-US" sz="2400" spc="-10" dirty="0">
                <a:cs typeface="Calibri"/>
              </a:rPr>
              <a:t>that </a:t>
            </a:r>
            <a:r>
              <a:rPr lang="en-US" sz="2400" spc="-5" dirty="0">
                <a:cs typeface="Calibri"/>
              </a:rPr>
              <a:t>one of </a:t>
            </a:r>
            <a:r>
              <a:rPr lang="en-US" sz="2400" spc="-25" dirty="0">
                <a:cs typeface="Calibri"/>
              </a:rPr>
              <a:t>my </a:t>
            </a:r>
            <a:r>
              <a:rPr lang="en-US" sz="2400" spc="-5" dirty="0">
                <a:cs typeface="Calibri"/>
              </a:rPr>
              <a:t>connections had </a:t>
            </a:r>
            <a:r>
              <a:rPr lang="en-US" sz="2400" dirty="0">
                <a:cs typeface="Calibri"/>
              </a:rPr>
              <a:t>a </a:t>
            </a:r>
            <a:r>
              <a:rPr lang="en-US" sz="2400" spc="-5" dirty="0">
                <a:cs typeface="Calibri"/>
              </a:rPr>
              <a:t>connection </a:t>
            </a:r>
            <a:r>
              <a:rPr lang="en-US" sz="2400" spc="-15" dirty="0">
                <a:cs typeface="Calibri"/>
              </a:rPr>
              <a:t>to </a:t>
            </a:r>
            <a:r>
              <a:rPr lang="en-US" sz="2400" dirty="0" smtClean="0">
                <a:cs typeface="Calibri"/>
              </a:rPr>
              <a:t>the </a:t>
            </a:r>
            <a:r>
              <a:rPr lang="en-US" sz="2400" spc="-10" dirty="0">
                <a:cs typeface="Calibri"/>
              </a:rPr>
              <a:t>prospect</a:t>
            </a:r>
            <a:r>
              <a:rPr lang="en-US" sz="2400" spc="-10" dirty="0" smtClean="0">
                <a:cs typeface="Calibri"/>
              </a:rPr>
              <a:t>. Through </a:t>
            </a:r>
            <a:r>
              <a:rPr lang="en-US" sz="2400" spc="-10" dirty="0">
                <a:cs typeface="Calibri"/>
              </a:rPr>
              <a:t>LinkedIn, </a:t>
            </a:r>
            <a:r>
              <a:rPr lang="en-US" sz="2400" dirty="0">
                <a:cs typeface="Calibri"/>
              </a:rPr>
              <a:t>the </a:t>
            </a:r>
            <a:r>
              <a:rPr lang="en-US" sz="2400" spc="-5" dirty="0">
                <a:cs typeface="Calibri"/>
              </a:rPr>
              <a:t>door was opened</a:t>
            </a:r>
            <a:r>
              <a:rPr lang="en-US" sz="2400" spc="-10" dirty="0">
                <a:cs typeface="Calibri"/>
              </a:rPr>
              <a:t> </a:t>
            </a:r>
            <a:r>
              <a:rPr lang="en-US" sz="2400" dirty="0">
                <a:cs typeface="Calibri"/>
              </a:rPr>
              <a:t>and</a:t>
            </a:r>
            <a:r>
              <a:rPr lang="en-US" sz="2400" spc="-15" dirty="0">
                <a:cs typeface="Calibri"/>
              </a:rPr>
              <a:t> </a:t>
            </a:r>
            <a:r>
              <a:rPr lang="en-US" sz="2400" dirty="0">
                <a:cs typeface="Calibri"/>
              </a:rPr>
              <a:t>I </a:t>
            </a:r>
            <a:r>
              <a:rPr lang="en-US" sz="2400" spc="-10" dirty="0" smtClean="0">
                <a:cs typeface="Calibri"/>
              </a:rPr>
              <a:t>stepped </a:t>
            </a:r>
            <a:r>
              <a:rPr lang="en-US" sz="2400" spc="-10" dirty="0">
                <a:cs typeface="Calibri"/>
              </a:rPr>
              <a:t>right </a:t>
            </a:r>
            <a:r>
              <a:rPr lang="en-US" sz="2400" spc="-15" dirty="0">
                <a:cs typeface="Calibri"/>
              </a:rPr>
              <a:t>through</a:t>
            </a:r>
            <a:r>
              <a:rPr lang="en-US" sz="2400" spc="-10" dirty="0">
                <a:cs typeface="Calibri"/>
              </a:rPr>
              <a:t> </a:t>
            </a:r>
            <a:r>
              <a:rPr lang="en-US" sz="2400" dirty="0">
                <a:cs typeface="Calibri"/>
              </a:rPr>
              <a:t>it.</a:t>
            </a: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pic>
        <p:nvPicPr>
          <p:cNvPr id="5" name="Picture 4" descr="Images connected like a web, showing faces and icon images for facebook, linked in and twitt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828800"/>
            <a:ext cx="3182754" cy="2362200"/>
          </a:xfrm>
          <a:prstGeom prst="rect">
            <a:avLst/>
          </a:prstGeom>
        </p:spPr>
      </p:pic>
    </p:spTree>
    <p:extLst>
      <p:ext uri="{BB962C8B-B14F-4D97-AF65-F5344CB8AC3E}">
        <p14:creationId xmlns:p14="http://schemas.microsoft.com/office/powerpoint/2010/main" val="5990883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EMAIL</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458200" cy="4648199"/>
          </a:xfrm>
        </p:spPr>
        <p:txBody>
          <a:bodyPr>
            <a:normAutofit lnSpcReduction="10000"/>
          </a:bodyPr>
          <a:lstStyle/>
          <a:p>
            <a:pPr marL="4572" indent="0">
              <a:lnSpc>
                <a:spcPct val="100000"/>
              </a:lnSpc>
              <a:buNone/>
            </a:pPr>
            <a:r>
              <a:rPr lang="en-US" sz="2400" b="1" spc="-15" dirty="0" smtClean="0">
                <a:cs typeface="Calibri"/>
              </a:rPr>
              <a:t>When it comes to emails, follow these guidelines:</a:t>
            </a:r>
          </a:p>
          <a:p>
            <a:pPr marL="4572" indent="0" algn="ctr">
              <a:lnSpc>
                <a:spcPct val="100000"/>
              </a:lnSpc>
              <a:buNone/>
            </a:pPr>
            <a:endParaRPr lang="en-US" sz="2400" b="1" spc="-15" dirty="0" smtClean="0">
              <a:cs typeface="Calibri"/>
            </a:endParaRPr>
          </a:p>
          <a:p>
            <a:pPr marL="347472" marR="539750"/>
            <a:r>
              <a:rPr lang="en-US" sz="2400" spc="-25" dirty="0">
                <a:cs typeface="Calibri"/>
              </a:rPr>
              <a:t>Make </a:t>
            </a:r>
            <a:r>
              <a:rPr lang="en-US" sz="2400" dirty="0">
                <a:cs typeface="Calibri"/>
              </a:rPr>
              <a:t>the </a:t>
            </a:r>
            <a:r>
              <a:rPr lang="en-US" sz="2400" spc="-5" dirty="0">
                <a:cs typeface="Calibri"/>
              </a:rPr>
              <a:t>subject </a:t>
            </a:r>
            <a:r>
              <a:rPr lang="en-US" sz="2400" dirty="0">
                <a:cs typeface="Calibri"/>
              </a:rPr>
              <a:t>line </a:t>
            </a:r>
            <a:r>
              <a:rPr lang="en-US" sz="2400" spc="-5" dirty="0">
                <a:cs typeface="Calibri"/>
              </a:rPr>
              <a:t>as </a:t>
            </a:r>
            <a:r>
              <a:rPr lang="en-US" sz="2400" dirty="0">
                <a:cs typeface="Calibri"/>
              </a:rPr>
              <a:t>specific </a:t>
            </a:r>
            <a:r>
              <a:rPr lang="en-US" sz="2400" spc="-5" dirty="0">
                <a:cs typeface="Calibri"/>
              </a:rPr>
              <a:t>as possible. </a:t>
            </a:r>
            <a:r>
              <a:rPr lang="en-US" sz="2400" spc="-10" dirty="0">
                <a:cs typeface="Calibri"/>
              </a:rPr>
              <a:t>The </a:t>
            </a:r>
            <a:r>
              <a:rPr lang="en-US" sz="2400" spc="-15" dirty="0">
                <a:cs typeface="Calibri"/>
              </a:rPr>
              <a:t>more  </a:t>
            </a:r>
            <a:r>
              <a:rPr lang="en-US" sz="2400" spc="-10" dirty="0">
                <a:cs typeface="Calibri"/>
              </a:rPr>
              <a:t>personal </a:t>
            </a:r>
            <a:r>
              <a:rPr lang="en-US" sz="2400" dirty="0">
                <a:cs typeface="Calibri"/>
              </a:rPr>
              <a:t>the </a:t>
            </a:r>
            <a:r>
              <a:rPr lang="en-US" sz="2400" spc="-5" dirty="0">
                <a:cs typeface="Calibri"/>
              </a:rPr>
              <a:t>subject </a:t>
            </a:r>
            <a:r>
              <a:rPr lang="en-US" sz="2400" dirty="0">
                <a:cs typeface="Calibri"/>
              </a:rPr>
              <a:t>line, the </a:t>
            </a:r>
            <a:r>
              <a:rPr lang="en-US" sz="2400" spc="-5" dirty="0">
                <a:cs typeface="Calibri"/>
              </a:rPr>
              <a:t>higher </a:t>
            </a:r>
            <a:r>
              <a:rPr lang="en-US" sz="2400" dirty="0">
                <a:cs typeface="Calibri"/>
              </a:rPr>
              <a:t>the </a:t>
            </a:r>
            <a:r>
              <a:rPr lang="en-US" sz="2400" spc="-5" dirty="0">
                <a:cs typeface="Calibri"/>
              </a:rPr>
              <a:t>open </a:t>
            </a:r>
            <a:r>
              <a:rPr lang="en-US" sz="2400" spc="-15" dirty="0">
                <a:cs typeface="Calibri"/>
              </a:rPr>
              <a:t>rate. </a:t>
            </a:r>
            <a:r>
              <a:rPr lang="en-US" sz="2400" spc="-10" dirty="0">
                <a:cs typeface="Calibri"/>
              </a:rPr>
              <a:t>(UNM  </a:t>
            </a:r>
            <a:r>
              <a:rPr lang="en-US" sz="2400" spc="-20" dirty="0">
                <a:cs typeface="Calibri"/>
              </a:rPr>
              <a:t>Valencia graduate </a:t>
            </a:r>
            <a:r>
              <a:rPr lang="en-US" sz="2400" spc="-10" dirty="0">
                <a:cs typeface="Calibri"/>
              </a:rPr>
              <a:t>students </a:t>
            </a:r>
            <a:r>
              <a:rPr lang="en-US" sz="2400" dirty="0">
                <a:cs typeface="Calibri"/>
              </a:rPr>
              <a:t>seeking </a:t>
            </a:r>
            <a:r>
              <a:rPr lang="en-US" sz="2400" spc="-5" dirty="0">
                <a:cs typeface="Calibri"/>
              </a:rPr>
              <a:t>employment </a:t>
            </a:r>
            <a:r>
              <a:rPr lang="en-US" sz="2400" dirty="0">
                <a:cs typeface="Calibri"/>
              </a:rPr>
              <a:t>in Allied  </a:t>
            </a:r>
            <a:r>
              <a:rPr lang="en-US" sz="2400" spc="-5" dirty="0">
                <a:cs typeface="Calibri"/>
              </a:rPr>
              <a:t>Health </a:t>
            </a:r>
            <a:r>
              <a:rPr lang="en-US" sz="2400" spc="-15" dirty="0">
                <a:cs typeface="Calibri"/>
              </a:rPr>
              <a:t>related</a:t>
            </a:r>
            <a:r>
              <a:rPr lang="en-US" sz="2400" spc="-35" dirty="0">
                <a:cs typeface="Calibri"/>
              </a:rPr>
              <a:t> </a:t>
            </a:r>
            <a:r>
              <a:rPr lang="en-US" sz="2400" spc="-5" dirty="0">
                <a:cs typeface="Calibri"/>
              </a:rPr>
              <a:t>positions</a:t>
            </a:r>
            <a:r>
              <a:rPr lang="en-US" sz="2400" spc="-5" dirty="0" smtClean="0">
                <a:cs typeface="Calibri"/>
              </a:rPr>
              <a:t>).</a:t>
            </a:r>
            <a:endParaRPr lang="en-US" sz="2400" dirty="0">
              <a:cs typeface="Calibri"/>
            </a:endParaRPr>
          </a:p>
          <a:p>
            <a:pPr marL="347472">
              <a:spcBef>
                <a:spcPts val="280"/>
              </a:spcBef>
            </a:pPr>
            <a:r>
              <a:rPr lang="en-US" sz="2400" dirty="0">
                <a:cs typeface="Calibri"/>
              </a:rPr>
              <a:t>Use </a:t>
            </a:r>
            <a:r>
              <a:rPr lang="en-US" sz="2400" spc="-5" dirty="0">
                <a:cs typeface="Calibri"/>
              </a:rPr>
              <a:t>the </a:t>
            </a:r>
            <a:r>
              <a:rPr lang="en-US" sz="2400" spc="-5" dirty="0" smtClean="0">
                <a:cs typeface="Calibri"/>
              </a:rPr>
              <a:t>recipient’s </a:t>
            </a:r>
            <a:r>
              <a:rPr lang="en-US" sz="2400" spc="-5" dirty="0">
                <a:cs typeface="Calibri"/>
              </a:rPr>
              <a:t>name. (Good </a:t>
            </a:r>
            <a:r>
              <a:rPr lang="en-US" sz="2400" spc="-10" dirty="0">
                <a:cs typeface="Calibri"/>
              </a:rPr>
              <a:t>afternoon </a:t>
            </a:r>
            <a:r>
              <a:rPr lang="en-US" sz="2400" spc="-80" dirty="0">
                <a:cs typeface="Calibri"/>
              </a:rPr>
              <a:t>Mr.</a:t>
            </a:r>
            <a:r>
              <a:rPr lang="en-US" sz="2400" spc="-85" dirty="0">
                <a:cs typeface="Calibri"/>
              </a:rPr>
              <a:t> </a:t>
            </a:r>
            <a:r>
              <a:rPr lang="en-US" sz="2400" spc="-5" dirty="0">
                <a:cs typeface="Calibri"/>
              </a:rPr>
              <a:t>Smith</a:t>
            </a:r>
            <a:r>
              <a:rPr lang="en-US" sz="2400" spc="-5" dirty="0" smtClean="0">
                <a:cs typeface="Calibri"/>
              </a:rPr>
              <a:t>).</a:t>
            </a:r>
            <a:endParaRPr lang="en-US" sz="2400" dirty="0">
              <a:cs typeface="Calibri"/>
            </a:endParaRPr>
          </a:p>
          <a:p>
            <a:pPr marL="347472" indent="-347472">
              <a:lnSpc>
                <a:spcPct val="110000"/>
              </a:lnSpc>
              <a:spcBef>
                <a:spcPts val="280"/>
              </a:spcBef>
            </a:pPr>
            <a:r>
              <a:rPr lang="en-US" sz="2400" dirty="0">
                <a:cs typeface="Calibri"/>
              </a:rPr>
              <a:t>If </a:t>
            </a:r>
            <a:r>
              <a:rPr lang="en-US" sz="2400" spc="-15" dirty="0">
                <a:cs typeface="Calibri"/>
              </a:rPr>
              <a:t>you </a:t>
            </a:r>
            <a:r>
              <a:rPr lang="en-US" sz="2400" spc="-10" dirty="0">
                <a:cs typeface="Calibri"/>
              </a:rPr>
              <a:t>wonder </a:t>
            </a:r>
            <a:r>
              <a:rPr lang="en-US" sz="2400" dirty="0">
                <a:cs typeface="Calibri"/>
              </a:rPr>
              <a:t>if it </a:t>
            </a:r>
            <a:r>
              <a:rPr lang="en-US" sz="2400" spc="-5" dirty="0">
                <a:cs typeface="Calibri"/>
              </a:rPr>
              <a:t>sounds </a:t>
            </a:r>
            <a:r>
              <a:rPr lang="en-US" sz="2400" spc="-15" dirty="0">
                <a:cs typeface="Calibri"/>
              </a:rPr>
              <a:t>too </a:t>
            </a:r>
            <a:r>
              <a:rPr lang="en-US" sz="2400" dirty="0">
                <a:cs typeface="Calibri"/>
              </a:rPr>
              <a:t>much </a:t>
            </a:r>
            <a:r>
              <a:rPr lang="en-US" sz="2400" spc="-20" dirty="0">
                <a:cs typeface="Calibri"/>
              </a:rPr>
              <a:t>like </a:t>
            </a:r>
            <a:r>
              <a:rPr lang="en-US" sz="2400" dirty="0">
                <a:cs typeface="Calibri"/>
              </a:rPr>
              <a:t>a </a:t>
            </a:r>
            <a:r>
              <a:rPr lang="en-US" sz="2400" spc="-10" dirty="0">
                <a:cs typeface="Calibri"/>
              </a:rPr>
              <a:t>"marketing</a:t>
            </a:r>
            <a:r>
              <a:rPr lang="en-US" sz="2400" spc="-100" dirty="0">
                <a:cs typeface="Calibri"/>
              </a:rPr>
              <a:t> </a:t>
            </a:r>
            <a:r>
              <a:rPr lang="en-US" sz="2400" dirty="0" smtClean="0">
                <a:cs typeface="Calibri"/>
              </a:rPr>
              <a:t>email”, then it does sound too much like a marketing email </a:t>
            </a:r>
            <a:r>
              <a:rPr lang="en-US" sz="2400" dirty="0" smtClean="0">
                <a:cs typeface="Calibri"/>
                <a:sym typeface="Wingdings" panose="05000000000000000000" pitchFamily="2" charset="2"/>
              </a:rPr>
              <a:t>.</a:t>
            </a:r>
            <a:endParaRPr lang="en-US" sz="2400" dirty="0">
              <a:cs typeface="Calibri"/>
            </a:endParaRPr>
          </a:p>
          <a:p>
            <a:pPr marL="347472" marR="5080">
              <a:spcBef>
                <a:spcPts val="605"/>
              </a:spcBef>
            </a:pPr>
            <a:r>
              <a:rPr lang="en-US" sz="2400" spc="-20" dirty="0" smtClean="0">
                <a:cs typeface="Calibri"/>
              </a:rPr>
              <a:t>Always </a:t>
            </a:r>
            <a:r>
              <a:rPr lang="en-US" sz="2400" spc="-5" dirty="0">
                <a:cs typeface="Calibri"/>
              </a:rPr>
              <a:t>deliver </a:t>
            </a:r>
            <a:r>
              <a:rPr lang="en-US" sz="2400" dirty="0">
                <a:cs typeface="Calibri"/>
              </a:rPr>
              <a:t>in </a:t>
            </a:r>
            <a:r>
              <a:rPr lang="en-US" sz="2400" spc="-10" dirty="0">
                <a:cs typeface="Calibri"/>
              </a:rPr>
              <a:t>your </a:t>
            </a:r>
            <a:r>
              <a:rPr lang="en-US" sz="2400" spc="-5" dirty="0">
                <a:cs typeface="Calibri"/>
              </a:rPr>
              <a:t>email </a:t>
            </a:r>
            <a:r>
              <a:rPr lang="en-US" sz="2400" spc="-10" dirty="0">
                <a:cs typeface="Calibri"/>
              </a:rPr>
              <a:t>what </a:t>
            </a:r>
            <a:r>
              <a:rPr lang="en-US" sz="2400" spc="-15" dirty="0">
                <a:cs typeface="Calibri"/>
              </a:rPr>
              <a:t>you </a:t>
            </a:r>
            <a:r>
              <a:rPr lang="en-US" sz="2400" spc="-10" dirty="0">
                <a:cs typeface="Calibri"/>
              </a:rPr>
              <a:t>promise </a:t>
            </a:r>
            <a:r>
              <a:rPr lang="en-US" sz="2400" dirty="0">
                <a:cs typeface="Calibri"/>
              </a:rPr>
              <a:t>in </a:t>
            </a:r>
            <a:r>
              <a:rPr lang="en-US" sz="2400" spc="-10" dirty="0">
                <a:cs typeface="Calibri"/>
              </a:rPr>
              <a:t>your </a:t>
            </a:r>
            <a:r>
              <a:rPr lang="en-US" sz="2400" spc="-5" dirty="0">
                <a:cs typeface="Calibri"/>
              </a:rPr>
              <a:t>subject  </a:t>
            </a:r>
            <a:r>
              <a:rPr lang="en-US" sz="2400" dirty="0">
                <a:cs typeface="Calibri"/>
              </a:rPr>
              <a:t>line </a:t>
            </a:r>
            <a:r>
              <a:rPr lang="en-US" sz="2400" spc="-5" dirty="0">
                <a:cs typeface="Calibri"/>
              </a:rPr>
              <a:t>(if </a:t>
            </a:r>
            <a:r>
              <a:rPr lang="en-US" sz="2400" dirty="0">
                <a:cs typeface="Calibri"/>
              </a:rPr>
              <a:t>the </a:t>
            </a:r>
            <a:r>
              <a:rPr lang="en-US" sz="2400" spc="-5" dirty="0">
                <a:cs typeface="Calibri"/>
              </a:rPr>
              <a:t>disconnect </a:t>
            </a:r>
            <a:r>
              <a:rPr lang="en-US" sz="2400" dirty="0">
                <a:cs typeface="Calibri"/>
              </a:rPr>
              <a:t>is </a:t>
            </a:r>
            <a:r>
              <a:rPr lang="en-US" sz="2400" spc="-10" dirty="0">
                <a:cs typeface="Calibri"/>
              </a:rPr>
              <a:t>too </a:t>
            </a:r>
            <a:r>
              <a:rPr lang="en-US" sz="2400" dirty="0">
                <a:cs typeface="Calibri"/>
              </a:rPr>
              <a:t>big, </a:t>
            </a:r>
            <a:r>
              <a:rPr lang="en-US" sz="2400" spc="-20" dirty="0" smtClean="0">
                <a:cs typeface="Calibri"/>
              </a:rPr>
              <a:t>you’re </a:t>
            </a:r>
            <a:r>
              <a:rPr lang="en-US" sz="2400" spc="-10" dirty="0">
                <a:cs typeface="Calibri"/>
              </a:rPr>
              <a:t>going </a:t>
            </a:r>
            <a:r>
              <a:rPr lang="en-US" sz="2400" spc="-15" dirty="0">
                <a:cs typeface="Calibri"/>
              </a:rPr>
              <a:t>to </a:t>
            </a:r>
            <a:r>
              <a:rPr lang="en-US" sz="2400" spc="-20" dirty="0">
                <a:cs typeface="Calibri"/>
              </a:rPr>
              <a:t>get </a:t>
            </a:r>
            <a:r>
              <a:rPr lang="en-US" sz="2400" spc="-15" dirty="0">
                <a:cs typeface="Calibri"/>
              </a:rPr>
              <a:t>good </a:t>
            </a:r>
            <a:r>
              <a:rPr lang="en-US" sz="2400" spc="-5" dirty="0" smtClean="0">
                <a:cs typeface="Calibri"/>
              </a:rPr>
              <a:t>open </a:t>
            </a:r>
            <a:r>
              <a:rPr lang="en-US" sz="2400" spc="-20" dirty="0">
                <a:cs typeface="Calibri"/>
              </a:rPr>
              <a:t>rates </a:t>
            </a:r>
            <a:r>
              <a:rPr lang="en-US" sz="2400" spc="-5" dirty="0">
                <a:cs typeface="Calibri"/>
              </a:rPr>
              <a:t>but </a:t>
            </a:r>
            <a:r>
              <a:rPr lang="en-US" sz="2400" spc="-10" dirty="0">
                <a:cs typeface="Calibri"/>
              </a:rPr>
              <a:t>bad responses).</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24617501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610600" cy="792162"/>
          </a:xfrm>
        </p:spPr>
        <p:txBody>
          <a:bodyPr anchor="b">
            <a:noAutofit/>
          </a:bodyPr>
          <a:lstStyle/>
          <a:p>
            <a:r>
              <a:rPr lang="en-US" b="1" dirty="0" smtClean="0">
                <a:effectLst>
                  <a:outerShdw blurRad="38100" dist="38100" dir="2700000" algn="tl">
                    <a:srgbClr val="000000">
                      <a:alpha val="43137"/>
                    </a:srgbClr>
                  </a:outerShdw>
                </a:effectLst>
              </a:rPr>
              <a:t>PHONE</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1"/>
            <a:ext cx="8229600" cy="2438400"/>
          </a:xfrm>
        </p:spPr>
        <p:txBody>
          <a:bodyPr>
            <a:normAutofit/>
          </a:bodyPr>
          <a:lstStyle/>
          <a:p>
            <a:pPr marL="394970" marR="5080">
              <a:lnSpc>
                <a:spcPct val="100000"/>
              </a:lnSpc>
            </a:pPr>
            <a:r>
              <a:rPr lang="en-US" sz="2400" spc="-5" dirty="0"/>
              <a:t>One of the </a:t>
            </a:r>
            <a:r>
              <a:rPr lang="en-US" sz="2400" spc="-10" dirty="0"/>
              <a:t>most </a:t>
            </a:r>
            <a:r>
              <a:rPr lang="en-US" sz="2400" spc="-15" dirty="0"/>
              <a:t>effective </a:t>
            </a:r>
            <a:r>
              <a:rPr lang="en-US" sz="2400" spc="-25" dirty="0"/>
              <a:t>ways </a:t>
            </a:r>
            <a:r>
              <a:rPr lang="en-US" sz="2400" spc="-10" dirty="0"/>
              <a:t>of </a:t>
            </a:r>
            <a:r>
              <a:rPr lang="en-US" sz="2400" spc="-5" dirty="0"/>
              <a:t>securing </a:t>
            </a:r>
            <a:r>
              <a:rPr lang="en-US" sz="2400" spc="-10" dirty="0"/>
              <a:t>new </a:t>
            </a:r>
            <a:r>
              <a:rPr lang="en-US" sz="2400" spc="-5" dirty="0"/>
              <a:t>business </a:t>
            </a:r>
            <a:r>
              <a:rPr lang="en-US" sz="2400" dirty="0"/>
              <a:t>is  </a:t>
            </a:r>
            <a:r>
              <a:rPr lang="en-US" sz="2400" spc="-10" dirty="0"/>
              <a:t>through cold </a:t>
            </a:r>
            <a:r>
              <a:rPr lang="en-US" sz="2400" spc="-5" dirty="0"/>
              <a:t>calling </a:t>
            </a:r>
            <a:r>
              <a:rPr lang="en-US" sz="2400" dirty="0"/>
              <a:t>– it is a </a:t>
            </a:r>
            <a:r>
              <a:rPr lang="en-US" sz="2400" spc="-10" dirty="0"/>
              <a:t>fabulous </a:t>
            </a:r>
            <a:r>
              <a:rPr lang="en-US" sz="2400" spc="-25" dirty="0"/>
              <a:t>way </a:t>
            </a:r>
            <a:r>
              <a:rPr lang="en-US" sz="2400" spc="-5" dirty="0"/>
              <a:t>of acquiring </a:t>
            </a:r>
            <a:r>
              <a:rPr lang="en-US" sz="2400" spc="-10" dirty="0"/>
              <a:t>new  </a:t>
            </a:r>
            <a:r>
              <a:rPr lang="en-US" sz="2400" spc="-5" dirty="0"/>
              <a:t>leads </a:t>
            </a:r>
            <a:r>
              <a:rPr lang="en-US" sz="2400" dirty="0"/>
              <a:t>if </a:t>
            </a:r>
            <a:r>
              <a:rPr lang="en-US" sz="2400" spc="-15" dirty="0"/>
              <a:t>you </a:t>
            </a:r>
            <a:r>
              <a:rPr lang="en-US" sz="2400" spc="-5" dirty="0"/>
              <a:t>do </a:t>
            </a:r>
            <a:r>
              <a:rPr lang="en-US" sz="2400" dirty="0"/>
              <a:t>it </a:t>
            </a:r>
            <a:r>
              <a:rPr lang="en-US" sz="2400" spc="-5" dirty="0"/>
              <a:t>right. </a:t>
            </a:r>
            <a:r>
              <a:rPr lang="en-US" sz="2400" spc="-10" dirty="0"/>
              <a:t>The </a:t>
            </a:r>
            <a:r>
              <a:rPr lang="en-US" sz="2400" spc="-15" dirty="0"/>
              <a:t>unfortunate </a:t>
            </a:r>
            <a:r>
              <a:rPr lang="en-US" sz="2400" dirty="0"/>
              <a:t>thing is </a:t>
            </a:r>
            <a:r>
              <a:rPr lang="en-US" sz="2400" spc="-10" dirty="0"/>
              <a:t>that </a:t>
            </a:r>
            <a:r>
              <a:rPr lang="en-US" sz="2400" spc="-15" dirty="0"/>
              <a:t>many  </a:t>
            </a:r>
            <a:r>
              <a:rPr lang="en-US" sz="2400" spc="-5" dirty="0"/>
              <a:t>businesses </a:t>
            </a:r>
            <a:r>
              <a:rPr lang="en-US" sz="2400" spc="-20" dirty="0"/>
              <a:t>go </a:t>
            </a:r>
            <a:r>
              <a:rPr lang="en-US" sz="2400" spc="-5" dirty="0"/>
              <a:t>about </a:t>
            </a:r>
            <a:r>
              <a:rPr lang="en-US" sz="2400" dirty="0"/>
              <a:t>their </a:t>
            </a:r>
            <a:r>
              <a:rPr lang="en-US" sz="2400" spc="-10" dirty="0"/>
              <a:t>communicating </a:t>
            </a:r>
            <a:r>
              <a:rPr lang="en-US" sz="2400" dirty="0"/>
              <a:t>the </a:t>
            </a:r>
            <a:r>
              <a:rPr lang="en-US" sz="2400" spc="-10" dirty="0"/>
              <a:t>wrong </a:t>
            </a:r>
            <a:r>
              <a:rPr lang="en-US" sz="2400" spc="-25" dirty="0"/>
              <a:t>way </a:t>
            </a:r>
            <a:r>
              <a:rPr lang="en-US" sz="2400" spc="-10" dirty="0"/>
              <a:t>and  </a:t>
            </a:r>
            <a:r>
              <a:rPr lang="en-US" sz="2400" spc="-20" dirty="0"/>
              <a:t>are </a:t>
            </a:r>
            <a:r>
              <a:rPr lang="en-US" sz="2400" spc="-10" dirty="0"/>
              <a:t>letting potential employers just </a:t>
            </a:r>
            <a:r>
              <a:rPr lang="en-US" sz="2400" dirty="0"/>
              <a:t>slip </a:t>
            </a:r>
            <a:r>
              <a:rPr lang="en-US" sz="2400" spc="-10" dirty="0"/>
              <a:t>through </a:t>
            </a:r>
            <a:r>
              <a:rPr lang="en-US" sz="2400" dirty="0"/>
              <a:t>their</a:t>
            </a:r>
            <a:r>
              <a:rPr lang="en-US" sz="2400" spc="-25" dirty="0"/>
              <a:t> </a:t>
            </a:r>
            <a:r>
              <a:rPr lang="en-US" sz="2400" spc="-10" dirty="0"/>
              <a:t>fingers.</a:t>
            </a: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pic>
        <p:nvPicPr>
          <p:cNvPr id="4" name="Picture 3" descr="Woman on phone with headset with words 'hot lead&quot; to her lef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1720" y="3341870"/>
            <a:ext cx="4526280" cy="2769369"/>
          </a:xfrm>
          <a:prstGeom prst="rect">
            <a:avLst/>
          </a:prstGeom>
        </p:spPr>
      </p:pic>
    </p:spTree>
    <p:extLst>
      <p:ext uri="{BB962C8B-B14F-4D97-AF65-F5344CB8AC3E}">
        <p14:creationId xmlns:p14="http://schemas.microsoft.com/office/powerpoint/2010/main" val="1753189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effectLst>
                  <a:outerShdw blurRad="38100" dist="38100" dir="2700000" algn="tl">
                    <a:srgbClr val="000000">
                      <a:alpha val="43137"/>
                    </a:srgbClr>
                  </a:outerShdw>
                </a:effectLst>
              </a:rPr>
              <a:t>WHAT TO AVOID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571999"/>
          </a:xfrm>
        </p:spPr>
        <p:txBody>
          <a:bodyPr>
            <a:normAutofit/>
          </a:bodyPr>
          <a:lstStyle/>
          <a:p>
            <a:pPr marL="12700">
              <a:lnSpc>
                <a:spcPct val="100000"/>
              </a:lnSpc>
            </a:pPr>
            <a:r>
              <a:rPr lang="en-US" sz="2400" dirty="0">
                <a:cs typeface="Calibri"/>
              </a:rPr>
              <a:t>Being</a:t>
            </a:r>
            <a:r>
              <a:rPr lang="en-US" sz="2400" spc="-60" dirty="0">
                <a:cs typeface="Calibri"/>
              </a:rPr>
              <a:t> </a:t>
            </a:r>
            <a:r>
              <a:rPr lang="en-US" sz="2400" spc="-15" dirty="0" smtClean="0">
                <a:cs typeface="Calibri"/>
              </a:rPr>
              <a:t>unprepared.</a:t>
            </a:r>
            <a:endParaRPr lang="en-US" sz="2400" dirty="0">
              <a:cs typeface="Calibri"/>
            </a:endParaRPr>
          </a:p>
          <a:p>
            <a:pPr marL="347472">
              <a:lnSpc>
                <a:spcPct val="100000"/>
              </a:lnSpc>
              <a:spcBef>
                <a:spcPts val="580"/>
              </a:spcBef>
            </a:pPr>
            <a:r>
              <a:rPr lang="en-US" sz="2400" spc="-30" dirty="0">
                <a:cs typeface="Calibri"/>
              </a:rPr>
              <a:t>Talking </a:t>
            </a:r>
            <a:r>
              <a:rPr lang="en-US" sz="2400" spc="-15" dirty="0">
                <a:cs typeface="Calibri"/>
              </a:rPr>
              <a:t>too </a:t>
            </a:r>
            <a:r>
              <a:rPr lang="en-US" sz="2400" spc="-5" dirty="0">
                <a:cs typeface="Calibri"/>
              </a:rPr>
              <a:t>much; talking about </a:t>
            </a:r>
            <a:r>
              <a:rPr lang="en-US" sz="2400" spc="-10" dirty="0">
                <a:cs typeface="Calibri"/>
              </a:rPr>
              <a:t>your product </a:t>
            </a:r>
            <a:r>
              <a:rPr lang="en-US" sz="2400" spc="-25" dirty="0">
                <a:cs typeface="Calibri"/>
              </a:rPr>
              <a:t>before</a:t>
            </a:r>
            <a:r>
              <a:rPr lang="en-US" sz="2400" spc="-30" dirty="0">
                <a:cs typeface="Calibri"/>
              </a:rPr>
              <a:t> </a:t>
            </a:r>
            <a:r>
              <a:rPr lang="en-US" sz="2400" spc="-15" dirty="0" smtClean="0">
                <a:cs typeface="Calibri"/>
              </a:rPr>
              <a:t>you </a:t>
            </a:r>
            <a:r>
              <a:rPr lang="en-US" sz="2400" dirty="0" smtClean="0">
                <a:cs typeface="Calibri"/>
              </a:rPr>
              <a:t>know </a:t>
            </a:r>
            <a:r>
              <a:rPr lang="en-US" sz="2400" dirty="0">
                <a:cs typeface="Calibri"/>
              </a:rPr>
              <a:t>the</a:t>
            </a:r>
            <a:r>
              <a:rPr lang="en-US" sz="2400" spc="-120" dirty="0">
                <a:cs typeface="Calibri"/>
              </a:rPr>
              <a:t> </a:t>
            </a:r>
            <a:r>
              <a:rPr lang="en-US" sz="2400" spc="-5" dirty="0" smtClean="0">
                <a:cs typeface="Calibri"/>
              </a:rPr>
              <a:t>need.</a:t>
            </a:r>
            <a:endParaRPr lang="en-US" sz="2400" dirty="0">
              <a:cs typeface="Calibri"/>
            </a:endParaRPr>
          </a:p>
          <a:p>
            <a:pPr marL="12700">
              <a:lnSpc>
                <a:spcPct val="100000"/>
              </a:lnSpc>
              <a:spcBef>
                <a:spcPts val="585"/>
              </a:spcBef>
            </a:pPr>
            <a:r>
              <a:rPr lang="en-US" sz="2400" dirty="0">
                <a:cs typeface="Calibri"/>
              </a:rPr>
              <a:t>I know </a:t>
            </a:r>
            <a:r>
              <a:rPr lang="en-US" sz="2400" spc="-10" dirty="0" smtClean="0">
                <a:cs typeface="Calibri"/>
              </a:rPr>
              <a:t>you’re </a:t>
            </a:r>
            <a:r>
              <a:rPr lang="en-US" sz="2400" spc="-50" dirty="0">
                <a:cs typeface="Calibri"/>
              </a:rPr>
              <a:t>busy,</a:t>
            </a:r>
            <a:r>
              <a:rPr lang="en-US" sz="2400" spc="-95" dirty="0">
                <a:cs typeface="Calibri"/>
              </a:rPr>
              <a:t> </a:t>
            </a:r>
            <a:r>
              <a:rPr lang="en-US" sz="2400" spc="-10" dirty="0" smtClean="0">
                <a:cs typeface="Calibri"/>
              </a:rPr>
              <a:t>but ...</a:t>
            </a:r>
            <a:endParaRPr lang="en-US" sz="2400" dirty="0">
              <a:cs typeface="Calibri"/>
            </a:endParaRPr>
          </a:p>
          <a:p>
            <a:pPr marL="12700">
              <a:lnSpc>
                <a:spcPct val="100000"/>
              </a:lnSpc>
              <a:spcBef>
                <a:spcPts val="575"/>
              </a:spcBef>
            </a:pPr>
            <a:r>
              <a:rPr lang="en-US" sz="2400" spc="-10" dirty="0">
                <a:cs typeface="Calibri"/>
              </a:rPr>
              <a:t>Having too </a:t>
            </a:r>
            <a:r>
              <a:rPr lang="en-US" sz="2400" spc="-15" dirty="0">
                <a:cs typeface="Calibri"/>
              </a:rPr>
              <a:t>many </a:t>
            </a:r>
            <a:r>
              <a:rPr lang="en-US" sz="2400" spc="-5" dirty="0">
                <a:cs typeface="Calibri"/>
              </a:rPr>
              <a:t>people </a:t>
            </a:r>
            <a:r>
              <a:rPr lang="en-US" sz="2400" spc="-10" dirty="0">
                <a:cs typeface="Calibri"/>
              </a:rPr>
              <a:t>approach </a:t>
            </a:r>
            <a:r>
              <a:rPr lang="en-US" sz="2400" dirty="0">
                <a:cs typeface="Calibri"/>
              </a:rPr>
              <a:t>the</a:t>
            </a:r>
            <a:r>
              <a:rPr lang="en-US" sz="2400" spc="20" dirty="0">
                <a:cs typeface="Calibri"/>
              </a:rPr>
              <a:t> </a:t>
            </a:r>
            <a:r>
              <a:rPr lang="en-US" sz="2400" spc="-10" dirty="0" smtClean="0">
                <a:cs typeface="Calibri"/>
              </a:rPr>
              <a:t>employer.</a:t>
            </a:r>
            <a:endParaRPr lang="en-US" sz="2400" dirty="0">
              <a:cs typeface="Calibri"/>
            </a:endParaRPr>
          </a:p>
          <a:p>
            <a:pPr marL="12700">
              <a:lnSpc>
                <a:spcPct val="100000"/>
              </a:lnSpc>
              <a:spcBef>
                <a:spcPts val="580"/>
              </a:spcBef>
            </a:pPr>
            <a:r>
              <a:rPr lang="en-US" sz="2400" dirty="0">
                <a:cs typeface="Calibri"/>
              </a:rPr>
              <a:t>Giving the </a:t>
            </a:r>
            <a:r>
              <a:rPr lang="en-US" sz="2400" spc="-10" dirty="0">
                <a:cs typeface="Calibri"/>
              </a:rPr>
              <a:t>employer </a:t>
            </a:r>
            <a:r>
              <a:rPr lang="en-US" sz="2400" spc="-15" dirty="0">
                <a:cs typeface="Calibri"/>
              </a:rPr>
              <a:t>too </a:t>
            </a:r>
            <a:r>
              <a:rPr lang="en-US" sz="2400" dirty="0">
                <a:cs typeface="Calibri"/>
              </a:rPr>
              <a:t>much</a:t>
            </a:r>
            <a:r>
              <a:rPr lang="en-US" sz="2400" spc="-50" dirty="0">
                <a:cs typeface="Calibri"/>
              </a:rPr>
              <a:t> </a:t>
            </a:r>
            <a:r>
              <a:rPr lang="en-US" sz="2400" spc="-15" dirty="0" smtClean="0">
                <a:cs typeface="Calibri"/>
              </a:rPr>
              <a:t>information.</a:t>
            </a:r>
            <a:endParaRPr lang="en-US" sz="2400" dirty="0">
              <a:cs typeface="Calibri"/>
            </a:endParaRPr>
          </a:p>
          <a:p>
            <a:pPr marL="12700">
              <a:lnSpc>
                <a:spcPct val="100000"/>
              </a:lnSpc>
              <a:spcBef>
                <a:spcPts val="560"/>
              </a:spcBef>
            </a:pPr>
            <a:r>
              <a:rPr lang="en-US" sz="2400" spc="-10" dirty="0">
                <a:cs typeface="Calibri"/>
              </a:rPr>
              <a:t>Not </a:t>
            </a:r>
            <a:r>
              <a:rPr lang="en-US" sz="2400" spc="-5" dirty="0">
                <a:cs typeface="Calibri"/>
              </a:rPr>
              <a:t>listening </a:t>
            </a:r>
            <a:r>
              <a:rPr lang="en-US" sz="2400" spc="-25" dirty="0">
                <a:cs typeface="Calibri"/>
              </a:rPr>
              <a:t>before </a:t>
            </a:r>
            <a:r>
              <a:rPr lang="en-US" sz="2400" dirty="0">
                <a:cs typeface="Calibri"/>
              </a:rPr>
              <a:t>being</a:t>
            </a:r>
            <a:r>
              <a:rPr lang="en-US" sz="2400" spc="-40" dirty="0">
                <a:cs typeface="Calibri"/>
              </a:rPr>
              <a:t> </a:t>
            </a:r>
            <a:r>
              <a:rPr lang="en-US" sz="2400" spc="-20" dirty="0" smtClean="0">
                <a:cs typeface="Calibri"/>
              </a:rPr>
              <a:t>forceful.</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37882741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t">
            <a:noAutofit/>
          </a:bodyPr>
          <a:lstStyle/>
          <a:p>
            <a:r>
              <a:rPr lang="en-US" sz="2000" b="1" dirty="0" smtClean="0">
                <a:effectLst>
                  <a:outerShdw blurRad="38100" dist="38100" dir="2700000" algn="tl">
                    <a:srgbClr val="000000">
                      <a:alpha val="43137"/>
                    </a:srgbClr>
                  </a:outerShdw>
                </a:effectLst>
              </a:rPr>
              <a:t>ASKING THE RIGHT QUESTIONS IS THE KEY TO  YOUR SUCCESS AND SO IS ARMING YOURSELF WITH ANSWERS!</a:t>
            </a:r>
            <a:endParaRPr lang="en-US" sz="2000"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800600"/>
          </a:xfrm>
        </p:spPr>
        <p:txBody>
          <a:bodyPr>
            <a:normAutofit/>
          </a:bodyPr>
          <a:lstStyle/>
          <a:p>
            <a:pPr marL="347472">
              <a:lnSpc>
                <a:spcPct val="100000"/>
              </a:lnSpc>
            </a:pPr>
            <a:r>
              <a:rPr lang="en-US" sz="2400" spc="-20" dirty="0">
                <a:cs typeface="Calibri"/>
              </a:rPr>
              <a:t>Avoid </a:t>
            </a:r>
            <a:r>
              <a:rPr lang="en-US" sz="2400" spc="-15" dirty="0">
                <a:cs typeface="Calibri"/>
              </a:rPr>
              <a:t>yes </a:t>
            </a:r>
            <a:r>
              <a:rPr lang="en-US" sz="2400" spc="-5" dirty="0">
                <a:cs typeface="Calibri"/>
              </a:rPr>
              <a:t>and no questions: </a:t>
            </a:r>
            <a:endParaRPr lang="en-US" sz="2400" spc="-5" dirty="0" smtClean="0">
              <a:cs typeface="Calibri"/>
            </a:endParaRPr>
          </a:p>
          <a:p>
            <a:pPr marL="747522" lvl="1"/>
            <a:r>
              <a:rPr lang="en-US" sz="2000" spc="-20" dirty="0" smtClean="0">
                <a:cs typeface="Calibri"/>
              </a:rPr>
              <a:t>Are </a:t>
            </a:r>
            <a:r>
              <a:rPr lang="en-US" sz="2000" spc="-15" dirty="0">
                <a:cs typeface="Calibri"/>
              </a:rPr>
              <a:t>you </a:t>
            </a:r>
            <a:r>
              <a:rPr lang="en-US" sz="2000" spc="-5" dirty="0" smtClean="0">
                <a:cs typeface="Calibri"/>
              </a:rPr>
              <a:t>hiring </a:t>
            </a:r>
            <a:r>
              <a:rPr lang="en-US" sz="2000" spc="-40" dirty="0">
                <a:cs typeface="Calibri"/>
              </a:rPr>
              <a:t>v</a:t>
            </a:r>
            <a:r>
              <a:rPr lang="en-US" sz="2000" spc="-40" dirty="0" smtClean="0">
                <a:cs typeface="Calibri"/>
              </a:rPr>
              <a:t>s</a:t>
            </a:r>
            <a:r>
              <a:rPr lang="en-US" sz="2000" spc="-40" dirty="0">
                <a:cs typeface="Calibri"/>
              </a:rPr>
              <a:t>. </a:t>
            </a:r>
            <a:r>
              <a:rPr lang="en-US" sz="2000" spc="-60" dirty="0" smtClean="0">
                <a:cs typeface="Calibri"/>
              </a:rPr>
              <a:t>tell </a:t>
            </a:r>
            <a:r>
              <a:rPr lang="en-US" sz="2000" dirty="0">
                <a:cs typeface="Calibri"/>
              </a:rPr>
              <a:t>me</a:t>
            </a:r>
            <a:r>
              <a:rPr lang="en-US" sz="2000" spc="160" dirty="0">
                <a:cs typeface="Calibri"/>
              </a:rPr>
              <a:t> </a:t>
            </a:r>
            <a:r>
              <a:rPr lang="en-US" sz="2000" spc="-10" dirty="0" smtClean="0">
                <a:cs typeface="Calibri"/>
              </a:rPr>
              <a:t>about your </a:t>
            </a:r>
            <a:r>
              <a:rPr lang="en-US" sz="2000" spc="-5" dirty="0">
                <a:cs typeface="Calibri"/>
              </a:rPr>
              <a:t>hiring </a:t>
            </a:r>
            <a:r>
              <a:rPr lang="en-US" sz="2000" spc="-10" dirty="0">
                <a:cs typeface="Calibri"/>
              </a:rPr>
              <a:t>process</a:t>
            </a:r>
            <a:r>
              <a:rPr lang="en-US" sz="2000" spc="-75" dirty="0">
                <a:cs typeface="Calibri"/>
              </a:rPr>
              <a:t> </a:t>
            </a:r>
            <a:r>
              <a:rPr lang="en-US" sz="2000" spc="-5" dirty="0" smtClean="0">
                <a:cs typeface="Calibri"/>
              </a:rPr>
              <a:t>needs.</a:t>
            </a:r>
            <a:endParaRPr lang="en-US" sz="2000" dirty="0">
              <a:cs typeface="Calibri"/>
            </a:endParaRPr>
          </a:p>
          <a:p>
            <a:pPr marL="347472">
              <a:lnSpc>
                <a:spcPct val="100000"/>
              </a:lnSpc>
              <a:spcBef>
                <a:spcPts val="575"/>
              </a:spcBef>
            </a:pPr>
            <a:r>
              <a:rPr lang="en-US" sz="2400" dirty="0">
                <a:cs typeface="Calibri"/>
              </a:rPr>
              <a:t>Be a </a:t>
            </a:r>
            <a:r>
              <a:rPr lang="en-US" sz="2400" spc="-10" dirty="0">
                <a:cs typeface="Calibri"/>
              </a:rPr>
              <a:t>problem </a:t>
            </a:r>
            <a:r>
              <a:rPr lang="en-US" sz="2400" spc="-5" dirty="0">
                <a:cs typeface="Calibri"/>
              </a:rPr>
              <a:t>solver: </a:t>
            </a:r>
            <a:endParaRPr lang="en-US" sz="2400" spc="-5" dirty="0" smtClean="0">
              <a:cs typeface="Calibri"/>
            </a:endParaRPr>
          </a:p>
          <a:p>
            <a:pPr marL="747522" lvl="1">
              <a:spcBef>
                <a:spcPts val="575"/>
              </a:spcBef>
            </a:pPr>
            <a:r>
              <a:rPr lang="en-US" sz="2000" spc="-10" dirty="0" smtClean="0">
                <a:cs typeface="Calibri"/>
              </a:rPr>
              <a:t>Can </a:t>
            </a:r>
            <a:r>
              <a:rPr lang="en-US" sz="2000" dirty="0">
                <a:cs typeface="Calibri"/>
              </a:rPr>
              <a:t>I </a:t>
            </a:r>
            <a:r>
              <a:rPr lang="en-US" sz="2000" spc="-15" dirty="0">
                <a:cs typeface="Calibri"/>
              </a:rPr>
              <a:t>share </a:t>
            </a:r>
            <a:r>
              <a:rPr lang="en-US" sz="2000" spc="-20" dirty="0">
                <a:cs typeface="Calibri"/>
              </a:rPr>
              <a:t>my </a:t>
            </a:r>
            <a:r>
              <a:rPr lang="en-US" sz="2000" spc="-5" dirty="0">
                <a:cs typeface="Calibri"/>
              </a:rPr>
              <a:t>solution </a:t>
            </a:r>
            <a:r>
              <a:rPr lang="en-US" sz="2000" spc="-40" dirty="0" smtClean="0">
                <a:cs typeface="Calibri"/>
              </a:rPr>
              <a:t>vs</a:t>
            </a:r>
            <a:r>
              <a:rPr lang="en-US" sz="2000" spc="-40" dirty="0">
                <a:cs typeface="Calibri"/>
              </a:rPr>
              <a:t>. </a:t>
            </a:r>
            <a:r>
              <a:rPr lang="en-US" sz="2000" spc="-5" dirty="0" smtClean="0">
                <a:cs typeface="Calibri"/>
              </a:rPr>
              <a:t>how </a:t>
            </a:r>
            <a:r>
              <a:rPr lang="en-US" sz="2000" spc="-10" dirty="0">
                <a:cs typeface="Calibri"/>
              </a:rPr>
              <a:t>can</a:t>
            </a:r>
            <a:r>
              <a:rPr lang="en-US" sz="2000" spc="-40" dirty="0">
                <a:cs typeface="Calibri"/>
              </a:rPr>
              <a:t> </a:t>
            </a:r>
            <a:r>
              <a:rPr lang="en-US" sz="2000" dirty="0" smtClean="0">
                <a:cs typeface="Calibri"/>
              </a:rPr>
              <a:t>I help </a:t>
            </a:r>
            <a:r>
              <a:rPr lang="en-US" sz="2000" dirty="0">
                <a:cs typeface="Calibri"/>
              </a:rPr>
              <a:t>with this</a:t>
            </a:r>
            <a:r>
              <a:rPr lang="en-US" sz="2000" spc="-135" dirty="0">
                <a:cs typeface="Calibri"/>
              </a:rPr>
              <a:t> </a:t>
            </a:r>
            <a:r>
              <a:rPr lang="en-US" sz="2000" spc="-5" dirty="0">
                <a:cs typeface="Calibri"/>
              </a:rPr>
              <a:t>need?</a:t>
            </a:r>
            <a:endParaRPr lang="en-US" sz="2000" dirty="0">
              <a:cs typeface="Calibri"/>
            </a:endParaRPr>
          </a:p>
          <a:p>
            <a:pPr marL="347472">
              <a:lnSpc>
                <a:spcPct val="100000"/>
              </a:lnSpc>
              <a:spcBef>
                <a:spcPts val="580"/>
              </a:spcBef>
            </a:pPr>
            <a:r>
              <a:rPr lang="en-US" sz="2400" spc="-5" dirty="0">
                <a:cs typeface="Calibri"/>
              </a:rPr>
              <a:t>Come </a:t>
            </a:r>
            <a:r>
              <a:rPr lang="en-US" sz="2400" spc="-15" dirty="0">
                <a:cs typeface="Calibri"/>
              </a:rPr>
              <a:t>prepared: </a:t>
            </a:r>
            <a:endParaRPr lang="en-US" sz="2400" spc="-15" dirty="0" smtClean="0">
              <a:cs typeface="Calibri"/>
            </a:endParaRPr>
          </a:p>
          <a:p>
            <a:pPr marL="747522" lvl="1">
              <a:spcBef>
                <a:spcPts val="580"/>
              </a:spcBef>
            </a:pPr>
            <a:r>
              <a:rPr lang="en-US" sz="2000" spc="-10" dirty="0" smtClean="0">
                <a:cs typeface="Calibri"/>
              </a:rPr>
              <a:t>What </a:t>
            </a:r>
            <a:r>
              <a:rPr lang="en-US" sz="2000" dirty="0">
                <a:cs typeface="Calibri"/>
              </a:rPr>
              <a:t>is </a:t>
            </a:r>
            <a:r>
              <a:rPr lang="en-US" sz="2000" spc="-10" dirty="0" smtClean="0">
                <a:cs typeface="Calibri"/>
              </a:rPr>
              <a:t>that </a:t>
            </a:r>
            <a:r>
              <a:rPr lang="en-US" sz="2000" spc="-35" dirty="0" smtClean="0">
                <a:cs typeface="Calibri"/>
              </a:rPr>
              <a:t>vs</a:t>
            </a:r>
            <a:r>
              <a:rPr lang="en-US" sz="2000" spc="-35" dirty="0">
                <a:cs typeface="Calibri"/>
              </a:rPr>
              <a:t>. </a:t>
            </a:r>
            <a:r>
              <a:rPr lang="en-US" sz="2000" dirty="0">
                <a:cs typeface="Calibri"/>
              </a:rPr>
              <a:t>I </a:t>
            </a:r>
            <a:r>
              <a:rPr lang="en-US" sz="2000" spc="-10" dirty="0">
                <a:cs typeface="Calibri"/>
              </a:rPr>
              <a:t>read about that,</a:t>
            </a:r>
            <a:r>
              <a:rPr lang="en-US" sz="2000" spc="80" dirty="0">
                <a:cs typeface="Calibri"/>
              </a:rPr>
              <a:t> </a:t>
            </a:r>
            <a:r>
              <a:rPr lang="en-US" sz="2000" spc="-10" dirty="0" smtClean="0">
                <a:cs typeface="Calibri"/>
              </a:rPr>
              <a:t>could </a:t>
            </a:r>
            <a:r>
              <a:rPr lang="en-US" sz="2000" spc="-15" dirty="0" smtClean="0">
                <a:cs typeface="Calibri"/>
              </a:rPr>
              <a:t>you </a:t>
            </a:r>
            <a:r>
              <a:rPr lang="en-US" sz="2000" spc="-10" dirty="0">
                <a:cs typeface="Calibri"/>
              </a:rPr>
              <a:t>highlight your biggest </a:t>
            </a:r>
            <a:r>
              <a:rPr lang="en-US" sz="2000" spc="-5" dirty="0">
                <a:cs typeface="Calibri"/>
              </a:rPr>
              <a:t>success </a:t>
            </a:r>
            <a:r>
              <a:rPr lang="en-US" sz="2000" dirty="0">
                <a:cs typeface="Calibri"/>
              </a:rPr>
              <a:t>with</a:t>
            </a:r>
            <a:r>
              <a:rPr lang="en-US" sz="2000" spc="-30" dirty="0">
                <a:cs typeface="Calibri"/>
              </a:rPr>
              <a:t> </a:t>
            </a:r>
            <a:r>
              <a:rPr lang="en-US" sz="2000" spc="-10" dirty="0">
                <a:cs typeface="Calibri"/>
              </a:rPr>
              <a:t>that?</a:t>
            </a:r>
            <a:endParaRPr lang="en-US" sz="2000" dirty="0">
              <a:cs typeface="Calibri"/>
            </a:endParaRPr>
          </a:p>
          <a:p>
            <a:pPr marL="347472" marR="93345">
              <a:lnSpc>
                <a:spcPct val="100000"/>
              </a:lnSpc>
              <a:spcBef>
                <a:spcPts val="580"/>
              </a:spcBef>
            </a:pPr>
            <a:r>
              <a:rPr lang="en-US" sz="2400" spc="-5" dirty="0">
                <a:cs typeface="Calibri"/>
              </a:rPr>
              <a:t>Add </a:t>
            </a:r>
            <a:r>
              <a:rPr lang="en-US" sz="2400" dirty="0">
                <a:cs typeface="Calibri"/>
              </a:rPr>
              <a:t>a </a:t>
            </a:r>
            <a:r>
              <a:rPr lang="en-US" sz="2400" spc="-10" dirty="0">
                <a:cs typeface="Calibri"/>
              </a:rPr>
              <a:t>personal touch: </a:t>
            </a:r>
            <a:endParaRPr lang="en-US" sz="2400" spc="-10" dirty="0" smtClean="0">
              <a:cs typeface="Calibri"/>
            </a:endParaRPr>
          </a:p>
          <a:p>
            <a:pPr marL="747522" marR="93345" lvl="1">
              <a:spcBef>
                <a:spcPts val="580"/>
              </a:spcBef>
            </a:pPr>
            <a:r>
              <a:rPr lang="en-US" sz="2000" dirty="0" smtClean="0">
                <a:cs typeface="Calibri"/>
              </a:rPr>
              <a:t>Is </a:t>
            </a:r>
            <a:r>
              <a:rPr lang="en-US" sz="2000" spc="-15" dirty="0">
                <a:cs typeface="Calibri"/>
              </a:rPr>
              <a:t>there </a:t>
            </a:r>
            <a:r>
              <a:rPr lang="en-US" sz="2000" spc="-5" dirty="0">
                <a:cs typeface="Calibri"/>
              </a:rPr>
              <a:t>anything </a:t>
            </a:r>
            <a:r>
              <a:rPr lang="en-US" sz="2000" dirty="0">
                <a:cs typeface="Calibri"/>
              </a:rPr>
              <a:t>else </a:t>
            </a:r>
            <a:r>
              <a:rPr lang="en-US" sz="2000" spc="-15" dirty="0">
                <a:cs typeface="Calibri"/>
              </a:rPr>
              <a:t>you </a:t>
            </a:r>
            <a:r>
              <a:rPr lang="en-US" sz="2000" dirty="0">
                <a:cs typeface="Calibri"/>
              </a:rPr>
              <a:t>need </a:t>
            </a:r>
            <a:r>
              <a:rPr lang="en-US" sz="2000" spc="-15" dirty="0" smtClean="0">
                <a:cs typeface="Calibri"/>
              </a:rPr>
              <a:t>to </a:t>
            </a:r>
            <a:r>
              <a:rPr lang="en-US" sz="2000" dirty="0" smtClean="0">
                <a:cs typeface="Calibri"/>
              </a:rPr>
              <a:t>know </a:t>
            </a:r>
            <a:r>
              <a:rPr lang="en-US" sz="2000" spc="-40" dirty="0" smtClean="0">
                <a:cs typeface="Calibri"/>
              </a:rPr>
              <a:t>vs</a:t>
            </a:r>
            <a:r>
              <a:rPr lang="en-US" sz="2000" spc="-40" dirty="0">
                <a:cs typeface="Calibri"/>
              </a:rPr>
              <a:t>. </a:t>
            </a:r>
            <a:r>
              <a:rPr lang="en-US" sz="2000" spc="-15" dirty="0" smtClean="0">
                <a:cs typeface="Calibri"/>
              </a:rPr>
              <a:t>that </a:t>
            </a:r>
            <a:r>
              <a:rPr lang="en-US" sz="2000" spc="-5" dirty="0">
                <a:cs typeface="Calibri"/>
              </a:rPr>
              <a:t>sounds </a:t>
            </a:r>
            <a:r>
              <a:rPr lang="en-US" sz="2000" spc="-10" dirty="0">
                <a:cs typeface="Calibri"/>
              </a:rPr>
              <a:t>interesting, what </a:t>
            </a:r>
            <a:r>
              <a:rPr lang="en-US" sz="2000" dirty="0">
                <a:cs typeface="Calibri"/>
              </a:rPr>
              <a:t>is </a:t>
            </a:r>
            <a:r>
              <a:rPr lang="en-US" sz="2000" spc="-15" dirty="0">
                <a:cs typeface="Calibri"/>
              </a:rPr>
              <a:t>your </a:t>
            </a:r>
            <a:r>
              <a:rPr lang="en-US" sz="2000" spc="-20" dirty="0">
                <a:cs typeface="Calibri"/>
              </a:rPr>
              <a:t>favorite </a:t>
            </a:r>
            <a:r>
              <a:rPr lang="en-US" sz="2000" spc="-5" dirty="0">
                <a:cs typeface="Calibri"/>
              </a:rPr>
              <a:t>part </a:t>
            </a:r>
            <a:r>
              <a:rPr lang="en-US" sz="2000" spc="-5" dirty="0" smtClean="0">
                <a:cs typeface="Calibri"/>
              </a:rPr>
              <a:t>of </a:t>
            </a:r>
            <a:r>
              <a:rPr lang="en-US" sz="2000" spc="-10" dirty="0">
                <a:cs typeface="Calibri"/>
              </a:rPr>
              <a:t>your</a:t>
            </a:r>
            <a:r>
              <a:rPr lang="en-US" sz="2000" spc="-90" dirty="0">
                <a:cs typeface="Calibri"/>
              </a:rPr>
              <a:t> </a:t>
            </a:r>
            <a:r>
              <a:rPr lang="en-US" sz="2000" spc="-5" dirty="0">
                <a:cs typeface="Calibri"/>
              </a:rPr>
              <a:t>job?</a:t>
            </a:r>
            <a:endParaRPr lang="en-US" sz="20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9590591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199" y="304800"/>
            <a:ext cx="8229600" cy="792162"/>
          </a:xfrm>
        </p:spPr>
        <p:txBody>
          <a:bodyPr anchor="t">
            <a:noAutofit/>
          </a:bodyPr>
          <a:lstStyle/>
          <a:p>
            <a:r>
              <a:rPr lang="en-US" b="1" dirty="0" smtClean="0">
                <a:effectLst>
                  <a:outerShdw blurRad="38100" dist="38100" dir="2700000" algn="tl">
                    <a:srgbClr val="000000">
                      <a:alpha val="43137"/>
                    </a:srgbClr>
                  </a:outerShdw>
                </a:effectLst>
              </a:rPr>
              <a:t>WHY IT’S REALLY ALL ABOUT SALES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800600"/>
          </a:xfrm>
        </p:spPr>
        <p:txBody>
          <a:bodyPr>
            <a:normAutofit/>
          </a:bodyPr>
          <a:lstStyle/>
          <a:p>
            <a:pPr marL="12700">
              <a:lnSpc>
                <a:spcPct val="100000"/>
              </a:lnSpc>
            </a:pPr>
            <a:r>
              <a:rPr lang="en-US" sz="2400" dirty="0">
                <a:cs typeface="Calibri"/>
              </a:rPr>
              <a:t>Be friendly </a:t>
            </a:r>
            <a:r>
              <a:rPr lang="en-US" sz="2400" spc="-5" dirty="0">
                <a:cs typeface="Calibri"/>
              </a:rPr>
              <a:t>and</a:t>
            </a:r>
            <a:r>
              <a:rPr lang="en-US" sz="2400" spc="-75" dirty="0">
                <a:cs typeface="Calibri"/>
              </a:rPr>
              <a:t> </a:t>
            </a:r>
            <a:r>
              <a:rPr lang="en-US" sz="2400" spc="-15" dirty="0" smtClean="0">
                <a:cs typeface="Calibri"/>
              </a:rPr>
              <a:t>enjoyable.</a:t>
            </a:r>
            <a:endParaRPr lang="en-US" sz="2400" dirty="0">
              <a:cs typeface="Calibri"/>
            </a:endParaRPr>
          </a:p>
          <a:p>
            <a:pPr marL="12700">
              <a:lnSpc>
                <a:spcPct val="100000"/>
              </a:lnSpc>
              <a:spcBef>
                <a:spcPts val="580"/>
              </a:spcBef>
            </a:pPr>
            <a:r>
              <a:rPr lang="en-US" sz="2400" spc="-20" dirty="0">
                <a:cs typeface="Calibri"/>
              </a:rPr>
              <a:t>Foster</a:t>
            </a:r>
            <a:r>
              <a:rPr lang="en-US" sz="2400" spc="-70" dirty="0">
                <a:cs typeface="Calibri"/>
              </a:rPr>
              <a:t> </a:t>
            </a:r>
            <a:r>
              <a:rPr lang="en-US" sz="2400" spc="-15" dirty="0" smtClean="0">
                <a:cs typeface="Calibri"/>
              </a:rPr>
              <a:t>rapport.</a:t>
            </a:r>
            <a:endParaRPr lang="en-US" sz="2400" dirty="0">
              <a:cs typeface="Calibri"/>
            </a:endParaRPr>
          </a:p>
          <a:p>
            <a:pPr marL="12700">
              <a:lnSpc>
                <a:spcPct val="100000"/>
              </a:lnSpc>
              <a:spcBef>
                <a:spcPts val="575"/>
              </a:spcBef>
            </a:pPr>
            <a:r>
              <a:rPr lang="en-US" sz="2400" dirty="0">
                <a:cs typeface="Calibri"/>
              </a:rPr>
              <a:t>Be a </a:t>
            </a:r>
            <a:r>
              <a:rPr lang="en-US" sz="2400" spc="-10" dirty="0">
                <a:cs typeface="Calibri"/>
              </a:rPr>
              <a:t>problem</a:t>
            </a:r>
            <a:r>
              <a:rPr lang="en-US" sz="2400" spc="-80" dirty="0">
                <a:cs typeface="Calibri"/>
              </a:rPr>
              <a:t> </a:t>
            </a:r>
            <a:r>
              <a:rPr lang="en-US" sz="2400" spc="-10" dirty="0" smtClean="0">
                <a:cs typeface="Calibri"/>
              </a:rPr>
              <a:t>solver.</a:t>
            </a:r>
            <a:endParaRPr lang="en-US" sz="2400" dirty="0">
              <a:cs typeface="Calibri"/>
            </a:endParaRPr>
          </a:p>
          <a:p>
            <a:pPr marL="12700">
              <a:lnSpc>
                <a:spcPct val="100000"/>
              </a:lnSpc>
              <a:spcBef>
                <a:spcPts val="580"/>
              </a:spcBef>
            </a:pPr>
            <a:r>
              <a:rPr lang="en-US" sz="2400" dirty="0">
                <a:cs typeface="Calibri"/>
              </a:rPr>
              <a:t>Go </a:t>
            </a:r>
            <a:r>
              <a:rPr lang="en-US" sz="2400" spc="-15" dirty="0">
                <a:cs typeface="Calibri"/>
              </a:rPr>
              <a:t>above </a:t>
            </a:r>
            <a:r>
              <a:rPr lang="en-US" sz="2400" spc="-5" dirty="0">
                <a:cs typeface="Calibri"/>
              </a:rPr>
              <a:t>and</a:t>
            </a:r>
            <a:r>
              <a:rPr lang="en-US" sz="2400" spc="-30" dirty="0">
                <a:cs typeface="Calibri"/>
              </a:rPr>
              <a:t> </a:t>
            </a:r>
            <a:r>
              <a:rPr lang="en-US" sz="2400" spc="-15" dirty="0" smtClean="0">
                <a:cs typeface="Calibri"/>
              </a:rPr>
              <a:t>beyond.</a:t>
            </a:r>
            <a:endParaRPr lang="en-US" sz="2400" dirty="0">
              <a:cs typeface="Calibri"/>
            </a:endParaRPr>
          </a:p>
          <a:p>
            <a:pPr marL="12700">
              <a:lnSpc>
                <a:spcPct val="100000"/>
              </a:lnSpc>
              <a:spcBef>
                <a:spcPts val="580"/>
              </a:spcBef>
            </a:pPr>
            <a:r>
              <a:rPr lang="en-US" sz="2400" spc="-15" dirty="0">
                <a:cs typeface="Calibri"/>
              </a:rPr>
              <a:t>Positive </a:t>
            </a:r>
            <a:r>
              <a:rPr lang="en-US" sz="2400" spc="-5" dirty="0">
                <a:cs typeface="Calibri"/>
              </a:rPr>
              <a:t>emotional</a:t>
            </a:r>
            <a:r>
              <a:rPr lang="en-US" sz="2400" spc="-30" dirty="0">
                <a:cs typeface="Calibri"/>
              </a:rPr>
              <a:t> </a:t>
            </a:r>
            <a:r>
              <a:rPr lang="en-US" sz="2400" spc="-5" dirty="0" smtClean="0">
                <a:cs typeface="Calibri"/>
              </a:rPr>
              <a:t>experiences.</a:t>
            </a:r>
            <a:endParaRPr lang="en-US" sz="2400" dirty="0">
              <a:cs typeface="Calibri"/>
            </a:endParaRPr>
          </a:p>
          <a:p>
            <a:pPr marL="12700">
              <a:lnSpc>
                <a:spcPct val="100000"/>
              </a:lnSpc>
              <a:spcBef>
                <a:spcPts val="560"/>
              </a:spcBef>
            </a:pPr>
            <a:r>
              <a:rPr lang="en-US" sz="2400" spc="-10" dirty="0">
                <a:cs typeface="Calibri"/>
              </a:rPr>
              <a:t>Follow </a:t>
            </a:r>
            <a:r>
              <a:rPr lang="en-US" sz="2400" spc="-5" dirty="0">
                <a:cs typeface="Calibri"/>
              </a:rPr>
              <a:t>up </a:t>
            </a:r>
            <a:r>
              <a:rPr lang="en-US" sz="2400" spc="-10" dirty="0">
                <a:cs typeface="Calibri"/>
              </a:rPr>
              <a:t>and </a:t>
            </a:r>
            <a:r>
              <a:rPr lang="en-US" sz="2400" spc="-5" dirty="0">
                <a:cs typeface="Calibri"/>
              </a:rPr>
              <a:t>don’t </a:t>
            </a:r>
            <a:r>
              <a:rPr lang="en-US" sz="2400" spc="-10" dirty="0">
                <a:cs typeface="Calibri"/>
              </a:rPr>
              <a:t>give</a:t>
            </a:r>
            <a:r>
              <a:rPr lang="en-US" sz="2400" spc="-45" dirty="0">
                <a:cs typeface="Calibri"/>
              </a:rPr>
              <a:t> </a:t>
            </a:r>
            <a:r>
              <a:rPr lang="en-US" sz="2400" spc="-5" dirty="0" smtClean="0">
                <a:cs typeface="Calibri"/>
              </a:rPr>
              <a:t>up.</a:t>
            </a:r>
            <a:endParaRPr lang="en-US" sz="2400" dirty="0">
              <a:cs typeface="Calibri"/>
            </a:endParaRPr>
          </a:p>
          <a:p>
            <a:pPr marL="347472" marR="5080">
              <a:lnSpc>
                <a:spcPct val="100000"/>
              </a:lnSpc>
              <a:spcBef>
                <a:spcPts val="575"/>
              </a:spcBef>
            </a:pPr>
            <a:r>
              <a:rPr lang="en-US" sz="2400" spc="-5" dirty="0">
                <a:cs typeface="Calibri"/>
              </a:rPr>
              <a:t>Doing these things </a:t>
            </a:r>
            <a:r>
              <a:rPr lang="en-US" sz="2400" dirty="0">
                <a:cs typeface="Calibri"/>
              </a:rPr>
              <a:t>will </a:t>
            </a:r>
            <a:r>
              <a:rPr lang="en-US" sz="2400" spc="-10" dirty="0">
                <a:cs typeface="Calibri"/>
              </a:rPr>
              <a:t>eventually </a:t>
            </a:r>
            <a:r>
              <a:rPr lang="en-US" sz="2400" dirty="0">
                <a:cs typeface="Calibri"/>
              </a:rPr>
              <a:t>allow </a:t>
            </a:r>
            <a:r>
              <a:rPr lang="en-US" sz="2400" spc="-15" dirty="0">
                <a:cs typeface="Calibri"/>
              </a:rPr>
              <a:t>you to </a:t>
            </a:r>
            <a:r>
              <a:rPr lang="en-US" sz="2400" spc="-5" dirty="0">
                <a:cs typeface="Calibri"/>
              </a:rPr>
              <a:t>tell </a:t>
            </a:r>
            <a:r>
              <a:rPr lang="en-US" sz="2400" spc="-10" dirty="0">
                <a:cs typeface="Calibri"/>
              </a:rPr>
              <a:t>stories  </a:t>
            </a:r>
            <a:r>
              <a:rPr lang="en-US" sz="2400" spc="-5" dirty="0">
                <a:cs typeface="Calibri"/>
              </a:rPr>
              <a:t>about </a:t>
            </a:r>
            <a:r>
              <a:rPr lang="en-US" sz="2400" spc="-10" dirty="0">
                <a:cs typeface="Calibri"/>
              </a:rPr>
              <a:t>your students </a:t>
            </a:r>
            <a:r>
              <a:rPr lang="en-US" sz="2400" spc="-5" dirty="0">
                <a:cs typeface="Calibri"/>
              </a:rPr>
              <a:t>and </a:t>
            </a:r>
            <a:r>
              <a:rPr lang="en-US" sz="2400" spc="-20" dirty="0">
                <a:cs typeface="Calibri"/>
              </a:rPr>
              <a:t>prove </a:t>
            </a:r>
            <a:r>
              <a:rPr lang="en-US" sz="2400" spc="-10" dirty="0">
                <a:cs typeface="Calibri"/>
              </a:rPr>
              <a:t>that they </a:t>
            </a:r>
            <a:r>
              <a:rPr lang="en-US" sz="2400" spc="-20" dirty="0">
                <a:cs typeface="Calibri"/>
              </a:rPr>
              <a:t>are </a:t>
            </a:r>
            <a:r>
              <a:rPr lang="en-US" sz="2400" spc="-15" dirty="0">
                <a:cs typeface="Calibri"/>
              </a:rPr>
              <a:t>good </a:t>
            </a:r>
            <a:r>
              <a:rPr lang="en-US" sz="2400" spc="-20" dirty="0">
                <a:cs typeface="Calibri"/>
              </a:rPr>
              <a:t>workers  </a:t>
            </a:r>
            <a:r>
              <a:rPr lang="en-US" sz="2400" spc="-5" dirty="0">
                <a:cs typeface="Calibri"/>
              </a:rPr>
              <a:t>and </a:t>
            </a:r>
            <a:r>
              <a:rPr lang="en-US" sz="2400" spc="-15" dirty="0">
                <a:cs typeface="Calibri"/>
              </a:rPr>
              <a:t>improve </a:t>
            </a:r>
            <a:r>
              <a:rPr lang="en-US" sz="2400" spc="-10" dirty="0">
                <a:cs typeface="Calibri"/>
              </a:rPr>
              <a:t>your</a:t>
            </a:r>
            <a:r>
              <a:rPr lang="en-US" sz="2400" spc="-65" dirty="0">
                <a:cs typeface="Calibri"/>
              </a:rPr>
              <a:t> </a:t>
            </a:r>
            <a:r>
              <a:rPr lang="en-US" sz="2400" spc="-10" dirty="0">
                <a:cs typeface="Calibri"/>
              </a:rPr>
              <a:t>outcome.</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37800269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199" y="0"/>
            <a:ext cx="8229600" cy="792162"/>
          </a:xfrm>
        </p:spPr>
        <p:txBody>
          <a:bodyPr anchor="t">
            <a:noAutofit/>
          </a:bodyPr>
          <a:lstStyle/>
          <a:p>
            <a:r>
              <a:rPr lang="en-US" b="1" dirty="0" smtClean="0">
                <a:effectLst>
                  <a:outerShdw blurRad="38100" dist="38100" dir="2700000" algn="tl">
                    <a:srgbClr val="000000">
                      <a:alpha val="43137"/>
                    </a:srgbClr>
                  </a:outerShdw>
                </a:effectLst>
              </a:rPr>
              <a:t>HOW CAN ALL OF THIS BE EFFECTIVELY MONITORED?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800600"/>
          </a:xfrm>
        </p:spPr>
        <p:txBody>
          <a:bodyPr>
            <a:normAutofit/>
          </a:bodyPr>
          <a:lstStyle/>
          <a:p>
            <a:pPr marL="12700">
              <a:lnSpc>
                <a:spcPct val="100000"/>
              </a:lnSpc>
            </a:pPr>
            <a:r>
              <a:rPr lang="en-US" sz="2400" spc="-15" dirty="0">
                <a:cs typeface="Calibri"/>
              </a:rPr>
              <a:t>Create </a:t>
            </a:r>
            <a:r>
              <a:rPr lang="en-US" sz="2400" dirty="0">
                <a:cs typeface="Calibri"/>
              </a:rPr>
              <a:t>a </a:t>
            </a:r>
            <a:r>
              <a:rPr lang="en-US" sz="2400" spc="-10" dirty="0">
                <a:cs typeface="Calibri"/>
              </a:rPr>
              <a:t>database </a:t>
            </a:r>
            <a:r>
              <a:rPr lang="en-US" sz="2400" dirty="0">
                <a:cs typeface="Calibri"/>
              </a:rPr>
              <a:t>if </a:t>
            </a:r>
            <a:r>
              <a:rPr lang="en-US" sz="2400" spc="-15" dirty="0">
                <a:cs typeface="Calibri"/>
              </a:rPr>
              <a:t>you </a:t>
            </a:r>
            <a:r>
              <a:rPr lang="en-US" sz="2400" spc="-5" dirty="0">
                <a:cs typeface="Calibri"/>
              </a:rPr>
              <a:t>don’t </a:t>
            </a:r>
            <a:r>
              <a:rPr lang="en-US" sz="2400" spc="-10" dirty="0">
                <a:cs typeface="Calibri"/>
              </a:rPr>
              <a:t>already </a:t>
            </a:r>
            <a:r>
              <a:rPr lang="en-US" sz="2400" spc="-20" dirty="0">
                <a:cs typeface="Calibri"/>
              </a:rPr>
              <a:t>have</a:t>
            </a:r>
            <a:r>
              <a:rPr lang="en-US" sz="2400" spc="30" dirty="0">
                <a:cs typeface="Calibri"/>
              </a:rPr>
              <a:t> </a:t>
            </a:r>
            <a:r>
              <a:rPr lang="en-US" sz="2400" spc="-5" dirty="0" smtClean="0">
                <a:cs typeface="Calibri"/>
              </a:rPr>
              <a:t>one.</a:t>
            </a:r>
            <a:endParaRPr lang="en-US" sz="2400" dirty="0">
              <a:cs typeface="Calibri"/>
            </a:endParaRPr>
          </a:p>
          <a:p>
            <a:pPr marL="12700">
              <a:lnSpc>
                <a:spcPct val="100000"/>
              </a:lnSpc>
              <a:spcBef>
                <a:spcPts val="580"/>
              </a:spcBef>
            </a:pPr>
            <a:r>
              <a:rPr lang="en-US" sz="2400" spc="-15" dirty="0">
                <a:cs typeface="Calibri"/>
              </a:rPr>
              <a:t>Rate </a:t>
            </a:r>
            <a:r>
              <a:rPr lang="en-US" sz="2400" spc="-10" dirty="0">
                <a:cs typeface="Calibri"/>
              </a:rPr>
              <a:t>your</a:t>
            </a:r>
            <a:r>
              <a:rPr lang="en-US" sz="2400" spc="-80" dirty="0">
                <a:cs typeface="Calibri"/>
              </a:rPr>
              <a:t> </a:t>
            </a:r>
            <a:r>
              <a:rPr lang="en-US" sz="2400" spc="-10" dirty="0" smtClean="0">
                <a:cs typeface="Calibri"/>
              </a:rPr>
              <a:t>employers.</a:t>
            </a:r>
            <a:endParaRPr lang="en-US" sz="2400" dirty="0">
              <a:cs typeface="Calibri"/>
            </a:endParaRPr>
          </a:p>
          <a:p>
            <a:pPr marL="347472">
              <a:lnSpc>
                <a:spcPct val="100000"/>
              </a:lnSpc>
              <a:spcBef>
                <a:spcPts val="580"/>
              </a:spcBef>
            </a:pPr>
            <a:r>
              <a:rPr lang="en-US" sz="2400" spc="-10" dirty="0">
                <a:cs typeface="Calibri"/>
              </a:rPr>
              <a:t>Set </a:t>
            </a:r>
            <a:r>
              <a:rPr lang="en-US" sz="2400" dirty="0">
                <a:cs typeface="Calibri"/>
              </a:rPr>
              <a:t>a </a:t>
            </a:r>
            <a:r>
              <a:rPr lang="en-US" sz="2400" spc="-15" dirty="0">
                <a:cs typeface="Calibri"/>
              </a:rPr>
              <a:t>goal </a:t>
            </a:r>
            <a:r>
              <a:rPr lang="en-US" sz="2400" spc="-5" dirty="0">
                <a:cs typeface="Calibri"/>
              </a:rPr>
              <a:t>of how </a:t>
            </a:r>
            <a:r>
              <a:rPr lang="en-US" sz="2400" spc="-15" dirty="0">
                <a:cs typeface="Calibri"/>
              </a:rPr>
              <a:t>many </a:t>
            </a:r>
            <a:r>
              <a:rPr lang="en-US" sz="2400" spc="-10" dirty="0">
                <a:cs typeface="Calibri"/>
              </a:rPr>
              <a:t>employers </a:t>
            </a:r>
            <a:r>
              <a:rPr lang="en-US" sz="2400" spc="-15" dirty="0">
                <a:cs typeface="Calibri"/>
              </a:rPr>
              <a:t>to </a:t>
            </a:r>
            <a:r>
              <a:rPr lang="en-US" sz="2400" spc="-10" dirty="0">
                <a:cs typeface="Calibri"/>
              </a:rPr>
              <a:t>approach </a:t>
            </a:r>
            <a:r>
              <a:rPr lang="en-US" sz="2400" dirty="0">
                <a:cs typeface="Calibri"/>
              </a:rPr>
              <a:t>in a</a:t>
            </a:r>
            <a:r>
              <a:rPr lang="en-US" sz="2400" spc="-50" dirty="0">
                <a:cs typeface="Calibri"/>
              </a:rPr>
              <a:t> </a:t>
            </a:r>
            <a:r>
              <a:rPr lang="en-US" sz="2400" dirty="0" smtClean="0">
                <a:cs typeface="Calibri"/>
              </a:rPr>
              <a:t>specific time</a:t>
            </a:r>
            <a:r>
              <a:rPr lang="en-US" sz="2400" spc="-105" dirty="0" smtClean="0">
                <a:cs typeface="Calibri"/>
              </a:rPr>
              <a:t> </a:t>
            </a:r>
            <a:r>
              <a:rPr lang="en-US" sz="2400" spc="-10" dirty="0" smtClean="0">
                <a:cs typeface="Calibri"/>
              </a:rPr>
              <a:t>frame.</a:t>
            </a:r>
            <a:endParaRPr lang="en-US" sz="2400" dirty="0">
              <a:cs typeface="Calibri"/>
            </a:endParaRPr>
          </a:p>
          <a:p>
            <a:pPr marL="12700">
              <a:lnSpc>
                <a:spcPct val="100000"/>
              </a:lnSpc>
              <a:spcBef>
                <a:spcPts val="585"/>
              </a:spcBef>
            </a:pPr>
            <a:r>
              <a:rPr lang="en-US" sz="2400" spc="-15" dirty="0">
                <a:cs typeface="Calibri"/>
              </a:rPr>
              <a:t>Know </a:t>
            </a:r>
            <a:r>
              <a:rPr lang="en-US" sz="2400" dirty="0">
                <a:cs typeface="Calibri"/>
              </a:rPr>
              <a:t>who </a:t>
            </a:r>
            <a:r>
              <a:rPr lang="en-US" sz="2400" spc="-5" dirty="0">
                <a:cs typeface="Calibri"/>
              </a:rPr>
              <a:t>needs </a:t>
            </a:r>
            <a:r>
              <a:rPr lang="en-US" sz="2400" spc="-15" dirty="0">
                <a:cs typeface="Calibri"/>
              </a:rPr>
              <a:t>to </a:t>
            </a:r>
            <a:r>
              <a:rPr lang="en-US" sz="2400" spc="-5" dirty="0">
                <a:cs typeface="Calibri"/>
              </a:rPr>
              <a:t>be </a:t>
            </a:r>
            <a:r>
              <a:rPr lang="en-US" sz="2400" spc="-15" dirty="0">
                <a:cs typeface="Calibri"/>
              </a:rPr>
              <a:t>contacted </a:t>
            </a:r>
            <a:r>
              <a:rPr lang="en-US" sz="2400" dirty="0">
                <a:cs typeface="Calibri"/>
              </a:rPr>
              <a:t>and </a:t>
            </a:r>
            <a:r>
              <a:rPr lang="en-US" sz="2400" spc="-20" dirty="0">
                <a:cs typeface="Calibri"/>
              </a:rPr>
              <a:t>for</a:t>
            </a:r>
            <a:r>
              <a:rPr lang="en-US" sz="2400" spc="-30" dirty="0">
                <a:cs typeface="Calibri"/>
              </a:rPr>
              <a:t> </a:t>
            </a:r>
            <a:r>
              <a:rPr lang="en-US" sz="2400" spc="-10" dirty="0">
                <a:cs typeface="Calibri"/>
              </a:rPr>
              <a:t>what.</a:t>
            </a:r>
            <a:endParaRPr lang="en-US" sz="2400" dirty="0">
              <a:cs typeface="Calibri"/>
            </a:endParaRPr>
          </a:p>
          <a:p>
            <a:pPr marL="12700">
              <a:lnSpc>
                <a:spcPct val="100000"/>
              </a:lnSpc>
              <a:spcBef>
                <a:spcPts val="580"/>
              </a:spcBef>
            </a:pPr>
            <a:r>
              <a:rPr lang="en-US" sz="2400" spc="-20" dirty="0">
                <a:cs typeface="Calibri"/>
              </a:rPr>
              <a:t>Store </a:t>
            </a:r>
            <a:r>
              <a:rPr lang="en-US" sz="2400" spc="-5" dirty="0">
                <a:cs typeface="Calibri"/>
              </a:rPr>
              <a:t>and remember </a:t>
            </a:r>
            <a:r>
              <a:rPr lang="en-US" sz="2400" spc="-10" dirty="0">
                <a:cs typeface="Calibri"/>
              </a:rPr>
              <a:t>personal</a:t>
            </a:r>
            <a:r>
              <a:rPr lang="en-US" sz="2400" spc="-25" dirty="0">
                <a:cs typeface="Calibri"/>
              </a:rPr>
              <a:t> </a:t>
            </a:r>
            <a:r>
              <a:rPr lang="en-US" sz="2400" spc="-10" dirty="0" smtClean="0">
                <a:cs typeface="Calibri"/>
              </a:rPr>
              <a:t>facts.</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pic>
        <p:nvPicPr>
          <p:cNvPr id="2" name="Picture 1" descr="Five circles presented horizontally, each has a checkmark insid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3451" y="3999845"/>
            <a:ext cx="4197096" cy="2096155"/>
          </a:xfrm>
          <a:prstGeom prst="rect">
            <a:avLst/>
          </a:prstGeom>
        </p:spPr>
      </p:pic>
    </p:spTree>
    <p:extLst>
      <p:ext uri="{BB962C8B-B14F-4D97-AF65-F5344CB8AC3E}">
        <p14:creationId xmlns:p14="http://schemas.microsoft.com/office/powerpoint/2010/main" val="864995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a:spLocks noGrp="1"/>
          </p:cNvSpPr>
          <p:nvPr>
            <p:ph type="title"/>
          </p:nvPr>
        </p:nvSpPr>
        <p:spPr/>
        <p:txBody>
          <a:bodyPr anchor="ctr">
            <a:noAutofit/>
          </a:bodyPr>
          <a:lstStyle/>
          <a:p>
            <a:r>
              <a:rPr lang="en-US" b="1" dirty="0" smtClean="0">
                <a:effectLst>
                  <a:outerShdw blurRad="38100" dist="38100" dir="2700000" algn="tl">
                    <a:srgbClr val="000000">
                      <a:alpha val="43137"/>
                    </a:srgbClr>
                  </a:outerShdw>
                </a:effectLst>
              </a:rPr>
              <a:t>TRACKING OUTCOMES?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800600"/>
          </a:xfrm>
        </p:spPr>
        <p:txBody>
          <a:bodyPr>
            <a:normAutofit lnSpcReduction="10000"/>
          </a:bodyPr>
          <a:lstStyle/>
          <a:p>
            <a:pPr marL="0" indent="0">
              <a:lnSpc>
                <a:spcPct val="100000"/>
              </a:lnSpc>
              <a:buNone/>
            </a:pPr>
            <a:r>
              <a:rPr lang="en-US" sz="2400" b="1" spc="-15" dirty="0" smtClean="0">
                <a:cs typeface="Calibri"/>
              </a:rPr>
              <a:t>Track success by tracking the number of “opportunities” that I provided for students. Opportunities are measured through:</a:t>
            </a:r>
          </a:p>
          <a:p>
            <a:pPr marL="0" indent="0">
              <a:lnSpc>
                <a:spcPct val="100000"/>
              </a:lnSpc>
              <a:buNone/>
            </a:pPr>
            <a:endParaRPr lang="en-US" sz="2400" b="1" spc="-15" dirty="0" smtClean="0">
              <a:cs typeface="Calibri"/>
            </a:endParaRPr>
          </a:p>
          <a:p>
            <a:pPr marL="354965" marR="969010">
              <a:lnSpc>
                <a:spcPct val="120200"/>
              </a:lnSpc>
            </a:pPr>
            <a:r>
              <a:rPr lang="en-US" sz="2400" spc="-5" dirty="0">
                <a:cs typeface="Calibri"/>
              </a:rPr>
              <a:t>Maintaining an </a:t>
            </a:r>
            <a:r>
              <a:rPr lang="en-US" sz="2400" spc="-15" dirty="0">
                <a:cs typeface="Calibri"/>
              </a:rPr>
              <a:t>Excel </a:t>
            </a:r>
            <a:r>
              <a:rPr lang="en-US" sz="2400" spc="-10" dirty="0">
                <a:cs typeface="Calibri"/>
              </a:rPr>
              <a:t>Student Spreadsheet </a:t>
            </a:r>
            <a:r>
              <a:rPr lang="en-US" sz="2400" spc="-5" dirty="0">
                <a:cs typeface="Calibri"/>
              </a:rPr>
              <a:t>(Sample</a:t>
            </a:r>
            <a:r>
              <a:rPr lang="en-US" sz="2400" spc="-5" dirty="0" smtClean="0">
                <a:cs typeface="Calibri"/>
              </a:rPr>
              <a:t>).</a:t>
            </a:r>
          </a:p>
          <a:p>
            <a:pPr marL="354965" marR="969010">
              <a:lnSpc>
                <a:spcPct val="120200"/>
              </a:lnSpc>
            </a:pPr>
            <a:r>
              <a:rPr lang="en-US" sz="2400" spc="-10" dirty="0" smtClean="0">
                <a:cs typeface="Calibri"/>
              </a:rPr>
              <a:t>Maintaining </a:t>
            </a:r>
            <a:r>
              <a:rPr lang="en-US" sz="2400" spc="-5" dirty="0">
                <a:cs typeface="Calibri"/>
              </a:rPr>
              <a:t>an </a:t>
            </a:r>
            <a:r>
              <a:rPr lang="en-US" sz="2400" spc="-15" dirty="0">
                <a:cs typeface="Calibri"/>
              </a:rPr>
              <a:t>Excel </a:t>
            </a:r>
            <a:r>
              <a:rPr lang="en-US" sz="2400" spc="-10" dirty="0">
                <a:cs typeface="Calibri"/>
              </a:rPr>
              <a:t>Employer Spreadsheet </a:t>
            </a:r>
            <a:r>
              <a:rPr lang="en-US" sz="2400" spc="-5" dirty="0">
                <a:cs typeface="Calibri"/>
              </a:rPr>
              <a:t>(Sample</a:t>
            </a:r>
            <a:r>
              <a:rPr lang="en-US" sz="2400" spc="-5" dirty="0" smtClean="0">
                <a:cs typeface="Calibri"/>
              </a:rPr>
              <a:t>).</a:t>
            </a:r>
          </a:p>
          <a:p>
            <a:pPr marL="354965" marR="969010">
              <a:lnSpc>
                <a:spcPct val="120200"/>
              </a:lnSpc>
            </a:pPr>
            <a:r>
              <a:rPr lang="en-US" sz="2400" spc="-10" dirty="0" smtClean="0">
                <a:cs typeface="Calibri"/>
              </a:rPr>
              <a:t>Employer Follow U</a:t>
            </a:r>
            <a:r>
              <a:rPr lang="en-US" sz="2400" spc="-5" dirty="0" smtClean="0">
                <a:cs typeface="Calibri"/>
              </a:rPr>
              <a:t>p </a:t>
            </a:r>
            <a:r>
              <a:rPr lang="en-US" sz="2400" spc="-10" dirty="0">
                <a:cs typeface="Calibri"/>
              </a:rPr>
              <a:t>and Follow</a:t>
            </a:r>
            <a:r>
              <a:rPr lang="en-US" sz="2400" spc="-75" dirty="0">
                <a:cs typeface="Calibri"/>
              </a:rPr>
              <a:t> </a:t>
            </a:r>
            <a:r>
              <a:rPr lang="en-US" sz="2400" spc="-75" dirty="0" smtClean="0">
                <a:cs typeface="Calibri"/>
              </a:rPr>
              <a:t>T</a:t>
            </a:r>
            <a:r>
              <a:rPr lang="en-US" sz="2400" dirty="0" smtClean="0">
                <a:cs typeface="Calibri"/>
              </a:rPr>
              <a:t>hru.</a:t>
            </a:r>
            <a:endParaRPr lang="en-US" sz="2400" dirty="0">
              <a:cs typeface="Calibri"/>
            </a:endParaRPr>
          </a:p>
          <a:p>
            <a:pPr marL="354965">
              <a:lnSpc>
                <a:spcPct val="100000"/>
              </a:lnSpc>
              <a:spcBef>
                <a:spcPts val="560"/>
              </a:spcBef>
            </a:pPr>
            <a:r>
              <a:rPr lang="en-US" sz="2400" spc="-5" dirty="0">
                <a:cs typeface="Calibri"/>
              </a:rPr>
              <a:t>Job </a:t>
            </a:r>
            <a:r>
              <a:rPr lang="en-US" sz="2400" spc="-20" dirty="0" smtClean="0">
                <a:cs typeface="Calibri"/>
              </a:rPr>
              <a:t>Referrals </a:t>
            </a:r>
            <a:r>
              <a:rPr lang="en-US" sz="2400" spc="-5" dirty="0">
                <a:cs typeface="Calibri"/>
              </a:rPr>
              <a:t>and </a:t>
            </a:r>
            <a:r>
              <a:rPr lang="en-US" sz="2400" spc="-5" dirty="0" smtClean="0">
                <a:cs typeface="Calibri"/>
              </a:rPr>
              <a:t>S</a:t>
            </a:r>
            <a:r>
              <a:rPr lang="en-US" sz="2400" spc="-10" dirty="0" smtClean="0">
                <a:cs typeface="Calibri"/>
              </a:rPr>
              <a:t>tudent I</a:t>
            </a:r>
            <a:r>
              <a:rPr lang="en-US" sz="2400" spc="-5" dirty="0" smtClean="0">
                <a:cs typeface="Calibri"/>
              </a:rPr>
              <a:t>nterview</a:t>
            </a:r>
            <a:r>
              <a:rPr lang="en-US" sz="2400" spc="-45" dirty="0" smtClean="0">
                <a:cs typeface="Calibri"/>
              </a:rPr>
              <a:t> O</a:t>
            </a:r>
            <a:r>
              <a:rPr lang="en-US" sz="2400" spc="-10" dirty="0" smtClean="0">
                <a:cs typeface="Calibri"/>
              </a:rPr>
              <a:t>utcome.</a:t>
            </a:r>
            <a:endParaRPr lang="en-US" sz="2400" dirty="0">
              <a:cs typeface="Calibri"/>
            </a:endParaRPr>
          </a:p>
          <a:p>
            <a:pPr marL="354965">
              <a:lnSpc>
                <a:spcPct val="100000"/>
              </a:lnSpc>
              <a:spcBef>
                <a:spcPts val="575"/>
              </a:spcBef>
            </a:pPr>
            <a:r>
              <a:rPr lang="en-US" sz="2400" spc="-5" dirty="0">
                <a:cs typeface="Calibri"/>
              </a:rPr>
              <a:t>Placement </a:t>
            </a:r>
            <a:r>
              <a:rPr lang="en-US" sz="2400" spc="-20" dirty="0" smtClean="0">
                <a:cs typeface="Calibri"/>
              </a:rPr>
              <a:t>Data </a:t>
            </a:r>
            <a:r>
              <a:rPr lang="en-US" sz="2400" spc="-10" dirty="0" smtClean="0">
                <a:cs typeface="Calibri"/>
              </a:rPr>
              <a:t>Provided </a:t>
            </a:r>
            <a:r>
              <a:rPr lang="en-US" sz="2400" spc="-15" dirty="0">
                <a:cs typeface="Calibri"/>
              </a:rPr>
              <a:t>by </a:t>
            </a:r>
            <a:r>
              <a:rPr lang="en-US" sz="2400" dirty="0">
                <a:cs typeface="Calibri"/>
              </a:rPr>
              <a:t>the </a:t>
            </a:r>
            <a:r>
              <a:rPr lang="en-US" sz="2400" spc="-10" dirty="0">
                <a:cs typeface="Calibri"/>
              </a:rPr>
              <a:t>Employer (Start</a:t>
            </a:r>
            <a:r>
              <a:rPr lang="en-US" sz="2400" spc="60" dirty="0">
                <a:cs typeface="Calibri"/>
              </a:rPr>
              <a:t> </a:t>
            </a:r>
            <a:r>
              <a:rPr lang="en-US" sz="2400" spc="-10" dirty="0" smtClean="0">
                <a:cs typeface="Calibri"/>
              </a:rPr>
              <a:t>Date/Hourly </a:t>
            </a:r>
            <a:r>
              <a:rPr lang="en-US" sz="2400" spc="-20" dirty="0" smtClean="0">
                <a:cs typeface="Calibri"/>
              </a:rPr>
              <a:t>Wage/Hours </a:t>
            </a:r>
            <a:r>
              <a:rPr lang="en-US" sz="2400" spc="-5" dirty="0" smtClean="0">
                <a:cs typeface="Calibri"/>
              </a:rPr>
              <a:t>Per Week,</a:t>
            </a:r>
            <a:r>
              <a:rPr lang="en-US" sz="2400" spc="-45" dirty="0" smtClean="0">
                <a:cs typeface="Calibri"/>
              </a:rPr>
              <a:t> </a:t>
            </a:r>
            <a:r>
              <a:rPr lang="en-US" sz="2400" spc="-10" dirty="0">
                <a:cs typeface="Calibri"/>
              </a:rPr>
              <a:t>etc</a:t>
            </a:r>
            <a:r>
              <a:rPr lang="en-US" sz="2400" spc="-10" dirty="0" smtClean="0">
                <a:cs typeface="Calibri"/>
              </a:rPr>
              <a:t>.).</a:t>
            </a:r>
            <a:endParaRPr lang="en-US" sz="2400" dirty="0">
              <a:cs typeface="Calibri"/>
            </a:endParaRPr>
          </a:p>
          <a:p>
            <a:pPr marL="354965">
              <a:lnSpc>
                <a:spcPct val="100000"/>
              </a:lnSpc>
              <a:spcBef>
                <a:spcPts val="580"/>
              </a:spcBef>
            </a:pPr>
            <a:r>
              <a:rPr lang="en-US" sz="2400" spc="-10" dirty="0">
                <a:cs typeface="Calibri"/>
              </a:rPr>
              <a:t>Enter </a:t>
            </a:r>
            <a:r>
              <a:rPr lang="en-US" sz="2400" spc="-5" dirty="0" smtClean="0">
                <a:cs typeface="Calibri"/>
              </a:rPr>
              <a:t>All D</a:t>
            </a:r>
            <a:r>
              <a:rPr lang="en-US" sz="2400" spc="-20" dirty="0" smtClean="0">
                <a:cs typeface="Calibri"/>
              </a:rPr>
              <a:t>ata E</a:t>
            </a:r>
            <a:r>
              <a:rPr lang="en-US" sz="2400" dirty="0" smtClean="0">
                <a:cs typeface="Calibri"/>
              </a:rPr>
              <a:t>ntry </a:t>
            </a:r>
            <a:r>
              <a:rPr lang="en-US" sz="2400" spc="-15" dirty="0">
                <a:cs typeface="Calibri"/>
              </a:rPr>
              <a:t>onto </a:t>
            </a:r>
            <a:r>
              <a:rPr lang="en-US" sz="2400" spc="-10" dirty="0">
                <a:cs typeface="Calibri"/>
              </a:rPr>
              <a:t>the NM </a:t>
            </a:r>
            <a:r>
              <a:rPr lang="en-US" sz="2400" spc="-5" dirty="0" smtClean="0">
                <a:cs typeface="Calibri"/>
              </a:rPr>
              <a:t>On-Line </a:t>
            </a:r>
            <a:r>
              <a:rPr lang="en-US" sz="2400" spc="-5" dirty="0">
                <a:cs typeface="Calibri"/>
              </a:rPr>
              <a:t>Connection</a:t>
            </a:r>
            <a:r>
              <a:rPr lang="en-US" sz="2400" spc="20" dirty="0">
                <a:cs typeface="Calibri"/>
              </a:rPr>
              <a:t> </a:t>
            </a:r>
            <a:r>
              <a:rPr lang="en-US" sz="2400" spc="-20" dirty="0" smtClean="0">
                <a:cs typeface="Calibri"/>
              </a:rPr>
              <a:t>System </a:t>
            </a:r>
            <a:r>
              <a:rPr lang="en-US" sz="2400" spc="-10" dirty="0" smtClean="0">
                <a:cs typeface="Calibri"/>
              </a:rPr>
              <a:t>(</a:t>
            </a:r>
            <a:r>
              <a:rPr lang="en-US" sz="2400" spc="-10" dirty="0">
                <a:cs typeface="Calibri"/>
              </a:rPr>
              <a:t>Case Notes, </a:t>
            </a:r>
            <a:r>
              <a:rPr lang="en-US" sz="2400" spc="-15" dirty="0">
                <a:cs typeface="Calibri"/>
              </a:rPr>
              <a:t>Program </a:t>
            </a:r>
            <a:r>
              <a:rPr lang="en-US" sz="2400" spc="-5" dirty="0">
                <a:cs typeface="Calibri"/>
              </a:rPr>
              <a:t>of </a:t>
            </a:r>
            <a:r>
              <a:rPr lang="en-US" sz="2400" spc="-40" dirty="0" smtClean="0">
                <a:cs typeface="Calibri"/>
              </a:rPr>
              <a:t>Study</a:t>
            </a:r>
            <a:r>
              <a:rPr lang="en-US" sz="2400" spc="-40" dirty="0">
                <a:cs typeface="Calibri"/>
              </a:rPr>
              <a:t>, </a:t>
            </a:r>
            <a:r>
              <a:rPr lang="en-US" sz="2400" spc="-5" dirty="0" smtClean="0">
                <a:cs typeface="Calibri"/>
              </a:rPr>
              <a:t>Activity,</a:t>
            </a:r>
            <a:r>
              <a:rPr lang="en-US" sz="2400" spc="60" dirty="0" smtClean="0">
                <a:cs typeface="Calibri"/>
              </a:rPr>
              <a:t> </a:t>
            </a:r>
            <a:r>
              <a:rPr lang="en-US" sz="2400" spc="-10" dirty="0">
                <a:cs typeface="Calibri"/>
              </a:rPr>
              <a:t>etc</a:t>
            </a:r>
            <a:r>
              <a:rPr lang="en-US" sz="2400" spc="-10" dirty="0" smtClean="0">
                <a:cs typeface="Calibri"/>
              </a:rPr>
              <a:t>.).</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14586050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CLOSING THE SKILLS MATCH GAP</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399" y="1371601"/>
            <a:ext cx="8153399" cy="4572000"/>
          </a:xfrm>
        </p:spPr>
        <p:txBody>
          <a:bodyPr>
            <a:normAutofit fontScale="92500"/>
          </a:bodyPr>
          <a:lstStyle/>
          <a:p>
            <a:pPr>
              <a:lnSpc>
                <a:spcPct val="120000"/>
              </a:lnSpc>
              <a:spcBef>
                <a:spcPts val="0"/>
              </a:spcBef>
            </a:pPr>
            <a:r>
              <a:rPr lang="en-US" sz="2600" dirty="0" smtClean="0"/>
              <a:t>Higher education is about more than getting a job. The investments that individual students—and society overall—make in higher education have important civic and academic benefits. But we can do a better job of making sure more students are achieving better career benefits as well.</a:t>
            </a:r>
          </a:p>
          <a:p>
            <a:pPr marL="0" indent="0">
              <a:lnSpc>
                <a:spcPct val="120000"/>
              </a:lnSpc>
              <a:spcBef>
                <a:spcPts val="0"/>
              </a:spcBef>
              <a:buNone/>
            </a:pPr>
            <a:endParaRPr lang="en-US" sz="2600" dirty="0" smtClean="0"/>
          </a:p>
          <a:p>
            <a:pPr>
              <a:lnSpc>
                <a:spcPct val="120000"/>
              </a:lnSpc>
              <a:spcBef>
                <a:spcPts val="0"/>
              </a:spcBef>
            </a:pPr>
            <a:r>
              <a:rPr lang="en-US" sz="2600" dirty="0" smtClean="0"/>
              <a:t>If we’re ever going to move the needle in the jobs crisis, we need to close the skills match gap in a way that is scalable and sustainable, and we must provide a better return on education for everyone.</a:t>
            </a:r>
            <a:endParaRPr lang="en-US" sz="2600" dirty="0"/>
          </a:p>
          <a:p>
            <a:pPr marL="0" indent="0">
              <a:buNone/>
            </a:pPr>
            <a:endParaRPr lang="en-US" altLang="en-US" dirty="0"/>
          </a:p>
          <a:p>
            <a:pPr marL="0" indent="0">
              <a:buNone/>
            </a:pPr>
            <a:endParaRPr lang="en-US" dirty="0"/>
          </a:p>
        </p:txBody>
      </p:sp>
    </p:spTree>
    <p:extLst>
      <p:ext uri="{BB962C8B-B14F-4D97-AF65-F5344CB8AC3E}">
        <p14:creationId xmlns:p14="http://schemas.microsoft.com/office/powerpoint/2010/main" val="36866465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a:spLocks noGrp="1"/>
          </p:cNvSpPr>
          <p:nvPr>
            <p:ph type="title"/>
          </p:nvPr>
        </p:nvSpPr>
        <p:spPr/>
        <p:txBody>
          <a:bodyPr anchor="ctr">
            <a:noAutofit/>
          </a:bodyPr>
          <a:lstStyle/>
          <a:p>
            <a:r>
              <a:rPr lang="en-US" b="1" dirty="0" smtClean="0">
                <a:effectLst>
                  <a:outerShdw blurRad="38100" dist="38100" dir="2700000" algn="tl">
                    <a:srgbClr val="000000">
                      <a:alpha val="43137"/>
                    </a:srgbClr>
                  </a:outerShdw>
                </a:effectLst>
              </a:rPr>
              <a:t>INTERNSHIPS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800600"/>
          </a:xfrm>
        </p:spPr>
        <p:txBody>
          <a:bodyPr>
            <a:normAutofit/>
          </a:bodyPr>
          <a:lstStyle/>
          <a:p>
            <a:pPr marL="0" marR="746125" indent="0">
              <a:lnSpc>
                <a:spcPct val="100000"/>
              </a:lnSpc>
              <a:buNone/>
            </a:pPr>
            <a:r>
              <a:rPr lang="en-US" sz="2600" b="1" spc="-10" dirty="0">
                <a:cs typeface="Calibri"/>
              </a:rPr>
              <a:t>Experiential education </a:t>
            </a:r>
            <a:r>
              <a:rPr lang="en-US" sz="2600" b="1" spc="-5" dirty="0">
                <a:cs typeface="Calibri"/>
              </a:rPr>
              <a:t>via </a:t>
            </a:r>
            <a:r>
              <a:rPr lang="en-US" sz="2600" b="1" dirty="0">
                <a:cs typeface="Calibri"/>
              </a:rPr>
              <a:t>job </a:t>
            </a:r>
            <a:r>
              <a:rPr lang="en-US" sz="2600" b="1" spc="-10" dirty="0">
                <a:cs typeface="Calibri"/>
              </a:rPr>
              <a:t>shadowing </a:t>
            </a:r>
            <a:r>
              <a:rPr lang="en-US" sz="2600" b="1" spc="-5" dirty="0">
                <a:cs typeface="Calibri"/>
              </a:rPr>
              <a:t>and </a:t>
            </a:r>
            <a:r>
              <a:rPr lang="en-US" sz="2600" b="1" spc="-10" dirty="0">
                <a:cs typeface="Calibri"/>
              </a:rPr>
              <a:t>internship  programs is becoming </a:t>
            </a:r>
            <a:r>
              <a:rPr lang="en-US" sz="2600" b="1" dirty="0">
                <a:cs typeface="Calibri"/>
              </a:rPr>
              <a:t>a </a:t>
            </a:r>
            <a:r>
              <a:rPr lang="en-US" sz="2600" b="1" spc="-10" dirty="0">
                <a:cs typeface="Calibri"/>
              </a:rPr>
              <a:t>critical </a:t>
            </a:r>
            <a:r>
              <a:rPr lang="en-US" sz="2600" b="1" spc="-5" dirty="0">
                <a:cs typeface="Calibri"/>
              </a:rPr>
              <a:t>part </a:t>
            </a:r>
            <a:r>
              <a:rPr lang="en-US" sz="2600" b="1" spc="5" dirty="0">
                <a:cs typeface="Calibri"/>
              </a:rPr>
              <a:t>of </a:t>
            </a:r>
            <a:r>
              <a:rPr lang="en-US" sz="2600" b="1" spc="-10" dirty="0">
                <a:cs typeface="Calibri"/>
              </a:rPr>
              <a:t>professional  </a:t>
            </a:r>
            <a:r>
              <a:rPr lang="en-US" sz="2600" b="1" spc="-15" dirty="0">
                <a:cs typeface="Calibri"/>
              </a:rPr>
              <a:t>development </a:t>
            </a:r>
            <a:r>
              <a:rPr lang="en-US" sz="2600" b="1" spc="-5" dirty="0">
                <a:cs typeface="Calibri"/>
              </a:rPr>
              <a:t>and </a:t>
            </a:r>
            <a:r>
              <a:rPr lang="en-US" sz="2600" b="1" spc="-15" dirty="0">
                <a:cs typeface="Calibri"/>
              </a:rPr>
              <a:t>engagement </a:t>
            </a:r>
            <a:r>
              <a:rPr lang="en-US" sz="2600" b="1" spc="-5" dirty="0">
                <a:cs typeface="Calibri"/>
              </a:rPr>
              <a:t>with</a:t>
            </a:r>
            <a:r>
              <a:rPr lang="en-US" sz="2600" b="1" spc="100" dirty="0">
                <a:cs typeface="Calibri"/>
              </a:rPr>
              <a:t> </a:t>
            </a:r>
            <a:r>
              <a:rPr lang="en-US" sz="2600" b="1" spc="-10" dirty="0">
                <a:cs typeface="Calibri"/>
              </a:rPr>
              <a:t>employers.</a:t>
            </a:r>
            <a:endParaRPr lang="en-US" sz="2600" dirty="0">
              <a:cs typeface="Calibri"/>
            </a:endParaRPr>
          </a:p>
          <a:p>
            <a:pPr marL="0" indent="0">
              <a:lnSpc>
                <a:spcPct val="100000"/>
              </a:lnSpc>
              <a:buNone/>
            </a:pPr>
            <a:endParaRPr lang="en-US" sz="2400" b="1" spc="-15" dirty="0" smtClean="0">
              <a:cs typeface="Calibri"/>
            </a:endParaRPr>
          </a:p>
          <a:p>
            <a:pPr marL="354965" marR="5080">
              <a:lnSpc>
                <a:spcPct val="100000"/>
              </a:lnSpc>
            </a:pPr>
            <a:r>
              <a:rPr lang="en-US" sz="2400" spc="-5" dirty="0">
                <a:cs typeface="Calibri"/>
              </a:rPr>
              <a:t>As institutions </a:t>
            </a:r>
            <a:r>
              <a:rPr lang="en-US" sz="2400" spc="-20" dirty="0">
                <a:cs typeface="Calibri"/>
              </a:rPr>
              <a:t>recognize </a:t>
            </a:r>
            <a:r>
              <a:rPr lang="en-US" sz="2400" spc="-10" dirty="0">
                <a:cs typeface="Calibri"/>
              </a:rPr>
              <a:t>that </a:t>
            </a:r>
            <a:r>
              <a:rPr lang="en-US" sz="2400" spc="-10" dirty="0" smtClean="0">
                <a:cs typeface="Calibri"/>
              </a:rPr>
              <a:t>on-</a:t>
            </a:r>
            <a:r>
              <a:rPr lang="en-US" sz="2400" dirty="0" smtClean="0">
                <a:cs typeface="Calibri"/>
              </a:rPr>
              <a:t>the-</a:t>
            </a:r>
            <a:r>
              <a:rPr lang="en-US" sz="2400" spc="-5" dirty="0" smtClean="0">
                <a:cs typeface="Calibri"/>
              </a:rPr>
              <a:t>job </a:t>
            </a:r>
            <a:r>
              <a:rPr lang="en-US" sz="2400" spc="-5" dirty="0">
                <a:cs typeface="Calibri"/>
              </a:rPr>
              <a:t>experience </a:t>
            </a:r>
            <a:r>
              <a:rPr lang="en-US" sz="2400" dirty="0">
                <a:cs typeface="Calibri"/>
              </a:rPr>
              <a:t>is </a:t>
            </a:r>
            <a:r>
              <a:rPr lang="en-US" sz="2400" spc="-5" dirty="0">
                <a:cs typeface="Calibri"/>
              </a:rPr>
              <a:t>critical  </a:t>
            </a:r>
            <a:r>
              <a:rPr lang="en-US" sz="2400" spc="-20" dirty="0">
                <a:cs typeface="Calibri"/>
              </a:rPr>
              <a:t>for </a:t>
            </a:r>
            <a:r>
              <a:rPr lang="en-US" sz="2400" spc="-10" dirty="0">
                <a:cs typeface="Calibri"/>
              </a:rPr>
              <a:t>students’ </a:t>
            </a:r>
            <a:r>
              <a:rPr lang="en-US" sz="2400" spc="-5" dirty="0">
                <a:cs typeface="Calibri"/>
              </a:rPr>
              <a:t>placement, </a:t>
            </a:r>
            <a:r>
              <a:rPr lang="en-US" sz="2400" dirty="0">
                <a:cs typeface="Calibri"/>
              </a:rPr>
              <a:t>it is </a:t>
            </a:r>
            <a:r>
              <a:rPr lang="en-US" sz="2400" spc="-5" dirty="0">
                <a:cs typeface="Calibri"/>
              </a:rPr>
              <a:t>becoming </a:t>
            </a:r>
            <a:r>
              <a:rPr lang="en-US" sz="2400" spc="-10" dirty="0">
                <a:cs typeface="Calibri"/>
              </a:rPr>
              <a:t>an </a:t>
            </a:r>
            <a:r>
              <a:rPr lang="en-US" sz="2400" spc="-5" dirty="0">
                <a:cs typeface="Calibri"/>
              </a:rPr>
              <a:t>increasingly  </a:t>
            </a:r>
            <a:r>
              <a:rPr lang="en-US" sz="2400" spc="-10" dirty="0">
                <a:cs typeface="Calibri"/>
              </a:rPr>
              <a:t>common practice </a:t>
            </a:r>
            <a:r>
              <a:rPr lang="en-US" sz="2400" spc="-15" dirty="0">
                <a:cs typeface="Calibri"/>
              </a:rPr>
              <a:t>to encourage </a:t>
            </a:r>
            <a:r>
              <a:rPr lang="en-US" sz="2400" spc="-5" dirty="0">
                <a:cs typeface="Calibri"/>
              </a:rPr>
              <a:t>or </a:t>
            </a:r>
            <a:r>
              <a:rPr lang="en-US" sz="2400" spc="-15" dirty="0">
                <a:cs typeface="Calibri"/>
              </a:rPr>
              <a:t>even require </a:t>
            </a:r>
            <a:r>
              <a:rPr lang="en-US" sz="2400" spc="-10" dirty="0">
                <a:cs typeface="Calibri"/>
              </a:rPr>
              <a:t>internships  </a:t>
            </a:r>
            <a:r>
              <a:rPr lang="en-US" sz="2400" spc="-25" dirty="0">
                <a:cs typeface="Calibri"/>
              </a:rPr>
              <a:t>before</a:t>
            </a:r>
            <a:r>
              <a:rPr lang="en-US" sz="2400" spc="-45" dirty="0">
                <a:cs typeface="Calibri"/>
              </a:rPr>
              <a:t> </a:t>
            </a:r>
            <a:r>
              <a:rPr lang="en-US" sz="2400" spc="-10" dirty="0">
                <a:cs typeface="Calibri"/>
              </a:rPr>
              <a:t>graduation.</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26313627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a:spLocks noGrp="1"/>
          </p:cNvSpPr>
          <p:nvPr>
            <p:ph type="title"/>
          </p:nvPr>
        </p:nvSpPr>
        <p:spPr/>
        <p:txBody>
          <a:bodyPr anchor="ctr">
            <a:noAutofit/>
          </a:bodyPr>
          <a:lstStyle/>
          <a:p>
            <a:r>
              <a:rPr lang="en-US" b="1" dirty="0" smtClean="0">
                <a:effectLst>
                  <a:outerShdw blurRad="38100" dist="38100" dir="2700000" algn="tl">
                    <a:srgbClr val="000000">
                      <a:alpha val="43137"/>
                    </a:srgbClr>
                  </a:outerShdw>
                </a:effectLst>
              </a:rPr>
              <a:t>ADDITIONAL OPTIONS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800600"/>
          </a:xfrm>
        </p:spPr>
        <p:txBody>
          <a:bodyPr>
            <a:normAutofit lnSpcReduction="10000"/>
          </a:bodyPr>
          <a:lstStyle/>
          <a:p>
            <a:pPr marL="347472"/>
            <a:r>
              <a:rPr lang="en-US" sz="2400" spc="-5" dirty="0" smtClean="0">
                <a:cs typeface="Calibri"/>
              </a:rPr>
              <a:t>College </a:t>
            </a:r>
            <a:r>
              <a:rPr lang="en-US" sz="2400" spc="-10" dirty="0">
                <a:cs typeface="Calibri"/>
              </a:rPr>
              <a:t>graduates </a:t>
            </a:r>
            <a:r>
              <a:rPr lang="en-US" sz="2400" spc="-5" dirty="0">
                <a:cs typeface="Calibri"/>
              </a:rPr>
              <a:t>can </a:t>
            </a:r>
            <a:r>
              <a:rPr lang="en-US" sz="2400" spc="-10" dirty="0">
                <a:cs typeface="Calibri"/>
              </a:rPr>
              <a:t>encounter </a:t>
            </a:r>
            <a:r>
              <a:rPr lang="en-US" sz="2400" spc="-5" dirty="0">
                <a:cs typeface="Calibri"/>
              </a:rPr>
              <a:t>difficulty </a:t>
            </a:r>
            <a:r>
              <a:rPr lang="en-US" sz="2400" dirty="0">
                <a:cs typeface="Calibri"/>
              </a:rPr>
              <a:t>in finding </a:t>
            </a:r>
            <a:r>
              <a:rPr lang="en-US" sz="2400" spc="-10" dirty="0">
                <a:cs typeface="Calibri"/>
              </a:rPr>
              <a:t>jobs</a:t>
            </a:r>
            <a:r>
              <a:rPr lang="en-US" sz="2400" spc="-175" dirty="0">
                <a:cs typeface="Calibri"/>
              </a:rPr>
              <a:t> </a:t>
            </a:r>
            <a:r>
              <a:rPr lang="en-US" sz="2400" dirty="0" smtClean="0">
                <a:cs typeface="Calibri"/>
              </a:rPr>
              <a:t>because </a:t>
            </a:r>
            <a:r>
              <a:rPr lang="en-US" sz="2400" spc="-5" dirty="0" smtClean="0">
                <a:cs typeface="Calibri"/>
              </a:rPr>
              <a:t>of </a:t>
            </a:r>
            <a:r>
              <a:rPr lang="en-US" sz="2400" dirty="0">
                <a:cs typeface="Calibri"/>
              </a:rPr>
              <a:t>a </a:t>
            </a:r>
            <a:r>
              <a:rPr lang="en-US" sz="2400" spc="-15" dirty="0">
                <a:cs typeface="Calibri"/>
              </a:rPr>
              <a:t>gap </a:t>
            </a:r>
            <a:r>
              <a:rPr lang="en-US" sz="2400" spc="-5" dirty="0">
                <a:cs typeface="Calibri"/>
              </a:rPr>
              <a:t>between </a:t>
            </a:r>
            <a:r>
              <a:rPr lang="en-US" sz="2400" dirty="0">
                <a:cs typeface="Calibri"/>
              </a:rPr>
              <a:t>their </a:t>
            </a:r>
            <a:r>
              <a:rPr lang="en-US" sz="2400" spc="-10" dirty="0" smtClean="0">
                <a:cs typeface="Calibri"/>
              </a:rPr>
              <a:t>skill set </a:t>
            </a:r>
            <a:r>
              <a:rPr lang="en-US" sz="2400" dirty="0">
                <a:cs typeface="Calibri"/>
              </a:rPr>
              <a:t>and </a:t>
            </a:r>
            <a:r>
              <a:rPr lang="en-US" sz="2400" spc="-5" dirty="0">
                <a:cs typeface="Calibri"/>
              </a:rPr>
              <a:t>what </a:t>
            </a:r>
            <a:r>
              <a:rPr lang="en-US" sz="2400" spc="-10" dirty="0">
                <a:cs typeface="Calibri"/>
              </a:rPr>
              <a:t>employers </a:t>
            </a:r>
            <a:r>
              <a:rPr lang="en-US" sz="2400" spc="-5" dirty="0">
                <a:cs typeface="Calibri"/>
              </a:rPr>
              <a:t>want. </a:t>
            </a:r>
            <a:r>
              <a:rPr lang="en-US" sz="2400" spc="-100" dirty="0">
                <a:cs typeface="Calibri"/>
              </a:rPr>
              <a:t>To  </a:t>
            </a:r>
            <a:r>
              <a:rPr lang="en-US" sz="2400" spc="-10" dirty="0">
                <a:cs typeface="Calibri"/>
              </a:rPr>
              <a:t>counteract </a:t>
            </a:r>
            <a:r>
              <a:rPr lang="en-US" sz="2400" dirty="0">
                <a:cs typeface="Calibri"/>
              </a:rPr>
              <a:t>this </a:t>
            </a:r>
            <a:r>
              <a:rPr lang="en-US" sz="2400" spc="-10" dirty="0">
                <a:cs typeface="Calibri"/>
              </a:rPr>
              <a:t>problem, </a:t>
            </a:r>
            <a:r>
              <a:rPr lang="en-US" sz="2400" spc="-5" dirty="0">
                <a:cs typeface="Calibri"/>
              </a:rPr>
              <a:t>it </a:t>
            </a:r>
            <a:r>
              <a:rPr lang="en-US" sz="2400" dirty="0">
                <a:cs typeface="Calibri"/>
              </a:rPr>
              <a:t>is advised </a:t>
            </a:r>
            <a:r>
              <a:rPr lang="en-US" sz="2400" spc="-15" dirty="0">
                <a:cs typeface="Calibri"/>
              </a:rPr>
              <a:t>for </a:t>
            </a:r>
            <a:r>
              <a:rPr lang="en-US" sz="2400" spc="-10" dirty="0">
                <a:cs typeface="Calibri"/>
              </a:rPr>
              <a:t>colleges to facilitate</a:t>
            </a:r>
            <a:r>
              <a:rPr lang="en-US" sz="2400" spc="-170" dirty="0">
                <a:cs typeface="Calibri"/>
              </a:rPr>
              <a:t> </a:t>
            </a:r>
            <a:r>
              <a:rPr lang="en-US" sz="2400" dirty="0">
                <a:cs typeface="Calibri"/>
              </a:rPr>
              <a:t>their </a:t>
            </a:r>
            <a:r>
              <a:rPr lang="en-US" sz="2400" spc="-5" dirty="0" smtClean="0">
                <a:cs typeface="Calibri"/>
              </a:rPr>
              <a:t>students</a:t>
            </a:r>
            <a:r>
              <a:rPr lang="en-US" sz="2400" spc="-5" dirty="0">
                <a:cs typeface="Calibri"/>
              </a:rPr>
              <a:t>’ application of classroom knowledge </a:t>
            </a:r>
            <a:r>
              <a:rPr lang="en-US" sz="2400" dirty="0">
                <a:cs typeface="Calibri"/>
              </a:rPr>
              <a:t>in </a:t>
            </a:r>
            <a:r>
              <a:rPr lang="en-US" sz="2400" spc="-10" dirty="0">
                <a:cs typeface="Calibri"/>
              </a:rPr>
              <a:t>real </a:t>
            </a:r>
            <a:r>
              <a:rPr lang="en-US" sz="2400" spc="-5" dirty="0">
                <a:cs typeface="Calibri"/>
              </a:rPr>
              <a:t>world </a:t>
            </a:r>
            <a:r>
              <a:rPr lang="en-US" sz="2400" spc="-10" dirty="0" smtClean="0">
                <a:cs typeface="Calibri"/>
              </a:rPr>
              <a:t>settings</a:t>
            </a:r>
            <a:r>
              <a:rPr lang="en-US" sz="2400" spc="-10" dirty="0">
                <a:cs typeface="Calibri"/>
              </a:rPr>
              <a:t>, </a:t>
            </a:r>
            <a:r>
              <a:rPr lang="en-US" sz="2400" dirty="0">
                <a:cs typeface="Calibri"/>
              </a:rPr>
              <a:t>and </a:t>
            </a:r>
            <a:r>
              <a:rPr lang="en-US" sz="2400" spc="-10" dirty="0">
                <a:cs typeface="Calibri"/>
              </a:rPr>
              <a:t>employers to </a:t>
            </a:r>
            <a:r>
              <a:rPr lang="en-US" sz="2400" spc="-15" dirty="0">
                <a:cs typeface="Calibri"/>
              </a:rPr>
              <a:t>realize </a:t>
            </a:r>
            <a:r>
              <a:rPr lang="en-US" sz="2400" spc="-5" dirty="0">
                <a:cs typeface="Calibri"/>
              </a:rPr>
              <a:t>that </a:t>
            </a:r>
            <a:r>
              <a:rPr lang="en-US" sz="2400" dirty="0">
                <a:cs typeface="Calibri"/>
              </a:rPr>
              <a:t>if </a:t>
            </a:r>
            <a:r>
              <a:rPr lang="en-US" sz="2400" spc="-5" dirty="0">
                <a:cs typeface="Calibri"/>
              </a:rPr>
              <a:t>they </a:t>
            </a:r>
            <a:r>
              <a:rPr lang="en-US" sz="2400" spc="-10" dirty="0">
                <a:cs typeface="Calibri"/>
              </a:rPr>
              <a:t>want </a:t>
            </a:r>
            <a:r>
              <a:rPr lang="en-US" sz="2400" spc="-5" dirty="0">
                <a:cs typeface="Calibri"/>
              </a:rPr>
              <a:t>fully prepared  </a:t>
            </a:r>
            <a:r>
              <a:rPr lang="en-US" sz="2400" spc="-10" dirty="0">
                <a:cs typeface="Calibri"/>
              </a:rPr>
              <a:t>graduates </a:t>
            </a:r>
            <a:r>
              <a:rPr lang="en-US" sz="2400" spc="-5" dirty="0">
                <a:cs typeface="Calibri"/>
              </a:rPr>
              <a:t>they </a:t>
            </a:r>
            <a:r>
              <a:rPr lang="en-US" sz="2400" spc="-10" dirty="0">
                <a:cs typeface="Calibri"/>
              </a:rPr>
              <a:t>must </a:t>
            </a:r>
            <a:r>
              <a:rPr lang="en-US" sz="2400" spc="-15" dirty="0">
                <a:cs typeface="Calibri"/>
              </a:rPr>
              <a:t>invest </a:t>
            </a:r>
            <a:r>
              <a:rPr lang="en-US" sz="2400" dirty="0">
                <a:cs typeface="Calibri"/>
              </a:rPr>
              <a:t>in in‐house </a:t>
            </a:r>
            <a:r>
              <a:rPr lang="en-US" sz="2400" spc="-10" dirty="0">
                <a:cs typeface="Calibri"/>
              </a:rPr>
              <a:t>training </a:t>
            </a:r>
            <a:r>
              <a:rPr lang="en-US" sz="2400" dirty="0">
                <a:cs typeface="Calibri"/>
              </a:rPr>
              <a:t>and </a:t>
            </a:r>
            <a:r>
              <a:rPr lang="en-US" sz="2400" spc="-5" dirty="0" smtClean="0">
                <a:cs typeface="Calibri"/>
              </a:rPr>
              <a:t>apprenticeship </a:t>
            </a:r>
            <a:r>
              <a:rPr lang="en-US" sz="2400" spc="-15" dirty="0">
                <a:cs typeface="Calibri"/>
              </a:rPr>
              <a:t>programs </a:t>
            </a:r>
            <a:r>
              <a:rPr lang="en-US" sz="2400" spc="-5" dirty="0">
                <a:cs typeface="Calibri"/>
              </a:rPr>
              <a:t>or similar </a:t>
            </a:r>
            <a:r>
              <a:rPr lang="en-US" sz="2400" spc="-10" dirty="0">
                <a:cs typeface="Calibri"/>
              </a:rPr>
              <a:t>partnerships </a:t>
            </a:r>
            <a:r>
              <a:rPr lang="en-US" sz="2400" dirty="0">
                <a:cs typeface="Calibri"/>
              </a:rPr>
              <a:t>with</a:t>
            </a:r>
            <a:r>
              <a:rPr lang="en-US" sz="2400" spc="-40" dirty="0">
                <a:cs typeface="Calibri"/>
              </a:rPr>
              <a:t> </a:t>
            </a:r>
            <a:r>
              <a:rPr lang="en-US" sz="2400" spc="-10" dirty="0">
                <a:cs typeface="Calibri"/>
              </a:rPr>
              <a:t>u</a:t>
            </a:r>
            <a:r>
              <a:rPr lang="en-US" sz="2400" spc="-10" dirty="0" smtClean="0">
                <a:cs typeface="Calibri"/>
              </a:rPr>
              <a:t>niversities</a:t>
            </a:r>
            <a:r>
              <a:rPr lang="en-US" sz="2400" spc="-10" dirty="0">
                <a:cs typeface="Calibri"/>
              </a:rPr>
              <a:t>.</a:t>
            </a:r>
            <a:endParaRPr lang="en-US" sz="2400" dirty="0">
              <a:cs typeface="Calibri"/>
            </a:endParaRPr>
          </a:p>
          <a:p>
            <a:pPr marL="4572" indent="0">
              <a:buNone/>
            </a:pPr>
            <a:endParaRPr lang="en-US" sz="2400" dirty="0">
              <a:latin typeface="Times New Roman"/>
              <a:cs typeface="Times New Roman"/>
            </a:endParaRPr>
          </a:p>
          <a:p>
            <a:pPr marL="347472" marR="55244">
              <a:spcBef>
                <a:spcPts val="5"/>
              </a:spcBef>
            </a:pPr>
            <a:r>
              <a:rPr lang="en-US" sz="2400" dirty="0">
                <a:cs typeface="Calibri"/>
              </a:rPr>
              <a:t>Job Shadowing: Job </a:t>
            </a:r>
            <a:r>
              <a:rPr lang="en-US" sz="2400" spc="-5" dirty="0">
                <a:cs typeface="Calibri"/>
              </a:rPr>
              <a:t>shadowing </a:t>
            </a:r>
            <a:r>
              <a:rPr lang="en-US" sz="2400" spc="-10" dirty="0">
                <a:cs typeface="Calibri"/>
              </a:rPr>
              <a:t>provides </a:t>
            </a:r>
            <a:r>
              <a:rPr lang="en-US" sz="2400" spc="-5" dirty="0">
                <a:cs typeface="Calibri"/>
              </a:rPr>
              <a:t>individuals </a:t>
            </a:r>
            <a:r>
              <a:rPr lang="en-US" sz="2400" dirty="0">
                <a:cs typeface="Calibri"/>
              </a:rPr>
              <a:t>with an  </a:t>
            </a:r>
            <a:r>
              <a:rPr lang="en-US" sz="2400" spc="-5" dirty="0">
                <a:cs typeface="Calibri"/>
              </a:rPr>
              <a:t>opportunity </a:t>
            </a:r>
            <a:r>
              <a:rPr lang="en-US" sz="2400" spc="-10" dirty="0">
                <a:cs typeface="Calibri"/>
              </a:rPr>
              <a:t>to </a:t>
            </a:r>
            <a:r>
              <a:rPr lang="en-US" sz="2400" dirty="0">
                <a:cs typeface="Calibri"/>
              </a:rPr>
              <a:t>spend a </a:t>
            </a:r>
            <a:r>
              <a:rPr lang="en-US" sz="2400" spc="-5" dirty="0">
                <a:cs typeface="Calibri"/>
              </a:rPr>
              <a:t>short period of </a:t>
            </a:r>
            <a:r>
              <a:rPr lang="en-US" sz="2400" dirty="0">
                <a:cs typeface="Calibri"/>
              </a:rPr>
              <a:t>time with a </a:t>
            </a:r>
            <a:r>
              <a:rPr lang="en-US" sz="2400" spc="-10" dirty="0">
                <a:cs typeface="Calibri"/>
              </a:rPr>
              <a:t>professional </a:t>
            </a:r>
            <a:r>
              <a:rPr lang="en-US" sz="2400" dirty="0">
                <a:cs typeface="Calibri"/>
              </a:rPr>
              <a:t>in </a:t>
            </a:r>
            <a:r>
              <a:rPr lang="en-US" sz="2400" dirty="0" smtClean="0">
                <a:cs typeface="Calibri"/>
              </a:rPr>
              <a:t>a </a:t>
            </a:r>
            <a:r>
              <a:rPr lang="en-US" sz="2400" spc="-10" dirty="0">
                <a:cs typeface="Calibri"/>
              </a:rPr>
              <a:t>career </a:t>
            </a:r>
            <a:r>
              <a:rPr lang="en-US" sz="2400" spc="-5" dirty="0">
                <a:cs typeface="Calibri"/>
              </a:rPr>
              <a:t>that </a:t>
            </a:r>
            <a:r>
              <a:rPr lang="en-US" sz="2400" dirty="0">
                <a:cs typeface="Calibri"/>
              </a:rPr>
              <a:t>is </a:t>
            </a:r>
            <a:r>
              <a:rPr lang="en-US" sz="2400" spc="-5" dirty="0">
                <a:cs typeface="Calibri"/>
              </a:rPr>
              <a:t>of </a:t>
            </a:r>
            <a:r>
              <a:rPr lang="en-US" sz="2400" spc="-15" dirty="0">
                <a:cs typeface="Calibri"/>
              </a:rPr>
              <a:t>interest </a:t>
            </a:r>
            <a:r>
              <a:rPr lang="en-US" sz="2400" spc="-10" dirty="0">
                <a:cs typeface="Calibri"/>
              </a:rPr>
              <a:t>to </a:t>
            </a:r>
            <a:r>
              <a:rPr lang="en-US" sz="2400" dirty="0">
                <a:cs typeface="Calibri"/>
              </a:rPr>
              <a:t>them. </a:t>
            </a:r>
            <a:r>
              <a:rPr lang="en-US" sz="2400" spc="-5" dirty="0">
                <a:cs typeface="Calibri"/>
              </a:rPr>
              <a:t>Students </a:t>
            </a:r>
            <a:r>
              <a:rPr lang="en-US" sz="2400" spc="-10" dirty="0">
                <a:cs typeface="Calibri"/>
              </a:rPr>
              <a:t>are </a:t>
            </a:r>
            <a:r>
              <a:rPr lang="en-US" sz="2400" spc="-5" dirty="0">
                <a:cs typeface="Calibri"/>
              </a:rPr>
              <a:t>able </a:t>
            </a:r>
            <a:r>
              <a:rPr lang="en-US" sz="2400" spc="-10" dirty="0">
                <a:cs typeface="Calibri"/>
              </a:rPr>
              <a:t>to  </a:t>
            </a:r>
            <a:r>
              <a:rPr lang="en-US" sz="2400" spc="-5" dirty="0">
                <a:cs typeface="Calibri"/>
              </a:rPr>
              <a:t>experience </a:t>
            </a:r>
            <a:r>
              <a:rPr lang="en-US" sz="2400" spc="-10" dirty="0">
                <a:cs typeface="Calibri"/>
              </a:rPr>
              <a:t>day-to-day </a:t>
            </a:r>
            <a:r>
              <a:rPr lang="en-US" sz="2400" dirty="0">
                <a:cs typeface="Calibri"/>
              </a:rPr>
              <a:t>activities as </a:t>
            </a:r>
            <a:r>
              <a:rPr lang="en-US" sz="2400" spc="-5" dirty="0">
                <a:cs typeface="Calibri"/>
              </a:rPr>
              <a:t>well </a:t>
            </a:r>
            <a:r>
              <a:rPr lang="en-US" sz="2400" dirty="0">
                <a:cs typeface="Calibri"/>
              </a:rPr>
              <a:t>as </a:t>
            </a:r>
            <a:r>
              <a:rPr lang="en-US" sz="2400" spc="-10" dirty="0">
                <a:cs typeface="Calibri"/>
              </a:rPr>
              <a:t>interact </a:t>
            </a:r>
            <a:r>
              <a:rPr lang="en-US" sz="2400" dirty="0">
                <a:cs typeface="Calibri"/>
              </a:rPr>
              <a:t>with </a:t>
            </a:r>
            <a:r>
              <a:rPr lang="en-US" sz="2400" spc="-5" dirty="0" smtClean="0">
                <a:cs typeface="Calibri"/>
              </a:rPr>
              <a:t>interview </a:t>
            </a:r>
            <a:r>
              <a:rPr lang="en-US" sz="2400" spc="-10" dirty="0">
                <a:cs typeface="Calibri"/>
              </a:rPr>
              <a:t>professionals </a:t>
            </a:r>
            <a:r>
              <a:rPr lang="en-US" sz="2400" dirty="0">
                <a:cs typeface="Calibri"/>
              </a:rPr>
              <a:t>within a </a:t>
            </a:r>
            <a:r>
              <a:rPr lang="en-US" sz="2400" spc="-5" dirty="0">
                <a:cs typeface="Calibri"/>
              </a:rPr>
              <a:t>chosen </a:t>
            </a:r>
            <a:r>
              <a:rPr lang="en-US" sz="2400" spc="-10" dirty="0">
                <a:cs typeface="Calibri"/>
              </a:rPr>
              <a:t>career</a:t>
            </a:r>
            <a:r>
              <a:rPr lang="en-US" sz="2400" spc="-114" dirty="0">
                <a:cs typeface="Calibri"/>
              </a:rPr>
              <a:t> </a:t>
            </a:r>
            <a:r>
              <a:rPr lang="en-US" sz="2400" spc="-5" dirty="0">
                <a:cs typeface="Calibri"/>
              </a:rPr>
              <a:t>field.</a:t>
            </a:r>
            <a:endParaRPr lang="en-US" sz="2400" dirty="0">
              <a:cs typeface="Calibri"/>
            </a:endParaRPr>
          </a:p>
          <a:p>
            <a:pPr marL="4572" indent="0">
              <a:lnSpc>
                <a:spcPct val="100000"/>
              </a:lnSpc>
              <a:buNone/>
            </a:pP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22861312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a:spLocks noGrp="1"/>
          </p:cNvSpPr>
          <p:nvPr>
            <p:ph type="title"/>
          </p:nvPr>
        </p:nvSpPr>
        <p:spPr/>
        <p:txBody>
          <a:bodyPr anchor="ctr">
            <a:noAutofit/>
          </a:bodyPr>
          <a:lstStyle/>
          <a:p>
            <a:r>
              <a:rPr lang="en-US" b="1" dirty="0" smtClean="0">
                <a:effectLst>
                  <a:outerShdw blurRad="38100" dist="38100" dir="2700000" algn="tl">
                    <a:srgbClr val="000000">
                      <a:alpha val="43137"/>
                    </a:srgbClr>
                  </a:outerShdw>
                </a:effectLst>
              </a:rPr>
              <a:t>ADDITIONAL OPTIONS, continued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800600"/>
          </a:xfrm>
        </p:spPr>
        <p:txBody>
          <a:bodyPr>
            <a:normAutofit/>
          </a:bodyPr>
          <a:lstStyle/>
          <a:p>
            <a:pPr marL="347472"/>
            <a:r>
              <a:rPr lang="en-US" sz="2400" spc="-5" dirty="0">
                <a:cs typeface="Calibri"/>
              </a:rPr>
              <a:t>Finding </a:t>
            </a:r>
            <a:r>
              <a:rPr lang="en-US" sz="2400" dirty="0">
                <a:cs typeface="Calibri"/>
              </a:rPr>
              <a:t>the </a:t>
            </a:r>
            <a:r>
              <a:rPr lang="en-US" sz="2400" spc="-5" dirty="0">
                <a:cs typeface="Calibri"/>
              </a:rPr>
              <a:t>right opportunity </a:t>
            </a:r>
            <a:r>
              <a:rPr lang="en-US" sz="2400" spc="-10" dirty="0">
                <a:cs typeface="Calibri"/>
              </a:rPr>
              <a:t>can </a:t>
            </a:r>
            <a:r>
              <a:rPr lang="en-US" sz="2400" spc="-30" dirty="0">
                <a:cs typeface="Calibri"/>
              </a:rPr>
              <a:t>take </a:t>
            </a:r>
            <a:r>
              <a:rPr lang="en-US" sz="2400" spc="-5" dirty="0">
                <a:cs typeface="Calibri"/>
              </a:rPr>
              <a:t>some </a:t>
            </a:r>
            <a:r>
              <a:rPr lang="en-US" sz="2400" dirty="0">
                <a:cs typeface="Calibri"/>
              </a:rPr>
              <a:t>time </a:t>
            </a:r>
            <a:r>
              <a:rPr lang="en-US" sz="2400" spc="-10" dirty="0">
                <a:cs typeface="Calibri"/>
              </a:rPr>
              <a:t>and  research. The following </a:t>
            </a:r>
            <a:r>
              <a:rPr lang="en-US" sz="2400" spc="-5" dirty="0">
                <a:cs typeface="Calibri"/>
              </a:rPr>
              <a:t>list </a:t>
            </a:r>
            <a:r>
              <a:rPr lang="en-US" sz="2400" dirty="0">
                <a:cs typeface="Calibri"/>
              </a:rPr>
              <a:t>is </a:t>
            </a:r>
            <a:r>
              <a:rPr lang="en-US" sz="2400" spc="-5" dirty="0">
                <a:cs typeface="Calibri"/>
              </a:rPr>
              <a:t>comprised of </a:t>
            </a:r>
            <a:r>
              <a:rPr lang="en-US" sz="2400" spc="-10" dirty="0">
                <a:cs typeface="Calibri"/>
              </a:rPr>
              <a:t>various websites  </a:t>
            </a:r>
            <a:r>
              <a:rPr lang="en-US" sz="2400" spc="-5" dirty="0">
                <a:cs typeface="Calibri"/>
              </a:rPr>
              <a:t>and </a:t>
            </a:r>
            <a:r>
              <a:rPr lang="en-US" sz="2400" spc="-15" dirty="0">
                <a:cs typeface="Calibri"/>
              </a:rPr>
              <a:t>organizations </a:t>
            </a:r>
            <a:r>
              <a:rPr lang="en-US" sz="2400" spc="-10" dirty="0">
                <a:cs typeface="Calibri"/>
              </a:rPr>
              <a:t>that </a:t>
            </a:r>
            <a:r>
              <a:rPr lang="en-US" sz="2400" spc="-25" dirty="0">
                <a:cs typeface="Calibri"/>
              </a:rPr>
              <a:t>have </a:t>
            </a:r>
            <a:r>
              <a:rPr lang="en-US" sz="2400" spc="-10" dirty="0">
                <a:cs typeface="Calibri"/>
              </a:rPr>
              <a:t>historically listed </a:t>
            </a:r>
            <a:r>
              <a:rPr lang="en-US" sz="2400" spc="-5" dirty="0">
                <a:cs typeface="Calibri"/>
              </a:rPr>
              <a:t>or </a:t>
            </a:r>
            <a:r>
              <a:rPr lang="en-US" sz="2400" spc="-20" dirty="0">
                <a:cs typeface="Calibri"/>
              </a:rPr>
              <a:t>offered  </a:t>
            </a:r>
            <a:r>
              <a:rPr lang="en-US" sz="2400" spc="-10" dirty="0">
                <a:cs typeface="Calibri"/>
              </a:rPr>
              <a:t>internships </a:t>
            </a:r>
            <a:r>
              <a:rPr lang="en-US" sz="2400" spc="-5" dirty="0">
                <a:cs typeface="Calibri"/>
              </a:rPr>
              <a:t>and should </a:t>
            </a:r>
            <a:r>
              <a:rPr lang="en-US" sz="2400" spc="-10" dirty="0">
                <a:cs typeface="Calibri"/>
              </a:rPr>
              <a:t>provide </a:t>
            </a:r>
            <a:r>
              <a:rPr lang="en-US" sz="2400" dirty="0">
                <a:cs typeface="Calibri"/>
              </a:rPr>
              <a:t>a </a:t>
            </a:r>
            <a:r>
              <a:rPr lang="en-US" sz="2400" spc="-10" dirty="0">
                <a:cs typeface="Calibri"/>
              </a:rPr>
              <a:t>starting point </a:t>
            </a:r>
            <a:r>
              <a:rPr lang="en-US" sz="2400" dirty="0">
                <a:cs typeface="Calibri"/>
              </a:rPr>
              <a:t>in the </a:t>
            </a:r>
            <a:r>
              <a:rPr lang="en-US" sz="2400" spc="-10" dirty="0">
                <a:cs typeface="Calibri"/>
              </a:rPr>
              <a:t>search  </a:t>
            </a:r>
            <a:r>
              <a:rPr lang="en-US" sz="2400" spc="-20" dirty="0">
                <a:cs typeface="Calibri"/>
              </a:rPr>
              <a:t>for </a:t>
            </a:r>
            <a:r>
              <a:rPr lang="en-US" sz="2400" spc="-5" dirty="0">
                <a:cs typeface="Calibri"/>
              </a:rPr>
              <a:t>internship</a:t>
            </a:r>
            <a:r>
              <a:rPr lang="en-US" sz="2400" spc="-55" dirty="0">
                <a:cs typeface="Calibri"/>
              </a:rPr>
              <a:t> </a:t>
            </a:r>
            <a:r>
              <a:rPr lang="en-US" sz="2400" spc="-5" dirty="0">
                <a:cs typeface="Calibri"/>
              </a:rPr>
              <a:t>opportunities.</a:t>
            </a: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pic>
        <p:nvPicPr>
          <p:cNvPr id="2" name="Picture 1" descr="five arrows taking different routes but all pointing upward. The word internship is the captio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3331994"/>
            <a:ext cx="3200400" cy="2770632"/>
          </a:xfrm>
          <a:prstGeom prst="rect">
            <a:avLst/>
          </a:prstGeom>
        </p:spPr>
      </p:pic>
    </p:spTree>
    <p:extLst>
      <p:ext uri="{BB962C8B-B14F-4D97-AF65-F5344CB8AC3E}">
        <p14:creationId xmlns:p14="http://schemas.microsoft.com/office/powerpoint/2010/main" val="40729175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a:spLocks noGrp="1"/>
          </p:cNvSpPr>
          <p:nvPr>
            <p:ph type="title"/>
          </p:nvPr>
        </p:nvSpPr>
        <p:spPr/>
        <p:txBody>
          <a:bodyPr anchor="ctr">
            <a:noAutofit/>
          </a:bodyPr>
          <a:lstStyle/>
          <a:p>
            <a:r>
              <a:rPr lang="en-US" b="1" dirty="0" smtClean="0">
                <a:effectLst>
                  <a:outerShdw blurRad="38100" dist="38100" dir="2700000" algn="tl">
                    <a:srgbClr val="000000">
                      <a:alpha val="43137"/>
                    </a:srgbClr>
                  </a:outerShdw>
                </a:effectLst>
              </a:rPr>
              <a:t>RESOURCES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724400"/>
          </a:xfrm>
        </p:spPr>
        <p:txBody>
          <a:bodyPr>
            <a:normAutofit fontScale="92500" lnSpcReduction="20000"/>
          </a:bodyPr>
          <a:lstStyle/>
          <a:p>
            <a:pPr marL="12700">
              <a:lnSpc>
                <a:spcPct val="100000"/>
              </a:lnSpc>
            </a:pPr>
            <a:r>
              <a:rPr lang="en-US" sz="2400" u="heavy" spc="-10" dirty="0" smtClean="0">
                <a:solidFill>
                  <a:srgbClr val="0000FF"/>
                </a:solidFill>
                <a:cs typeface="Calibri"/>
                <a:hlinkClick r:id="rId2"/>
              </a:rPr>
              <a:t>LINK: New Mexico Workforce Connection</a:t>
            </a:r>
            <a:endParaRPr lang="en-US" sz="2400" u="heavy" spc="-10" dirty="0" smtClean="0">
              <a:solidFill>
                <a:srgbClr val="0000FF"/>
              </a:solidFill>
              <a:cs typeface="Calibri"/>
            </a:endParaRPr>
          </a:p>
          <a:p>
            <a:pPr marL="0" indent="0">
              <a:lnSpc>
                <a:spcPct val="100000"/>
              </a:lnSpc>
              <a:buNone/>
            </a:pPr>
            <a:endParaRPr lang="en-US" sz="2400" dirty="0">
              <a:cs typeface="Calibri"/>
            </a:endParaRPr>
          </a:p>
          <a:p>
            <a:pPr marL="347472" indent="-347472">
              <a:lnSpc>
                <a:spcPct val="110000"/>
              </a:lnSpc>
            </a:pPr>
            <a:r>
              <a:rPr lang="en-US" sz="2400" spc="-5" dirty="0" smtClean="0">
                <a:cs typeface="Calibri"/>
              </a:rPr>
              <a:t>United </a:t>
            </a:r>
            <a:r>
              <a:rPr lang="en-US" sz="2400" spc="-10" dirty="0">
                <a:cs typeface="Calibri"/>
              </a:rPr>
              <a:t>States Federal </a:t>
            </a:r>
            <a:r>
              <a:rPr lang="en-US" sz="2400" spc="-5" dirty="0">
                <a:cs typeface="Calibri"/>
              </a:rPr>
              <a:t>Government Internships </a:t>
            </a:r>
            <a:r>
              <a:rPr lang="en-US" sz="2400" dirty="0">
                <a:cs typeface="Calibri"/>
              </a:rPr>
              <a:t>(Dept. of </a:t>
            </a:r>
            <a:r>
              <a:rPr lang="en-US" sz="2400" spc="-10" dirty="0">
                <a:cs typeface="Calibri"/>
              </a:rPr>
              <a:t>State, </a:t>
            </a:r>
            <a:r>
              <a:rPr lang="en-US" sz="2400" dirty="0">
                <a:cs typeface="Calibri"/>
              </a:rPr>
              <a:t>Dept. of</a:t>
            </a:r>
            <a:r>
              <a:rPr lang="en-US" sz="2400" spc="-105" dirty="0">
                <a:cs typeface="Calibri"/>
              </a:rPr>
              <a:t> </a:t>
            </a:r>
            <a:r>
              <a:rPr lang="en-US" sz="2400" spc="-25" dirty="0">
                <a:cs typeface="Calibri"/>
              </a:rPr>
              <a:t>Energy</a:t>
            </a:r>
            <a:r>
              <a:rPr lang="en-US" sz="2400" spc="-25" dirty="0" smtClean="0">
                <a:cs typeface="Calibri"/>
              </a:rPr>
              <a:t>, </a:t>
            </a:r>
            <a:r>
              <a:rPr lang="en-US" sz="2400" dirty="0" smtClean="0">
                <a:cs typeface="Calibri"/>
              </a:rPr>
              <a:t>NASA</a:t>
            </a:r>
            <a:r>
              <a:rPr lang="en-US" sz="2400" dirty="0">
                <a:cs typeface="Calibri"/>
              </a:rPr>
              <a:t>, </a:t>
            </a:r>
            <a:r>
              <a:rPr lang="en-US" sz="2400" spc="-5" dirty="0">
                <a:cs typeface="Calibri"/>
              </a:rPr>
              <a:t>Congress </a:t>
            </a:r>
            <a:r>
              <a:rPr lang="en-US" sz="2400" dirty="0">
                <a:cs typeface="Calibri"/>
              </a:rPr>
              <a:t>and National</a:t>
            </a:r>
            <a:r>
              <a:rPr lang="en-US" sz="2400" spc="-85" dirty="0">
                <a:cs typeface="Calibri"/>
              </a:rPr>
              <a:t> </a:t>
            </a:r>
            <a:r>
              <a:rPr lang="en-US" sz="2400" spc="-10" dirty="0" smtClean="0">
                <a:cs typeface="Calibri"/>
              </a:rPr>
              <a:t>Laboratories).</a:t>
            </a:r>
          </a:p>
          <a:p>
            <a:pPr marL="0" indent="0">
              <a:lnSpc>
                <a:spcPct val="110000"/>
              </a:lnSpc>
              <a:buNone/>
            </a:pPr>
            <a:endParaRPr lang="en-US" sz="3600" dirty="0">
              <a:latin typeface="Times New Roman"/>
              <a:cs typeface="Times New Roman"/>
            </a:endParaRPr>
          </a:p>
          <a:p>
            <a:pPr marL="347472" indent="-347472">
              <a:lnSpc>
                <a:spcPct val="110000"/>
              </a:lnSpc>
            </a:pPr>
            <a:r>
              <a:rPr lang="en-US" sz="2400" spc="-10" dirty="0">
                <a:cs typeface="Calibri"/>
              </a:rPr>
              <a:t>State </a:t>
            </a:r>
            <a:r>
              <a:rPr lang="en-US" sz="2400" dirty="0">
                <a:cs typeface="Calibri"/>
              </a:rPr>
              <a:t>and </a:t>
            </a:r>
            <a:r>
              <a:rPr lang="en-US" sz="2400" spc="-10" dirty="0">
                <a:cs typeface="Calibri"/>
              </a:rPr>
              <a:t>Local </a:t>
            </a:r>
            <a:r>
              <a:rPr lang="en-US" sz="2400" spc="-5" dirty="0">
                <a:cs typeface="Calibri"/>
              </a:rPr>
              <a:t>Government Internships </a:t>
            </a:r>
            <a:r>
              <a:rPr lang="en-US" sz="2400" spc="-10" dirty="0">
                <a:cs typeface="Calibri"/>
              </a:rPr>
              <a:t>(State </a:t>
            </a:r>
            <a:r>
              <a:rPr lang="en-US" sz="2400" dirty="0">
                <a:cs typeface="Calibri"/>
              </a:rPr>
              <a:t>of </a:t>
            </a:r>
            <a:r>
              <a:rPr lang="en-US" sz="2400" spc="-5" dirty="0">
                <a:cs typeface="Calibri"/>
              </a:rPr>
              <a:t>New </a:t>
            </a:r>
            <a:r>
              <a:rPr lang="en-US" sz="2400" spc="-20" dirty="0">
                <a:cs typeface="Calibri"/>
              </a:rPr>
              <a:t>Mexico,</a:t>
            </a:r>
            <a:r>
              <a:rPr lang="en-US" sz="2400" spc="-10" dirty="0">
                <a:cs typeface="Calibri"/>
              </a:rPr>
              <a:t> </a:t>
            </a:r>
            <a:r>
              <a:rPr lang="en-US" sz="2400" spc="-10" dirty="0" smtClean="0">
                <a:cs typeface="Calibri"/>
              </a:rPr>
              <a:t>Governors </a:t>
            </a:r>
            <a:r>
              <a:rPr lang="en-US" sz="2400" spc="-5" dirty="0" smtClean="0">
                <a:cs typeface="Calibri"/>
              </a:rPr>
              <a:t>Internship </a:t>
            </a:r>
            <a:r>
              <a:rPr lang="en-US" sz="2400" spc="-10" dirty="0">
                <a:cs typeface="Calibri"/>
              </a:rPr>
              <a:t>Program, </a:t>
            </a:r>
            <a:r>
              <a:rPr lang="en-US" sz="2400" spc="-5" dirty="0">
                <a:cs typeface="Calibri"/>
              </a:rPr>
              <a:t>City </a:t>
            </a:r>
            <a:r>
              <a:rPr lang="en-US" sz="2400" dirty="0">
                <a:cs typeface="Calibri"/>
              </a:rPr>
              <a:t>and </a:t>
            </a:r>
            <a:r>
              <a:rPr lang="en-US" sz="2400" spc="-5" dirty="0" smtClean="0">
                <a:cs typeface="Calibri"/>
              </a:rPr>
              <a:t>County</a:t>
            </a:r>
            <a:r>
              <a:rPr lang="en-US" sz="2400" spc="-70" dirty="0" smtClean="0">
                <a:cs typeface="Calibri"/>
              </a:rPr>
              <a:t> </a:t>
            </a:r>
            <a:r>
              <a:rPr lang="en-US" sz="2400" spc="-5" dirty="0" smtClean="0">
                <a:cs typeface="Calibri"/>
              </a:rPr>
              <a:t>Governments).</a:t>
            </a:r>
          </a:p>
          <a:p>
            <a:pPr marL="0" indent="0">
              <a:lnSpc>
                <a:spcPct val="110000"/>
              </a:lnSpc>
              <a:buNone/>
            </a:pPr>
            <a:endParaRPr lang="en-US" sz="3600" dirty="0">
              <a:latin typeface="Times New Roman"/>
              <a:cs typeface="Times New Roman"/>
            </a:endParaRPr>
          </a:p>
          <a:p>
            <a:pPr marL="347472" indent="-347472">
              <a:lnSpc>
                <a:spcPct val="110000"/>
              </a:lnSpc>
            </a:pPr>
            <a:r>
              <a:rPr lang="en-US" sz="2400" spc="-10" dirty="0">
                <a:cs typeface="Calibri"/>
              </a:rPr>
              <a:t>University </a:t>
            </a:r>
            <a:r>
              <a:rPr lang="en-US" sz="2400" spc="-5" dirty="0">
                <a:cs typeface="Calibri"/>
              </a:rPr>
              <a:t>Internships </a:t>
            </a:r>
            <a:r>
              <a:rPr lang="en-US" sz="2400" spc="-10" dirty="0">
                <a:cs typeface="Calibri"/>
              </a:rPr>
              <a:t>(Universities </a:t>
            </a:r>
            <a:r>
              <a:rPr lang="en-US" sz="2400" spc="-5" dirty="0">
                <a:cs typeface="Calibri"/>
              </a:rPr>
              <a:t>typically </a:t>
            </a:r>
            <a:r>
              <a:rPr lang="en-US" sz="2400" spc="-15" dirty="0">
                <a:cs typeface="Calibri"/>
              </a:rPr>
              <a:t>offer </a:t>
            </a:r>
            <a:r>
              <a:rPr lang="en-US" sz="2400" dirty="0">
                <a:cs typeface="Calibri"/>
              </a:rPr>
              <a:t>a </a:t>
            </a:r>
            <a:r>
              <a:rPr lang="en-US" sz="2400" spc="-5" dirty="0">
                <a:cs typeface="Calibri"/>
              </a:rPr>
              <a:t>wide variety of</a:t>
            </a:r>
            <a:r>
              <a:rPr lang="en-US" sz="2400" spc="90" dirty="0">
                <a:cs typeface="Calibri"/>
              </a:rPr>
              <a:t> </a:t>
            </a:r>
            <a:r>
              <a:rPr lang="en-US" sz="2400" dirty="0" smtClean="0">
                <a:cs typeface="Calibri"/>
              </a:rPr>
              <a:t>both </a:t>
            </a:r>
            <a:r>
              <a:rPr lang="en-US" sz="2400" spc="-5" dirty="0" smtClean="0">
                <a:cs typeface="Calibri"/>
              </a:rPr>
              <a:t>internships </a:t>
            </a:r>
            <a:r>
              <a:rPr lang="en-US" sz="2400" dirty="0">
                <a:cs typeface="Calibri"/>
              </a:rPr>
              <a:t>and </a:t>
            </a:r>
            <a:r>
              <a:rPr lang="en-US" sz="2400" spc="-5" dirty="0">
                <a:cs typeface="Calibri"/>
              </a:rPr>
              <a:t>volunteer</a:t>
            </a:r>
            <a:r>
              <a:rPr lang="en-US" sz="2400" spc="-100" dirty="0">
                <a:cs typeface="Calibri"/>
              </a:rPr>
              <a:t> </a:t>
            </a:r>
            <a:r>
              <a:rPr lang="en-US" sz="2400" dirty="0" smtClean="0">
                <a:cs typeface="Calibri"/>
              </a:rPr>
              <a:t>opportunities).</a:t>
            </a:r>
          </a:p>
          <a:p>
            <a:pPr marL="0" indent="0">
              <a:lnSpc>
                <a:spcPct val="110000"/>
              </a:lnSpc>
              <a:buNone/>
            </a:pPr>
            <a:endParaRPr lang="en-US" sz="2400" dirty="0">
              <a:cs typeface="Calibri"/>
            </a:endParaRPr>
          </a:p>
          <a:p>
            <a:pPr marL="347472" indent="-347472">
              <a:lnSpc>
                <a:spcPct val="110000"/>
              </a:lnSpc>
            </a:pPr>
            <a:r>
              <a:rPr lang="en-US" sz="2400" spc="-10" dirty="0" smtClean="0">
                <a:cs typeface="Calibri"/>
              </a:rPr>
              <a:t>Private </a:t>
            </a:r>
            <a:r>
              <a:rPr lang="en-US" sz="2400" spc="-5" dirty="0">
                <a:cs typeface="Calibri"/>
              </a:rPr>
              <a:t>Internships </a:t>
            </a:r>
            <a:r>
              <a:rPr lang="en-US" sz="2400" spc="-10" dirty="0">
                <a:cs typeface="Calibri"/>
              </a:rPr>
              <a:t>(Local </a:t>
            </a:r>
            <a:r>
              <a:rPr lang="en-US" sz="2400" spc="-5" dirty="0">
                <a:cs typeface="Calibri"/>
              </a:rPr>
              <a:t>start-ups to national</a:t>
            </a:r>
            <a:r>
              <a:rPr lang="en-US" sz="2400" spc="30" dirty="0">
                <a:cs typeface="Calibri"/>
              </a:rPr>
              <a:t> </a:t>
            </a:r>
            <a:r>
              <a:rPr lang="en-US" sz="2400" spc="-10" dirty="0">
                <a:cs typeface="Calibri"/>
              </a:rPr>
              <a:t>corporations).</a:t>
            </a: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spTree>
    <p:extLst>
      <p:ext uri="{BB962C8B-B14F-4D97-AF65-F5344CB8AC3E}">
        <p14:creationId xmlns:p14="http://schemas.microsoft.com/office/powerpoint/2010/main" val="29385402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a:spLocks noGrp="1"/>
          </p:cNvSpPr>
          <p:nvPr>
            <p:ph type="title"/>
          </p:nvPr>
        </p:nvSpPr>
        <p:spPr/>
        <p:txBody>
          <a:bodyPr anchor="ctr">
            <a:noAutofit/>
          </a:bodyPr>
          <a:lstStyle/>
          <a:p>
            <a:r>
              <a:rPr lang="en-US" b="1" dirty="0" smtClean="0">
                <a:effectLst>
                  <a:outerShdw blurRad="38100" dist="38100" dir="2700000" algn="tl">
                    <a:srgbClr val="000000">
                      <a:alpha val="43137"/>
                    </a:srgbClr>
                  </a:outerShdw>
                </a:effectLst>
              </a:rPr>
              <a:t>SUCCESS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724400"/>
          </a:xfrm>
        </p:spPr>
        <p:txBody>
          <a:bodyPr>
            <a:normAutofit/>
          </a:bodyPr>
          <a:lstStyle/>
          <a:p>
            <a:pPr marL="12700" marR="87630">
              <a:lnSpc>
                <a:spcPct val="100000"/>
              </a:lnSpc>
            </a:pPr>
            <a:r>
              <a:rPr lang="en-US" sz="2400" spc="-5" dirty="0">
                <a:cs typeface="Calibri"/>
              </a:rPr>
              <a:t>Success of the </a:t>
            </a:r>
            <a:r>
              <a:rPr lang="en-US" sz="2400" spc="-10" dirty="0">
                <a:cs typeface="Calibri"/>
              </a:rPr>
              <a:t>student </a:t>
            </a:r>
            <a:r>
              <a:rPr lang="en-US" sz="2400" dirty="0">
                <a:cs typeface="Calibri"/>
              </a:rPr>
              <a:t>is </a:t>
            </a:r>
            <a:r>
              <a:rPr lang="en-US" sz="2400" spc="-5" dirty="0">
                <a:cs typeface="Calibri"/>
              </a:rPr>
              <a:t>not </a:t>
            </a:r>
            <a:r>
              <a:rPr lang="en-US" sz="2400" spc="-10" dirty="0">
                <a:cs typeface="Calibri"/>
              </a:rPr>
              <a:t>just </a:t>
            </a:r>
            <a:r>
              <a:rPr lang="en-US" sz="2400" spc="-5" dirty="0">
                <a:cs typeface="Calibri"/>
              </a:rPr>
              <a:t>about </a:t>
            </a:r>
            <a:r>
              <a:rPr lang="en-US" sz="2400" dirty="0">
                <a:cs typeface="Calibri"/>
              </a:rPr>
              <a:t>the </a:t>
            </a:r>
            <a:r>
              <a:rPr lang="en-US" sz="2400" spc="-10" dirty="0">
                <a:cs typeface="Calibri"/>
              </a:rPr>
              <a:t>Career </a:t>
            </a:r>
            <a:r>
              <a:rPr lang="en-US" sz="2400" spc="-5" dirty="0">
                <a:cs typeface="Calibri"/>
              </a:rPr>
              <a:t>Coach, </a:t>
            </a:r>
            <a:r>
              <a:rPr lang="en-US" sz="2400" dirty="0" smtClean="0">
                <a:cs typeface="Calibri"/>
              </a:rPr>
              <a:t>it </a:t>
            </a:r>
            <a:r>
              <a:rPr lang="en-US" sz="2400" dirty="0">
                <a:cs typeface="Calibri"/>
              </a:rPr>
              <a:t>is  </a:t>
            </a:r>
            <a:r>
              <a:rPr lang="en-US" sz="2400" spc="-5" dirty="0">
                <a:cs typeface="Calibri"/>
              </a:rPr>
              <a:t>about </a:t>
            </a:r>
            <a:r>
              <a:rPr lang="en-US" sz="2400" dirty="0">
                <a:cs typeface="Calibri"/>
              </a:rPr>
              <a:t>the </a:t>
            </a:r>
            <a:r>
              <a:rPr lang="en-US" sz="2400" spc="-10" dirty="0">
                <a:cs typeface="Calibri"/>
              </a:rPr>
              <a:t>joint team </a:t>
            </a:r>
            <a:r>
              <a:rPr lang="en-US" sz="2400" spc="-20" dirty="0">
                <a:cs typeface="Calibri"/>
              </a:rPr>
              <a:t>effort </a:t>
            </a:r>
            <a:r>
              <a:rPr lang="en-US" sz="2400" spc="-5" dirty="0">
                <a:cs typeface="Calibri"/>
              </a:rPr>
              <a:t>of </a:t>
            </a:r>
            <a:r>
              <a:rPr lang="en-US" sz="2400" dirty="0">
                <a:cs typeface="Calibri"/>
              </a:rPr>
              <a:t>the </a:t>
            </a:r>
            <a:r>
              <a:rPr lang="en-US" sz="2400" spc="-25" dirty="0">
                <a:cs typeface="Calibri"/>
              </a:rPr>
              <a:t>Instructor, </a:t>
            </a:r>
            <a:r>
              <a:rPr lang="en-US" sz="2400" spc="-10" dirty="0">
                <a:cs typeface="Calibri"/>
              </a:rPr>
              <a:t>Career </a:t>
            </a:r>
            <a:r>
              <a:rPr lang="en-US" sz="2400" spc="-5" dirty="0">
                <a:cs typeface="Calibri"/>
              </a:rPr>
              <a:t>Coach,  </a:t>
            </a:r>
            <a:r>
              <a:rPr lang="en-US" sz="2400" spc="-10" dirty="0" smtClean="0">
                <a:cs typeface="Calibri"/>
              </a:rPr>
              <a:t>Employer, </a:t>
            </a:r>
            <a:r>
              <a:rPr lang="en-US" sz="2400" dirty="0" smtClean="0">
                <a:cs typeface="Calibri"/>
              </a:rPr>
              <a:t>and the</a:t>
            </a:r>
            <a:r>
              <a:rPr lang="en-US" sz="2400" spc="-50" dirty="0" smtClean="0">
                <a:cs typeface="Calibri"/>
              </a:rPr>
              <a:t> </a:t>
            </a:r>
            <a:r>
              <a:rPr lang="en-US" sz="2400" spc="-10" dirty="0" smtClean="0">
                <a:cs typeface="Calibri"/>
              </a:rPr>
              <a:t>Student</a:t>
            </a:r>
            <a:r>
              <a:rPr lang="en-US" sz="2400" spc="-10" dirty="0">
                <a:cs typeface="Calibri"/>
              </a:rPr>
              <a:t>.</a:t>
            </a:r>
            <a:endParaRPr lang="en-US" sz="2400" dirty="0">
              <a:cs typeface="Calibri"/>
            </a:endParaRPr>
          </a:p>
          <a:p>
            <a:pPr marL="12700" marR="5080">
              <a:lnSpc>
                <a:spcPct val="100000"/>
              </a:lnSpc>
              <a:spcBef>
                <a:spcPts val="580"/>
              </a:spcBef>
            </a:pPr>
            <a:r>
              <a:rPr lang="en-US" sz="2400" spc="-35" dirty="0">
                <a:cs typeface="Calibri"/>
              </a:rPr>
              <a:t>At </a:t>
            </a:r>
            <a:r>
              <a:rPr lang="en-US" sz="2400" spc="-5" dirty="0">
                <a:cs typeface="Calibri"/>
              </a:rPr>
              <a:t>the </a:t>
            </a:r>
            <a:r>
              <a:rPr lang="en-US" sz="2400" dirty="0">
                <a:cs typeface="Calibri"/>
              </a:rPr>
              <a:t>end </a:t>
            </a:r>
            <a:r>
              <a:rPr lang="en-US" sz="2400" spc="-5" dirty="0">
                <a:cs typeface="Calibri"/>
              </a:rPr>
              <a:t>of </a:t>
            </a:r>
            <a:r>
              <a:rPr lang="en-US" sz="2400" dirty="0">
                <a:cs typeface="Calibri"/>
              </a:rPr>
              <a:t>the </a:t>
            </a:r>
            <a:r>
              <a:rPr lang="en-US" sz="2400" spc="-20" dirty="0">
                <a:cs typeface="Calibri"/>
              </a:rPr>
              <a:t>day </a:t>
            </a:r>
            <a:r>
              <a:rPr lang="en-US" sz="2400" dirty="0" smtClean="0">
                <a:cs typeface="Calibri"/>
              </a:rPr>
              <a:t>it’s </a:t>
            </a:r>
            <a:r>
              <a:rPr lang="en-US" sz="2400" spc="-5" dirty="0">
                <a:cs typeface="Calibri"/>
              </a:rPr>
              <a:t>not </a:t>
            </a:r>
            <a:r>
              <a:rPr lang="en-US" sz="2400" spc="-10" dirty="0">
                <a:cs typeface="Calibri"/>
              </a:rPr>
              <a:t>about </a:t>
            </a:r>
            <a:r>
              <a:rPr lang="en-US" sz="2400" dirty="0">
                <a:cs typeface="Calibri"/>
              </a:rPr>
              <a:t>me </a:t>
            </a:r>
            <a:r>
              <a:rPr lang="en-US" sz="2400" spc="-5" dirty="0">
                <a:cs typeface="Calibri"/>
              </a:rPr>
              <a:t>or </a:t>
            </a:r>
            <a:r>
              <a:rPr lang="en-US" sz="2400" spc="-15" dirty="0">
                <a:cs typeface="Calibri"/>
              </a:rPr>
              <a:t>you, </a:t>
            </a:r>
            <a:r>
              <a:rPr lang="en-US" sz="2400" dirty="0" smtClean="0">
                <a:cs typeface="Calibri"/>
              </a:rPr>
              <a:t>it’s </a:t>
            </a:r>
            <a:r>
              <a:rPr lang="en-US" sz="2400" spc="-10" dirty="0">
                <a:cs typeface="Calibri"/>
              </a:rPr>
              <a:t>about </a:t>
            </a:r>
            <a:r>
              <a:rPr lang="en-US" sz="2400" spc="-5" dirty="0">
                <a:cs typeface="Calibri"/>
              </a:rPr>
              <a:t>how  well </a:t>
            </a:r>
            <a:r>
              <a:rPr lang="en-US" sz="2400" dirty="0">
                <a:cs typeface="Calibri"/>
              </a:rPr>
              <a:t>did </a:t>
            </a:r>
            <a:r>
              <a:rPr lang="en-US" sz="2400" spc="-10" dirty="0">
                <a:cs typeface="Calibri"/>
              </a:rPr>
              <a:t>we </a:t>
            </a:r>
            <a:r>
              <a:rPr lang="en-US" sz="2400" spc="-5" dirty="0">
                <a:cs typeface="Calibri"/>
              </a:rPr>
              <a:t>support, </a:t>
            </a:r>
            <a:r>
              <a:rPr lang="en-US" sz="2400" spc="-5" dirty="0" smtClean="0">
                <a:cs typeface="Calibri"/>
              </a:rPr>
              <a:t>inspire, </a:t>
            </a:r>
            <a:r>
              <a:rPr lang="en-US" sz="2400" spc="-5" dirty="0">
                <a:cs typeface="Calibri"/>
              </a:rPr>
              <a:t>and </a:t>
            </a:r>
            <a:r>
              <a:rPr lang="en-US" sz="2400" dirty="0">
                <a:cs typeface="Calibri"/>
              </a:rPr>
              <a:t>impact the </a:t>
            </a:r>
            <a:r>
              <a:rPr lang="en-US" sz="2400" spc="-15" dirty="0">
                <a:cs typeface="Calibri"/>
              </a:rPr>
              <a:t>life </a:t>
            </a:r>
            <a:r>
              <a:rPr lang="en-US" sz="2400" spc="-5" dirty="0">
                <a:cs typeface="Calibri"/>
              </a:rPr>
              <a:t>of </a:t>
            </a:r>
            <a:r>
              <a:rPr lang="en-US" sz="2400" dirty="0">
                <a:cs typeface="Calibri"/>
              </a:rPr>
              <a:t>the</a:t>
            </a:r>
            <a:r>
              <a:rPr lang="en-US" sz="2400" spc="-114" dirty="0">
                <a:cs typeface="Calibri"/>
              </a:rPr>
              <a:t> </a:t>
            </a:r>
            <a:r>
              <a:rPr lang="en-US" sz="2400" spc="-10" dirty="0">
                <a:cs typeface="Calibri"/>
              </a:rPr>
              <a:t>student.</a:t>
            </a: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pic>
        <p:nvPicPr>
          <p:cNvPr id="2" name="Picture 1" descr="Illustration of curved arrows all coming together and pointing upwards. The word success is at the top and the word teamwork is spelled out at the bottom."/>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899" y="3276600"/>
            <a:ext cx="3886200" cy="2743200"/>
          </a:xfrm>
          <a:prstGeom prst="rect">
            <a:avLst/>
          </a:prstGeom>
        </p:spPr>
      </p:pic>
    </p:spTree>
    <p:extLst>
      <p:ext uri="{BB962C8B-B14F-4D97-AF65-F5344CB8AC3E}">
        <p14:creationId xmlns:p14="http://schemas.microsoft.com/office/powerpoint/2010/main" val="2169969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a:spLocks noGrp="1"/>
          </p:cNvSpPr>
          <p:nvPr>
            <p:ph type="title"/>
          </p:nvPr>
        </p:nvSpPr>
        <p:spPr/>
        <p:txBody>
          <a:bodyPr anchor="ctr">
            <a:noAutofit/>
          </a:bodyPr>
          <a:lstStyle/>
          <a:p>
            <a:r>
              <a:rPr lang="en-US" b="1" dirty="0" smtClean="0">
                <a:effectLst>
                  <a:outerShdw blurRad="38100" dist="38100" dir="2700000" algn="tl">
                    <a:srgbClr val="000000">
                      <a:alpha val="43137"/>
                    </a:srgbClr>
                  </a:outerShdw>
                </a:effectLst>
              </a:rPr>
              <a:t>WHY CONNECT WITH NMDWS?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724400"/>
          </a:xfrm>
        </p:spPr>
        <p:txBody>
          <a:bodyPr>
            <a:normAutofit/>
          </a:bodyPr>
          <a:lstStyle/>
          <a:p>
            <a:pPr marL="347472" marR="5080">
              <a:lnSpc>
                <a:spcPct val="100000"/>
              </a:lnSpc>
            </a:pPr>
            <a:r>
              <a:rPr lang="en-US" sz="2400" spc="-10" dirty="0">
                <a:cs typeface="Calibri"/>
              </a:rPr>
              <a:t>Because we can connect </a:t>
            </a:r>
            <a:r>
              <a:rPr lang="en-US" sz="2400" spc="-5" dirty="0">
                <a:cs typeface="Calibri"/>
              </a:rPr>
              <a:t>business and </a:t>
            </a:r>
            <a:r>
              <a:rPr lang="en-US" sz="2400" spc="-20" dirty="0">
                <a:cs typeface="Calibri"/>
              </a:rPr>
              <a:t>workers </a:t>
            </a:r>
            <a:r>
              <a:rPr lang="en-US" sz="2400" dirty="0">
                <a:cs typeface="Calibri"/>
              </a:rPr>
              <a:t>with </a:t>
            </a:r>
            <a:r>
              <a:rPr lang="en-US" sz="2400" spc="-5" dirty="0" smtClean="0">
                <a:cs typeface="Calibri"/>
              </a:rPr>
              <a:t>education </a:t>
            </a:r>
            <a:r>
              <a:rPr lang="en-US" sz="2400" spc="-5" dirty="0">
                <a:cs typeface="Calibri"/>
              </a:rPr>
              <a:t>and economic </a:t>
            </a:r>
            <a:r>
              <a:rPr lang="en-US" sz="2400" spc="-10" dirty="0">
                <a:cs typeface="Calibri"/>
              </a:rPr>
              <a:t>development </a:t>
            </a:r>
            <a:r>
              <a:rPr lang="en-US" sz="2400" spc="-5" dirty="0">
                <a:cs typeface="Calibri"/>
              </a:rPr>
              <a:t>opportunities </a:t>
            </a:r>
            <a:r>
              <a:rPr lang="en-US" sz="2400" spc="-15" dirty="0" smtClean="0">
                <a:cs typeface="Calibri"/>
              </a:rPr>
              <a:t>to </a:t>
            </a:r>
            <a:r>
              <a:rPr lang="en-US" sz="2400" spc="-10" dirty="0">
                <a:cs typeface="Calibri"/>
              </a:rPr>
              <a:t>produce </a:t>
            </a:r>
            <a:r>
              <a:rPr lang="en-US" sz="2400" dirty="0">
                <a:cs typeface="Calibri"/>
              </a:rPr>
              <a:t>the skilled </a:t>
            </a:r>
            <a:r>
              <a:rPr lang="en-US" sz="2400" spc="-15" dirty="0">
                <a:cs typeface="Calibri"/>
              </a:rPr>
              <a:t>workforce </a:t>
            </a:r>
            <a:r>
              <a:rPr lang="en-US" sz="2400" dirty="0">
                <a:cs typeface="Calibri"/>
              </a:rPr>
              <a:t>necessary </a:t>
            </a:r>
            <a:r>
              <a:rPr lang="en-US" sz="2400" spc="-20" dirty="0">
                <a:cs typeface="Calibri"/>
              </a:rPr>
              <a:t>for </a:t>
            </a:r>
            <a:r>
              <a:rPr lang="en-US" sz="2400" spc="-10" dirty="0">
                <a:cs typeface="Calibri"/>
              </a:rPr>
              <a:t>New</a:t>
            </a:r>
            <a:r>
              <a:rPr lang="en-US" sz="2400" spc="-85" dirty="0">
                <a:cs typeface="Calibri"/>
              </a:rPr>
              <a:t> </a:t>
            </a:r>
            <a:r>
              <a:rPr lang="en-US" sz="2400" spc="-10" dirty="0">
                <a:cs typeface="Calibri"/>
              </a:rPr>
              <a:t>Mexico!</a:t>
            </a:r>
            <a:endParaRPr lang="en-US" sz="2400" dirty="0">
              <a:cs typeface="Calibri"/>
            </a:endParaRPr>
          </a:p>
          <a:p>
            <a:pPr marL="4572" indent="0">
              <a:buNone/>
            </a:pPr>
            <a:endParaRPr lang="en-US" sz="2400" dirty="0">
              <a:cs typeface="Calibri"/>
            </a:endParaRPr>
          </a:p>
          <a:p>
            <a:pPr marL="4572" indent="0">
              <a:lnSpc>
                <a:spcPct val="100000"/>
              </a:lnSpc>
              <a:buNone/>
            </a:pPr>
            <a:endParaRPr lang="en-US" sz="2400" dirty="0" smtClean="0">
              <a:cs typeface="Calibri"/>
            </a:endParaRPr>
          </a:p>
        </p:txBody>
      </p:sp>
      <p:pic>
        <p:nvPicPr>
          <p:cNvPr id="4" name="Picture 3" descr="Stick figures holding hands, forming a circl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1319" y="2538984"/>
            <a:ext cx="3261360" cy="3480816"/>
          </a:xfrm>
          <a:prstGeom prst="rect">
            <a:avLst/>
          </a:prstGeom>
        </p:spPr>
      </p:pic>
    </p:spTree>
    <p:extLst>
      <p:ext uri="{BB962C8B-B14F-4D97-AF65-F5344CB8AC3E}">
        <p14:creationId xmlns:p14="http://schemas.microsoft.com/office/powerpoint/2010/main" val="219867238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a:spLocks noGrp="1"/>
          </p:cNvSpPr>
          <p:nvPr>
            <p:ph type="title"/>
          </p:nvPr>
        </p:nvSpPr>
        <p:spPr/>
        <p:txBody>
          <a:bodyPr anchor="ctr">
            <a:noAutofit/>
          </a:bodyPr>
          <a:lstStyle/>
          <a:p>
            <a:r>
              <a:rPr lang="en-US" b="1" dirty="0" smtClean="0">
                <a:effectLst>
                  <a:outerShdw blurRad="38100" dist="38100" dir="2700000" algn="tl">
                    <a:srgbClr val="000000">
                      <a:alpha val="43137"/>
                    </a:srgbClr>
                  </a:outerShdw>
                </a:effectLst>
              </a:rPr>
              <a:t>DISCUSSION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533400" y="1295400"/>
            <a:ext cx="8229600" cy="4724400"/>
          </a:xfrm>
        </p:spPr>
        <p:txBody>
          <a:bodyPr>
            <a:normAutofit/>
          </a:bodyPr>
          <a:lstStyle/>
          <a:p>
            <a:pPr marL="344170">
              <a:lnSpc>
                <a:spcPct val="100000"/>
              </a:lnSpc>
            </a:pPr>
            <a:r>
              <a:rPr lang="en-US" sz="2400" spc="-10" dirty="0"/>
              <a:t>What </a:t>
            </a:r>
            <a:r>
              <a:rPr lang="en-US" sz="2400" spc="-15" dirty="0"/>
              <a:t>steps </a:t>
            </a:r>
            <a:r>
              <a:rPr lang="en-US" sz="2400" spc="-20" dirty="0"/>
              <a:t>are </a:t>
            </a:r>
            <a:r>
              <a:rPr lang="en-US" sz="2400" dirty="0"/>
              <a:t>being </a:t>
            </a:r>
            <a:r>
              <a:rPr lang="en-US" sz="2400" spc="-25" dirty="0"/>
              <a:t>taken </a:t>
            </a:r>
            <a:r>
              <a:rPr lang="en-US" sz="2400" spc="-20" dirty="0"/>
              <a:t>at </a:t>
            </a:r>
            <a:r>
              <a:rPr lang="en-US" sz="2400" spc="-10" dirty="0"/>
              <a:t>your </a:t>
            </a:r>
            <a:r>
              <a:rPr lang="en-US" sz="2400" spc="-5" dirty="0"/>
              <a:t>campus </a:t>
            </a:r>
            <a:r>
              <a:rPr lang="en-US" sz="2400" spc="-15" dirty="0"/>
              <a:t>that </a:t>
            </a:r>
            <a:r>
              <a:rPr lang="en-US" sz="2400" spc="-25" dirty="0"/>
              <a:t>have</a:t>
            </a:r>
            <a:r>
              <a:rPr lang="en-US" sz="2400" spc="85" dirty="0"/>
              <a:t> </a:t>
            </a:r>
            <a:r>
              <a:rPr lang="en-US" sz="2400" spc="-5" dirty="0" smtClean="0"/>
              <a:t>made </a:t>
            </a:r>
            <a:r>
              <a:rPr lang="en-US" sz="2400" spc="-10" dirty="0" smtClean="0"/>
              <a:t>an </a:t>
            </a:r>
            <a:r>
              <a:rPr lang="en-US" sz="2400" dirty="0"/>
              <a:t>impact </a:t>
            </a:r>
            <a:r>
              <a:rPr lang="en-US" sz="2400" spc="-5" dirty="0"/>
              <a:t>on </a:t>
            </a:r>
            <a:r>
              <a:rPr lang="en-US" sz="2400" dirty="0"/>
              <a:t>the </a:t>
            </a:r>
            <a:r>
              <a:rPr lang="en-US" sz="2400" spc="-15" dirty="0"/>
              <a:t>student’s </a:t>
            </a:r>
            <a:r>
              <a:rPr lang="en-US" sz="2400" spc="-5" dirty="0"/>
              <a:t>transition </a:t>
            </a:r>
            <a:r>
              <a:rPr lang="en-US" sz="2400" spc="-10" dirty="0"/>
              <a:t>from </a:t>
            </a:r>
            <a:r>
              <a:rPr lang="en-US" sz="2400" spc="-5" dirty="0"/>
              <a:t>school </a:t>
            </a:r>
            <a:r>
              <a:rPr lang="en-US" sz="2400" spc="-15" dirty="0"/>
              <a:t>to</a:t>
            </a:r>
            <a:r>
              <a:rPr lang="en-US" sz="2400" spc="-100" dirty="0"/>
              <a:t> </a:t>
            </a:r>
            <a:r>
              <a:rPr lang="en-US" sz="2400" spc="-5" dirty="0"/>
              <a:t>work?</a:t>
            </a:r>
          </a:p>
          <a:p>
            <a:pPr marL="344170">
              <a:lnSpc>
                <a:spcPct val="100000"/>
              </a:lnSpc>
              <a:spcBef>
                <a:spcPts val="580"/>
              </a:spcBef>
            </a:pPr>
            <a:r>
              <a:rPr lang="en-US" sz="2400" spc="-5" dirty="0"/>
              <a:t>How do </a:t>
            </a:r>
            <a:r>
              <a:rPr lang="en-US" sz="2400" spc="-15" dirty="0"/>
              <a:t>you </a:t>
            </a:r>
            <a:r>
              <a:rPr lang="en-US" sz="2400" spc="-20" dirty="0"/>
              <a:t>keep </a:t>
            </a:r>
            <a:r>
              <a:rPr lang="en-US" sz="2400" dirty="0"/>
              <a:t>in </a:t>
            </a:r>
            <a:r>
              <a:rPr lang="en-US" sz="2400" spc="-10" dirty="0"/>
              <a:t>touch </a:t>
            </a:r>
            <a:r>
              <a:rPr lang="en-US" sz="2400" dirty="0"/>
              <a:t>with </a:t>
            </a:r>
            <a:r>
              <a:rPr lang="en-US" sz="2400" spc="-10" dirty="0"/>
              <a:t>students throughout</a:t>
            </a:r>
            <a:r>
              <a:rPr lang="en-US" sz="2400" spc="-30" dirty="0"/>
              <a:t> </a:t>
            </a:r>
            <a:r>
              <a:rPr lang="en-US" sz="2400" dirty="0" smtClean="0"/>
              <a:t>the </a:t>
            </a:r>
            <a:r>
              <a:rPr lang="en-US" sz="2400" spc="-10" dirty="0" smtClean="0"/>
              <a:t>semester </a:t>
            </a:r>
            <a:r>
              <a:rPr lang="en-US" sz="2400" spc="-5" dirty="0"/>
              <a:t>and</a:t>
            </a:r>
            <a:r>
              <a:rPr lang="en-US" sz="2400" spc="-65" dirty="0"/>
              <a:t> </a:t>
            </a:r>
            <a:r>
              <a:rPr lang="en-US" sz="2400" spc="-10" dirty="0"/>
              <a:t>afterwards?</a:t>
            </a:r>
          </a:p>
          <a:p>
            <a:pPr marL="344170">
              <a:lnSpc>
                <a:spcPct val="100000"/>
              </a:lnSpc>
              <a:spcBef>
                <a:spcPts val="575"/>
              </a:spcBef>
            </a:pPr>
            <a:r>
              <a:rPr lang="en-US" sz="2400" spc="-20" dirty="0"/>
              <a:t>Are </a:t>
            </a:r>
            <a:r>
              <a:rPr lang="en-US" sz="2400" spc="-15" dirty="0"/>
              <a:t>you </a:t>
            </a:r>
            <a:r>
              <a:rPr lang="en-US" sz="2400" spc="-10" dirty="0"/>
              <a:t>currently </a:t>
            </a:r>
            <a:r>
              <a:rPr lang="en-US" sz="2400" spc="-5" dirty="0"/>
              <a:t>working </a:t>
            </a:r>
            <a:r>
              <a:rPr lang="en-US" sz="2400" dirty="0"/>
              <a:t>with </a:t>
            </a:r>
            <a:r>
              <a:rPr lang="en-US" sz="2400" spc="-10" dirty="0"/>
              <a:t>employers </a:t>
            </a:r>
            <a:r>
              <a:rPr lang="en-US" sz="2400" spc="-5" dirty="0"/>
              <a:t>out </a:t>
            </a:r>
            <a:r>
              <a:rPr lang="en-US" sz="2400" dirty="0"/>
              <a:t>in</a:t>
            </a:r>
            <a:r>
              <a:rPr lang="en-US" sz="2400" spc="-50" dirty="0"/>
              <a:t> </a:t>
            </a:r>
            <a:r>
              <a:rPr lang="en-US" sz="2400" spc="-10" dirty="0" smtClean="0"/>
              <a:t>the </a:t>
            </a:r>
            <a:r>
              <a:rPr lang="en-US" sz="2400" spc="-5" dirty="0" smtClean="0"/>
              <a:t>community</a:t>
            </a:r>
            <a:r>
              <a:rPr lang="en-US" sz="2400" spc="-5" dirty="0"/>
              <a:t>? </a:t>
            </a:r>
            <a:r>
              <a:rPr lang="en-US" sz="2400" spc="-10" dirty="0"/>
              <a:t>What </a:t>
            </a:r>
            <a:r>
              <a:rPr lang="en-US" sz="2400" dirty="0"/>
              <a:t>is </a:t>
            </a:r>
            <a:r>
              <a:rPr lang="en-US" sz="2400" spc="-10" dirty="0"/>
              <a:t>your current </a:t>
            </a:r>
            <a:r>
              <a:rPr lang="en-US" sz="2400" spc="-15" dirty="0"/>
              <a:t>strategy? </a:t>
            </a:r>
            <a:r>
              <a:rPr lang="en-US" sz="2400" spc="-5" dirty="0"/>
              <a:t>How </a:t>
            </a:r>
            <a:r>
              <a:rPr lang="en-US" sz="2400" dirty="0"/>
              <a:t>is it</a:t>
            </a:r>
            <a:r>
              <a:rPr lang="en-US" sz="2400" spc="-120" dirty="0"/>
              <a:t> </a:t>
            </a:r>
            <a:r>
              <a:rPr lang="en-US" sz="2400" spc="-5" dirty="0"/>
              <a:t>working?</a:t>
            </a:r>
          </a:p>
          <a:p>
            <a:pPr marL="344170">
              <a:lnSpc>
                <a:spcPct val="100000"/>
              </a:lnSpc>
              <a:spcBef>
                <a:spcPts val="580"/>
              </a:spcBef>
            </a:pPr>
            <a:r>
              <a:rPr lang="en-US" sz="2400" spc="-10" dirty="0"/>
              <a:t>What </a:t>
            </a:r>
            <a:r>
              <a:rPr lang="en-US" sz="2400" spc="-20" dirty="0"/>
              <a:t>are </a:t>
            </a:r>
            <a:r>
              <a:rPr lang="en-US" sz="2400" spc="-10" dirty="0"/>
              <a:t>your processes </a:t>
            </a:r>
            <a:r>
              <a:rPr lang="en-US" sz="2400" dirty="0"/>
              <a:t>in </a:t>
            </a:r>
            <a:r>
              <a:rPr lang="en-US" sz="2400" spc="-5" dirty="0"/>
              <a:t>job</a:t>
            </a:r>
            <a:r>
              <a:rPr lang="en-US" sz="2400" spc="35" dirty="0"/>
              <a:t> </a:t>
            </a:r>
            <a:r>
              <a:rPr lang="en-US" sz="2400" spc="-10" dirty="0"/>
              <a:t>development?</a:t>
            </a:r>
          </a:p>
          <a:p>
            <a:pPr marL="4572" indent="0">
              <a:buNone/>
            </a:pPr>
            <a:endParaRPr lang="en-US" sz="2400" dirty="0">
              <a:cs typeface="Calibri"/>
            </a:endParaRPr>
          </a:p>
          <a:p>
            <a:pPr marL="4572" indent="0">
              <a:lnSpc>
                <a:spcPct val="100000"/>
              </a:lnSpc>
              <a:buNone/>
            </a:pPr>
            <a:endParaRPr lang="en-US" sz="2400" dirty="0" smtClean="0">
              <a:cs typeface="Calibri"/>
            </a:endParaRPr>
          </a:p>
        </p:txBody>
      </p:sp>
      <p:pic>
        <p:nvPicPr>
          <p:cNvPr id="9" name="Picture 8" descr="Seven lightbulbs placed horizontal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349" y="4648200"/>
            <a:ext cx="5791702" cy="1173582"/>
          </a:xfrm>
          <a:prstGeom prst="rect">
            <a:avLst/>
          </a:prstGeom>
        </p:spPr>
      </p:pic>
    </p:spTree>
    <p:extLst>
      <p:ext uri="{BB962C8B-B14F-4D97-AF65-F5344CB8AC3E}">
        <p14:creationId xmlns:p14="http://schemas.microsoft.com/office/powerpoint/2010/main" val="24352116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44562"/>
          </a:xfrm>
        </p:spPr>
        <p:txBody>
          <a:bodyPr>
            <a:normAutofit/>
          </a:bodyPr>
          <a:lstStyle/>
          <a:p>
            <a:r>
              <a:rPr lang="en-US" b="1" dirty="0" smtClean="0">
                <a:effectLst>
                  <a:outerShdw blurRad="38100" dist="38100" dir="2700000" algn="tl">
                    <a:srgbClr val="000000">
                      <a:alpha val="43137"/>
                    </a:srgbClr>
                  </a:outerShdw>
                </a:effectLst>
              </a:rPr>
              <a:t>ACKNOWLEDGEMENTS</a:t>
            </a:r>
            <a:endParaRPr lang="en-US" b="1" dirty="0">
              <a:effectLst>
                <a:outerShdw blurRad="38100" dist="38100" dir="2700000" algn="tl">
                  <a:srgbClr val="000000">
                    <a:alpha val="43137"/>
                  </a:srgbClr>
                </a:outerShdw>
              </a:effectLst>
            </a:endParaRPr>
          </a:p>
        </p:txBody>
      </p:sp>
      <p:sp>
        <p:nvSpPr>
          <p:cNvPr id="6" name="Content Placeholder 5"/>
          <p:cNvSpPr>
            <a:spLocks noGrp="1"/>
          </p:cNvSpPr>
          <p:nvPr>
            <p:ph sz="half" idx="1"/>
          </p:nvPr>
        </p:nvSpPr>
        <p:spPr>
          <a:xfrm>
            <a:off x="457200" y="1447800"/>
            <a:ext cx="8305800" cy="4461083"/>
          </a:xfrm>
        </p:spPr>
        <p:txBody>
          <a:bodyPr>
            <a:normAutofit/>
          </a:bodyPr>
          <a:lstStyle/>
          <a:p>
            <a:pPr marL="0" indent="0">
              <a:buNone/>
            </a:pPr>
            <a:r>
              <a:rPr lang="en-US" sz="1600" dirty="0"/>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marL="0" indent="0">
              <a:buNone/>
            </a:pPr>
            <a:r>
              <a:rPr lang="en-US" sz="1600" dirty="0"/>
              <a:t> </a:t>
            </a:r>
          </a:p>
          <a:p>
            <a:pPr marL="0" indent="0">
              <a:buNone/>
            </a:pPr>
            <a:r>
              <a:rPr lang="en-US" sz="1600" dirty="0"/>
              <a:t>Although the authoring institution of this educational resource has made every effort to ensure that the information presented is correct, the institution assumes no liability to any party for any loss, damage, or disruption caused by errors or omissions. </a:t>
            </a:r>
          </a:p>
          <a:p>
            <a:pPr marL="0" indent="0">
              <a:buNone/>
            </a:pPr>
            <a:r>
              <a:rPr lang="en-US" sz="1600" dirty="0"/>
              <a:t> </a:t>
            </a:r>
          </a:p>
          <a:p>
            <a:pPr marL="0" indent="0">
              <a:buNone/>
            </a:pPr>
            <a:r>
              <a:rPr lang="en-US" sz="1600" dirty="0"/>
              <a:t>Except where otherwise noted, this work by SUN PATH </a:t>
            </a:r>
            <a:r>
              <a:rPr lang="en-US" sz="1600" dirty="0" smtClean="0"/>
              <a:t>Consortium is </a:t>
            </a:r>
            <a:r>
              <a:rPr lang="en-US" sz="1600" dirty="0"/>
              <a:t>licensed under the Creative Commons Attribution 4.0 International License. To view a copy of this license, click on the following link: </a:t>
            </a:r>
            <a:r>
              <a:rPr lang="en-US" sz="1600" u="sng" dirty="0">
                <a:hlinkClick r:id="rId2"/>
              </a:rPr>
              <a:t>Creative Commons License 4.0.</a:t>
            </a:r>
            <a:endParaRPr lang="en-US" sz="1600" dirty="0"/>
          </a:p>
        </p:txBody>
      </p:sp>
      <p:pic>
        <p:nvPicPr>
          <p:cNvPr id="1026" name="Picture 85" descr="Creative Commons CC BY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5612020"/>
            <a:ext cx="838200" cy="296863"/>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3" descr="SUN PATH Consortium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2650" y="5429458"/>
            <a:ext cx="1866900" cy="479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4972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ADVISORY COUNCILS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43000"/>
            <a:ext cx="8382000" cy="4983163"/>
          </a:xfrm>
        </p:spPr>
        <p:txBody>
          <a:bodyPr>
            <a:normAutofit/>
          </a:bodyPr>
          <a:lstStyle/>
          <a:p>
            <a:pPr marL="0" indent="0">
              <a:buNone/>
            </a:pPr>
            <a:r>
              <a:rPr lang="en-US" sz="2400" b="1" dirty="0" smtClean="0"/>
              <a:t>Our process on developing a new program:</a:t>
            </a:r>
          </a:p>
          <a:p>
            <a:pPr marL="0" indent="0">
              <a:buNone/>
            </a:pPr>
            <a:endParaRPr lang="en-US" dirty="0"/>
          </a:p>
          <a:p>
            <a:pPr>
              <a:buFont typeface="Arial" panose="020B0604020202020204" pitchFamily="34" charset="0"/>
              <a:buChar char="•"/>
            </a:pPr>
            <a:r>
              <a:rPr lang="en-US" dirty="0" smtClean="0"/>
              <a:t>Meet with employers in that industry.</a:t>
            </a:r>
          </a:p>
          <a:p>
            <a:pPr>
              <a:buFont typeface="Arial" panose="020B0604020202020204" pitchFamily="34" charset="0"/>
              <a:buChar char="•"/>
            </a:pPr>
            <a:r>
              <a:rPr lang="en-US" dirty="0" smtClean="0"/>
              <a:t>Find out what kind of training needs they have.</a:t>
            </a:r>
          </a:p>
          <a:p>
            <a:pPr>
              <a:buFont typeface="Arial" panose="020B0604020202020204" pitchFamily="34" charset="0"/>
              <a:buChar char="•"/>
            </a:pPr>
            <a:r>
              <a:rPr lang="en-US" dirty="0" smtClean="0"/>
              <a:t>Provide information to employers on skill sets learned in the classroom.</a:t>
            </a:r>
          </a:p>
          <a:p>
            <a:pPr>
              <a:buFont typeface="Arial" panose="020B0604020202020204" pitchFamily="34" charset="0"/>
              <a:buChar char="•"/>
            </a:pPr>
            <a:r>
              <a:rPr lang="en-US" dirty="0" smtClean="0"/>
              <a:t>If necessary and allowable, additional skill sets are added in order to meet the employers’ training needs. </a:t>
            </a:r>
            <a:endParaRPr lang="en-US" dirty="0"/>
          </a:p>
        </p:txBody>
      </p:sp>
    </p:spTree>
    <p:extLst>
      <p:ext uri="{BB962C8B-B14F-4D97-AF65-F5344CB8AC3E}">
        <p14:creationId xmlns:p14="http://schemas.microsoft.com/office/powerpoint/2010/main" val="2314812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EXAMPLE</a:t>
            </a:r>
            <a:endParaRPr lang="en-US" b="1" dirty="0">
              <a:effectLst>
                <a:outerShdw blurRad="38100" dist="38100" dir="2700000" algn="tl">
                  <a:srgbClr val="000000">
                    <a:alpha val="43137"/>
                  </a:srgbClr>
                </a:outerShdw>
              </a:effectLst>
            </a:endParaRPr>
          </a:p>
        </p:txBody>
      </p:sp>
      <p:sp>
        <p:nvSpPr>
          <p:cNvPr id="4" name="Content Placeholder 3"/>
          <p:cNvSpPr>
            <a:spLocks noGrp="1"/>
          </p:cNvSpPr>
          <p:nvPr>
            <p:ph idx="1"/>
          </p:nvPr>
        </p:nvSpPr>
        <p:spPr/>
        <p:txBody>
          <a:bodyPr/>
          <a:lstStyle/>
          <a:p>
            <a:r>
              <a:rPr lang="en-US" dirty="0" smtClean="0"/>
              <a:t>UNM Valencia did not have a Medical Assistant Program, but we do offer the Certified Nurse Assistant (CNA) and Phlebotomy course.</a:t>
            </a:r>
          </a:p>
          <a:p>
            <a:pPr marL="0" indent="0">
              <a:buNone/>
            </a:pPr>
            <a:endParaRPr lang="en-US" dirty="0" smtClean="0"/>
          </a:p>
          <a:p>
            <a:r>
              <a:rPr lang="en-US" dirty="0" smtClean="0"/>
              <a:t>Employers suggested that we combine the CNA and Phlebotomy classes along with Computers, English, Math, and Medical Terminology, as those are the skill sets that they are seeking from employees.</a:t>
            </a:r>
            <a:endParaRPr lang="en-US" dirty="0"/>
          </a:p>
        </p:txBody>
      </p:sp>
    </p:spTree>
    <p:extLst>
      <p:ext uri="{BB962C8B-B14F-4D97-AF65-F5344CB8AC3E}">
        <p14:creationId xmlns:p14="http://schemas.microsoft.com/office/powerpoint/2010/main" val="21008266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RESULTS</a:t>
            </a:r>
            <a:r>
              <a:rPr lang="en-US" dirty="0" smtClean="0"/>
              <a:t>	</a:t>
            </a:r>
            <a:endParaRPr lang="en-US" dirty="0"/>
          </a:p>
        </p:txBody>
      </p:sp>
      <p:sp>
        <p:nvSpPr>
          <p:cNvPr id="3" name="Content Placeholder 2"/>
          <p:cNvSpPr>
            <a:spLocks noGrp="1"/>
          </p:cNvSpPr>
          <p:nvPr>
            <p:ph idx="1"/>
          </p:nvPr>
        </p:nvSpPr>
        <p:spPr>
          <a:xfrm>
            <a:off x="457200" y="1219199"/>
            <a:ext cx="8229600" cy="5029201"/>
          </a:xfrm>
        </p:spPr>
        <p:txBody>
          <a:bodyPr>
            <a:normAutofit/>
          </a:bodyPr>
          <a:lstStyle/>
          <a:p>
            <a:r>
              <a:rPr lang="en-US" dirty="0" smtClean="0"/>
              <a:t>Based on these recommendations, we now have a Medical Assistant program.</a:t>
            </a:r>
          </a:p>
          <a:p>
            <a:pPr marL="0" indent="0">
              <a:buNone/>
            </a:pPr>
            <a:endParaRPr lang="en-US" dirty="0" smtClean="0"/>
          </a:p>
          <a:p>
            <a:r>
              <a:rPr lang="en-US" dirty="0" smtClean="0"/>
              <a:t>We have had success in placing students as Nurse Techs (equivalent to a Medical Assistant) at local hospitals with these skill sets. </a:t>
            </a:r>
          </a:p>
          <a:p>
            <a:endParaRPr lang="en-US" sz="1700" i="1" dirty="0"/>
          </a:p>
        </p:txBody>
      </p:sp>
      <p:pic>
        <p:nvPicPr>
          <p:cNvPr id="4" name="Picture 3" descr="Female healthcare professional."/>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0" y="3505200"/>
            <a:ext cx="1961145" cy="2478502"/>
          </a:xfrm>
          <a:prstGeom prst="rect">
            <a:avLst/>
          </a:prstGeom>
        </p:spPr>
      </p:pic>
    </p:spTree>
    <p:extLst>
      <p:ext uri="{BB962C8B-B14F-4D97-AF65-F5344CB8AC3E}">
        <p14:creationId xmlns:p14="http://schemas.microsoft.com/office/powerpoint/2010/main" val="1081007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198" y="152400"/>
            <a:ext cx="8610601" cy="944562"/>
          </a:xfrm>
        </p:spPr>
        <p:txBody>
          <a:bodyPr>
            <a:normAutofit fontScale="90000"/>
          </a:bodyPr>
          <a:lstStyle/>
          <a:p>
            <a:r>
              <a:rPr lang="en-US" b="1" dirty="0" smtClean="0">
                <a:effectLst>
                  <a:outerShdw blurRad="38100" dist="38100" dir="2700000" algn="tl">
                    <a:srgbClr val="000000">
                      <a:alpha val="43137"/>
                    </a:srgbClr>
                  </a:outerShdw>
                </a:effectLst>
              </a:rPr>
              <a:t>CONNECTING EMPLOYERS TO STUDENTS</a:t>
            </a:r>
            <a:r>
              <a:rPr lang="en-US" dirty="0" smtClean="0"/>
              <a:t>	</a:t>
            </a:r>
            <a:endParaRPr lang="en-US" dirty="0"/>
          </a:p>
        </p:txBody>
      </p:sp>
      <p:sp>
        <p:nvSpPr>
          <p:cNvPr id="3" name="Content Placeholder 2"/>
          <p:cNvSpPr>
            <a:spLocks noGrp="1"/>
          </p:cNvSpPr>
          <p:nvPr>
            <p:ph idx="1"/>
          </p:nvPr>
        </p:nvSpPr>
        <p:spPr>
          <a:xfrm>
            <a:off x="533400" y="1219200"/>
            <a:ext cx="8153400" cy="5105400"/>
          </a:xfrm>
        </p:spPr>
        <p:txBody>
          <a:bodyPr>
            <a:normAutofit/>
          </a:bodyPr>
          <a:lstStyle/>
          <a:p>
            <a:r>
              <a:rPr lang="en-US" sz="2400" dirty="0" smtClean="0"/>
              <a:t>Narrowing down the recruitment pool can be accomplished by collecting regular information on employer hiring needs.</a:t>
            </a:r>
          </a:p>
          <a:p>
            <a:pPr marL="0" indent="0">
              <a:buNone/>
            </a:pPr>
            <a:endParaRPr lang="en-US" sz="2400" dirty="0" smtClean="0"/>
          </a:p>
          <a:p>
            <a:r>
              <a:rPr lang="en-US" sz="2400" dirty="0" smtClean="0"/>
              <a:t>Introducing faculty to employers to help establish connections with specific academic departments. </a:t>
            </a:r>
          </a:p>
          <a:p>
            <a:pPr marL="0" indent="0">
              <a:buNone/>
            </a:pPr>
            <a:endParaRPr lang="en-US" sz="2400" dirty="0" smtClean="0"/>
          </a:p>
          <a:p>
            <a:r>
              <a:rPr lang="en-US" sz="2400" dirty="0" smtClean="0"/>
              <a:t>Performing initial quality checks of student applicants.</a:t>
            </a:r>
          </a:p>
          <a:p>
            <a:pPr marL="0" indent="0">
              <a:buNone/>
            </a:pPr>
            <a:endParaRPr lang="en-US" sz="2400" dirty="0" smtClean="0"/>
          </a:p>
          <a:p>
            <a:r>
              <a:rPr lang="en-US" sz="2400" dirty="0" smtClean="0"/>
              <a:t>Connecting employers to specific student clubs, activities, events. </a:t>
            </a:r>
            <a:endParaRPr lang="en-US" sz="2000" dirty="0"/>
          </a:p>
          <a:p>
            <a:endParaRPr lang="en-US" dirty="0"/>
          </a:p>
        </p:txBody>
      </p:sp>
    </p:spTree>
    <p:extLst>
      <p:ext uri="{BB962C8B-B14F-4D97-AF65-F5344CB8AC3E}">
        <p14:creationId xmlns:p14="http://schemas.microsoft.com/office/powerpoint/2010/main" val="30106185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198" y="76200"/>
            <a:ext cx="8686801" cy="944562"/>
          </a:xfrm>
        </p:spPr>
        <p:txBody>
          <a:bodyPr>
            <a:normAutofit fontScale="90000"/>
          </a:bodyPr>
          <a:lstStyle/>
          <a:p>
            <a:r>
              <a:rPr lang="en-US" b="1" dirty="0" smtClean="0">
                <a:effectLst>
                  <a:outerShdw blurRad="38100" dist="38100" dir="2700000" algn="tl">
                    <a:srgbClr val="000000">
                      <a:alpha val="43137"/>
                    </a:srgbClr>
                  </a:outerShdw>
                </a:effectLst>
              </a:rPr>
              <a:t>WITHIN THE CONTEXT OF THESE PRINCIPLES, CAREER SERVICES MUST:</a:t>
            </a:r>
            <a:r>
              <a:rPr lang="en-US" dirty="0" smtClean="0"/>
              <a:t>	</a:t>
            </a:r>
            <a:endParaRPr lang="en-US" dirty="0"/>
          </a:p>
        </p:txBody>
      </p:sp>
      <p:sp>
        <p:nvSpPr>
          <p:cNvPr id="6" name="Content Placeholder 5"/>
          <p:cNvSpPr>
            <a:spLocks noGrp="1"/>
          </p:cNvSpPr>
          <p:nvPr>
            <p:ph idx="1"/>
          </p:nvPr>
        </p:nvSpPr>
        <p:spPr>
          <a:xfrm>
            <a:off x="457200" y="1493837"/>
            <a:ext cx="8229600" cy="4754563"/>
          </a:xfrm>
        </p:spPr>
        <p:txBody>
          <a:bodyPr>
            <a:normAutofit/>
          </a:bodyPr>
          <a:lstStyle/>
          <a:p>
            <a:r>
              <a:rPr lang="en-US" sz="2400" dirty="0" smtClean="0"/>
              <a:t>Develop strategic objectives for employer relations/services and job development that yield maximum opportunities for the institution’s students and other designated clients.</a:t>
            </a:r>
          </a:p>
          <a:p>
            <a:pPr marL="0" indent="0">
              <a:buNone/>
            </a:pPr>
            <a:endParaRPr lang="en-US" sz="2400" dirty="0" smtClean="0"/>
          </a:p>
          <a:p>
            <a:r>
              <a:rPr lang="en-US" sz="2400" dirty="0" smtClean="0"/>
              <a:t>Develop, maintain, and enhance relationships with employers who may provide career development and employment opportunities for students and other designated clients. </a:t>
            </a:r>
          </a:p>
          <a:p>
            <a:pPr marL="0" indent="0" algn="ctr">
              <a:buNone/>
            </a:pPr>
            <a:endParaRPr lang="en-US" sz="2400" b="1" dirty="0" smtClean="0"/>
          </a:p>
        </p:txBody>
      </p:sp>
    </p:spTree>
    <p:extLst>
      <p:ext uri="{BB962C8B-B14F-4D97-AF65-F5344CB8AC3E}">
        <p14:creationId xmlns:p14="http://schemas.microsoft.com/office/powerpoint/2010/main" val="3046611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2723</TotalTime>
  <Words>2722</Words>
  <Application>Microsoft Office PowerPoint</Application>
  <PresentationFormat>On-screen Show (4:3)</PresentationFormat>
  <Paragraphs>274</Paragraphs>
  <Slides>47</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47</vt:i4>
      </vt:variant>
    </vt:vector>
  </HeadingPairs>
  <TitlesOfParts>
    <vt:vector size="54" baseType="lpstr">
      <vt:lpstr>Arial</vt:lpstr>
      <vt:lpstr>Arial Black</vt:lpstr>
      <vt:lpstr>Calibri</vt:lpstr>
      <vt:lpstr>Times New Roman</vt:lpstr>
      <vt:lpstr>Wingdings</vt:lpstr>
      <vt:lpstr>Office Theme</vt:lpstr>
      <vt:lpstr>1_Office Theme</vt:lpstr>
      <vt:lpstr>EFFECTIVE  EMPLOYER OUTREACH </vt:lpstr>
      <vt:lpstr>EFFECTIVE EMPLOYER OUTREACH</vt:lpstr>
      <vt:lpstr>EMPLOYER RELATIONS  &amp; RECRUITMENT SERVICES</vt:lpstr>
      <vt:lpstr>CLOSING THE SKILLS MATCH GAP</vt:lpstr>
      <vt:lpstr>ADVISORY COUNCILS</vt:lpstr>
      <vt:lpstr>EXAMPLE</vt:lpstr>
      <vt:lpstr>RESULTS </vt:lpstr>
      <vt:lpstr>CONNECTING EMPLOYERS TO STUDENTS </vt:lpstr>
      <vt:lpstr>WITHIN THE CONTEXT OF THESE PRINCIPLES, CAREER SERVICES MUST: </vt:lpstr>
      <vt:lpstr>WITHIN THE CONTEXT OF THESE PRINCIPLES, CAREER SERVICES MUST, continued: </vt:lpstr>
      <vt:lpstr>EMPLOYMENT SERVICES</vt:lpstr>
      <vt:lpstr>EMPLOYER / STUDENT ENGAGEMENT</vt:lpstr>
      <vt:lpstr>MOCK INTERVIEWS</vt:lpstr>
      <vt:lpstr>STUDENT BENEFITS OF MOCK INTERVIEWS</vt:lpstr>
      <vt:lpstr>STUDENT BENEFITS OF MOCK INTERVIEWS, continued</vt:lpstr>
      <vt:lpstr>CLASSROOM VISITS</vt:lpstr>
      <vt:lpstr>EMPLOYER OUTREACH INITIATIVE</vt:lpstr>
      <vt:lpstr>EXAMPLE:</vt:lpstr>
      <vt:lpstr>STUDENT ENGAGEMENT</vt:lpstr>
      <vt:lpstr>STUDENT ENGAGEMENT, continued</vt:lpstr>
      <vt:lpstr>STUDENT ENGAGEMENT,  continued</vt:lpstr>
      <vt:lpstr>REMINDER</vt:lpstr>
      <vt:lpstr>CAREER SOLUTIONS</vt:lpstr>
      <vt:lpstr>STUDENT INTERACTION  DURING THE SEMESTER</vt:lpstr>
      <vt:lpstr>POST GRADUATION</vt:lpstr>
      <vt:lpstr>ONGOING EMPLOYER OUTREACH:</vt:lpstr>
      <vt:lpstr>IMPLEMENTATION</vt:lpstr>
      <vt:lpstr>COMMUNICATION PLANNING</vt:lpstr>
      <vt:lpstr>KEEP IT SIMPLE</vt:lpstr>
      <vt:lpstr>KEEP IT SIMPLE, continued</vt:lpstr>
      <vt:lpstr>RELATIONSHIP BUILDING</vt:lpstr>
      <vt:lpstr>LINKEDIN / FACEBOOK</vt:lpstr>
      <vt:lpstr>EMAIL</vt:lpstr>
      <vt:lpstr>PHONE</vt:lpstr>
      <vt:lpstr>WHAT TO AVOID</vt:lpstr>
      <vt:lpstr>ASKING THE RIGHT QUESTIONS IS THE KEY TO  YOUR SUCCESS AND SO IS ARMING YOURSELF WITH ANSWERS!</vt:lpstr>
      <vt:lpstr>WHY IT’S REALLY ALL ABOUT SALES</vt:lpstr>
      <vt:lpstr>HOW CAN ALL OF THIS BE EFFECTIVELY MONITORED?</vt:lpstr>
      <vt:lpstr>TRACKING OUTCOMES?</vt:lpstr>
      <vt:lpstr>INTERNSHIPS</vt:lpstr>
      <vt:lpstr>ADDITIONAL OPTIONS</vt:lpstr>
      <vt:lpstr>ADDITIONAL OPTIONS, continued</vt:lpstr>
      <vt:lpstr>RESOURCES</vt:lpstr>
      <vt:lpstr>SUCCESS</vt:lpstr>
      <vt:lpstr>WHY CONNECT WITH NMDWS?</vt:lpstr>
      <vt:lpstr>DISCUSSION</vt:lpstr>
      <vt:lpstr>ACKNOWLEDGEMENTS</vt:lpstr>
    </vt:vector>
  </TitlesOfParts>
  <Company>SUN PATH Consortium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Employer Outreach</dc:title>
  <dc:subject>Workforce Solutions</dc:subject>
  <dc:creator>SUN PATH Consortium / New Mexico Department of Workforce Solutions</dc:creator>
  <cp:keywords>employer outreach, advisory council, employment services, mock interviews, communication planning, internships</cp:keywords>
  <cp:lastModifiedBy>Leslie</cp:lastModifiedBy>
  <cp:revision>247</cp:revision>
  <cp:lastPrinted>2012-01-17T15:08:12Z</cp:lastPrinted>
  <dcterms:created xsi:type="dcterms:W3CDTF">2011-10-28T17:28:08Z</dcterms:created>
  <dcterms:modified xsi:type="dcterms:W3CDTF">2018-04-28T19:10:04Z</dcterms:modified>
  <cp:category>Workforce Solutions</cp:category>
</cp:coreProperties>
</file>