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5" r:id="rId6"/>
    <p:sldId id="310" r:id="rId7"/>
    <p:sldId id="273" r:id="rId8"/>
    <p:sldId id="260" r:id="rId9"/>
    <p:sldId id="282" r:id="rId10"/>
    <p:sldId id="272" r:id="rId11"/>
    <p:sldId id="278" r:id="rId12"/>
    <p:sldId id="287" r:id="rId13"/>
    <p:sldId id="261" r:id="rId14"/>
    <p:sldId id="262" r:id="rId15"/>
    <p:sldId id="302" r:id="rId16"/>
    <p:sldId id="279" r:id="rId17"/>
    <p:sldId id="263" r:id="rId18"/>
    <p:sldId id="264" r:id="rId19"/>
    <p:sldId id="265" r:id="rId20"/>
    <p:sldId id="266" r:id="rId21"/>
    <p:sldId id="297" r:id="rId22"/>
    <p:sldId id="303" r:id="rId23"/>
    <p:sldId id="304" r:id="rId24"/>
    <p:sldId id="305" r:id="rId25"/>
    <p:sldId id="286" r:id="rId26"/>
    <p:sldId id="276" r:id="rId27"/>
    <p:sldId id="285" r:id="rId28"/>
    <p:sldId id="296" r:id="rId29"/>
    <p:sldId id="267" r:id="rId30"/>
    <p:sldId id="294" r:id="rId31"/>
    <p:sldId id="283" r:id="rId32"/>
    <p:sldId id="268" r:id="rId33"/>
    <p:sldId id="306" r:id="rId34"/>
    <p:sldId id="307" r:id="rId35"/>
    <p:sldId id="308" r:id="rId36"/>
    <p:sldId id="269" r:id="rId37"/>
    <p:sldId id="301" r:id="rId38"/>
    <p:sldId id="270" r:id="rId39"/>
    <p:sldId id="295" r:id="rId40"/>
    <p:sldId id="280" r:id="rId41"/>
    <p:sldId id="277" r:id="rId42"/>
    <p:sldId id="284" r:id="rId43"/>
    <p:sldId id="288" r:id="rId44"/>
    <p:sldId id="289" r:id="rId45"/>
    <p:sldId id="309" r:id="rId46"/>
    <p:sldId id="311" r:id="rId47"/>
    <p:sldId id="312" r:id="rId48"/>
    <p:sldId id="274" r:id="rId49"/>
    <p:sldId id="293" r:id="rId50"/>
    <p:sldId id="290" r:id="rId51"/>
    <p:sldId id="291" r:id="rId52"/>
    <p:sldId id="292" r:id="rId53"/>
    <p:sldId id="298" r:id="rId54"/>
    <p:sldId id="299" r:id="rId55"/>
    <p:sldId id="300" r:id="rId56"/>
    <p:sldId id="313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0072" autoAdjust="0"/>
  </p:normalViewPr>
  <p:slideViewPr>
    <p:cSldViewPr>
      <p:cViewPr varScale="1">
        <p:scale>
          <a:sx n="76" d="100"/>
          <a:sy n="76" d="100"/>
        </p:scale>
        <p:origin x="-156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7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2FCF-C365-4305-8D05-79E109CF7E2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0037-E136-4320-A415-F2945667C3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58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2FCF-C365-4305-8D05-79E109CF7E2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0037-E136-4320-A415-F2945667C3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15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2FCF-C365-4305-8D05-79E109CF7E2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0037-E136-4320-A415-F2945667C3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2FCF-C365-4305-8D05-79E109CF7E2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0037-E136-4320-A415-F2945667C3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39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2FCF-C365-4305-8D05-79E109CF7E2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0037-E136-4320-A415-F2945667C3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317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2FCF-C365-4305-8D05-79E109CF7E2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0037-E136-4320-A415-F2945667C3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218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2FCF-C365-4305-8D05-79E109CF7E2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0037-E136-4320-A415-F2945667C3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257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2FCF-C365-4305-8D05-79E109CF7E2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0037-E136-4320-A415-F2945667C3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96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2FCF-C365-4305-8D05-79E109CF7E2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0037-E136-4320-A415-F2945667C3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915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2FCF-C365-4305-8D05-79E109CF7E2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0037-E136-4320-A415-F2945667C3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363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2FCF-C365-4305-8D05-79E109CF7E2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0037-E136-4320-A415-F2945667C3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776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42FCF-C365-4305-8D05-79E109CF7E2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80037-E136-4320-A415-F2945667C3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450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19400"/>
            <a:ext cx="7772400" cy="1600200"/>
          </a:xfrm>
        </p:spPr>
        <p:txBody>
          <a:bodyPr/>
          <a:lstStyle/>
          <a:p>
            <a:r>
              <a:rPr lang="en-US" dirty="0" smtClean="0"/>
              <a:t>Ignition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Chapter #10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062" y="4343400"/>
            <a:ext cx="3563087" cy="214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2277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31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762000"/>
            <a:ext cx="5400675" cy="547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702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gap?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it up…				.023-.030  ???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86" y="2286000"/>
            <a:ext cx="76200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07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5738"/>
            <a:ext cx="9144000" cy="648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472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Plug Code Interpretation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95399"/>
            <a:ext cx="76200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61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4338"/>
            <a:ext cx="7620000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882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Plugs???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Replace every 100 hrs. or first sign of hard starting.</a:t>
            </a:r>
          </a:p>
          <a:p>
            <a:r>
              <a:rPr lang="en-US" sz="2800" dirty="0" smtClean="0"/>
              <a:t>Torque:		Alum. head	210 in/</a:t>
            </a:r>
            <a:r>
              <a:rPr lang="en-US" sz="2800" dirty="0" err="1" smtClean="0"/>
              <a:t>lbs</a:t>
            </a:r>
            <a:r>
              <a:rPr lang="en-US" sz="2800" dirty="0" smtClean="0"/>
              <a:t>				Cast iron head	300 in/</a:t>
            </a:r>
            <a:r>
              <a:rPr lang="en-US" sz="2800" dirty="0" err="1" smtClean="0"/>
              <a:t>lbs</a:t>
            </a:r>
            <a:endParaRPr lang="en-US" sz="2800" dirty="0" smtClean="0"/>
          </a:p>
          <a:p>
            <a:r>
              <a:rPr lang="en-US" sz="2800" dirty="0" smtClean="0"/>
              <a:t>Battered or clogged threads M14 X1.25 metric tap</a:t>
            </a:r>
          </a:p>
          <a:p>
            <a:r>
              <a:rPr lang="en-US" sz="2800" dirty="0" err="1" smtClean="0"/>
              <a:t>Heli</a:t>
            </a:r>
            <a:r>
              <a:rPr lang="en-US" sz="2800" dirty="0" smtClean="0"/>
              <a:t>-coil -  Thread insert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419600"/>
            <a:ext cx="1371600" cy="2032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5720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533775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487" y="5046889"/>
            <a:ext cx="19050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5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 Brand?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Briggs uses Champion.</a:t>
            </a:r>
          </a:p>
          <a:p>
            <a:r>
              <a:rPr lang="en-US" dirty="0" smtClean="0"/>
              <a:t>I use NGK or Bosch.</a:t>
            </a:r>
          </a:p>
          <a:p>
            <a:r>
              <a:rPr lang="en-US" dirty="0" smtClean="0"/>
              <a:t>What will you use?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89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Spark Plug Heat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 range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00200"/>
            <a:ext cx="3295650" cy="3492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01690"/>
            <a:ext cx="3886200" cy="2451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1295400"/>
            <a:ext cx="16668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999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Plug Wire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33600"/>
            <a:ext cx="609600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446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600"/>
            <a:ext cx="6310906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300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Ignition System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provide sufficient voltage to discharge a spark between the electrodes of a spark plug.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10" y="3011770"/>
            <a:ext cx="4301490" cy="2893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37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Switching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Trigger collapsing field in primary coil – inducing a high voltage in secondary coil – firing plug – igniting fuel/air mixture – driving piston down on power stroke</a:t>
            </a:r>
          </a:p>
          <a:p>
            <a:r>
              <a:rPr lang="en-US" dirty="0" smtClean="0"/>
              <a:t>Mechanical</a:t>
            </a:r>
          </a:p>
          <a:p>
            <a:r>
              <a:rPr lang="en-US" dirty="0" smtClean="0"/>
              <a:t>Electronic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834" y="3733800"/>
            <a:ext cx="5832491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81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Flywheel - it’s magnetic…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362200"/>
            <a:ext cx="510540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Removal - Flywheel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Starter drive – tool 19163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Puller</a:t>
            </a:r>
          </a:p>
          <a:p>
            <a:endParaRPr lang="en-US" dirty="0"/>
          </a:p>
          <a:p>
            <a:r>
              <a:rPr lang="en-US" dirty="0" smtClean="0"/>
              <a:t>Shocker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464" y="1223962"/>
            <a:ext cx="21526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11148"/>
            <a:ext cx="17145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643993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086" y="2615293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74" y="5040086"/>
            <a:ext cx="1817914" cy="181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636" y="4463143"/>
            <a:ext cx="22288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-9525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039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and keyway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Briggs uses soft aluminum</a:t>
            </a:r>
          </a:p>
          <a:p>
            <a:r>
              <a:rPr lang="en-US" dirty="0" smtClean="0"/>
              <a:t>Other manufactures use steel</a:t>
            </a:r>
          </a:p>
          <a:p>
            <a:r>
              <a:rPr lang="en-US" sz="2000" dirty="0" smtClean="0"/>
              <a:t>Replace flywheel or hub</a:t>
            </a:r>
          </a:p>
          <a:p>
            <a:pPr marL="0" indent="0">
              <a:buNone/>
            </a:pPr>
            <a:r>
              <a:rPr lang="en-US" sz="2000" dirty="0" smtClean="0"/>
              <a:t>       if worn.</a:t>
            </a:r>
          </a:p>
          <a:p>
            <a:pPr marL="0" indent="0">
              <a:buNone/>
            </a:pPr>
            <a:r>
              <a:rPr lang="en-US" sz="2000" dirty="0" smtClean="0"/>
              <a:t>      Magnets seldom wear out.</a:t>
            </a:r>
          </a:p>
          <a:p>
            <a:pPr marL="0" indent="0">
              <a:buNone/>
            </a:pPr>
            <a:r>
              <a:rPr lang="en-US" sz="2000" dirty="0" smtClean="0"/>
              <a:t>      Should attract screwdriver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5/8”away.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CDI uses weaker magnets.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602" y="42672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962525"/>
            <a:ext cx="24193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488" y="12954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4" y="4986337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284" y="2843893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203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Flywheel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Clean crankshaft</a:t>
            </a:r>
          </a:p>
          <a:p>
            <a:r>
              <a:rPr lang="en-US" dirty="0" smtClean="0"/>
              <a:t>Bellville washer convex side up</a:t>
            </a:r>
          </a:p>
          <a:p>
            <a:r>
              <a:rPr lang="en-US" dirty="0" smtClean="0"/>
              <a:t>30 wt. oil on bolt threads</a:t>
            </a:r>
          </a:p>
          <a:p>
            <a:r>
              <a:rPr lang="en-US" dirty="0" smtClean="0"/>
              <a:t>Torque</a:t>
            </a:r>
          </a:p>
          <a:p>
            <a:pPr lvl="1"/>
            <a:r>
              <a:rPr lang="en-US" dirty="0" smtClean="0"/>
              <a:t>Engines &gt;6 CID – 40 </a:t>
            </a:r>
            <a:r>
              <a:rPr lang="en-US" dirty="0" err="1" smtClean="0"/>
              <a:t>ft</a:t>
            </a:r>
            <a:r>
              <a:rPr lang="en-US" dirty="0" smtClean="0"/>
              <a:t>/</a:t>
            </a:r>
            <a:r>
              <a:rPr lang="en-US" dirty="0" err="1" smtClean="0"/>
              <a:t>lbs</a:t>
            </a:r>
            <a:endParaRPr lang="en-US" dirty="0" smtClean="0"/>
          </a:p>
          <a:p>
            <a:pPr lvl="1"/>
            <a:r>
              <a:rPr lang="en-US" dirty="0" smtClean="0"/>
              <a:t>6 to 10 CID – 55 to 60 </a:t>
            </a:r>
            <a:r>
              <a:rPr lang="en-US" dirty="0" err="1" smtClean="0"/>
              <a:t>ft</a:t>
            </a:r>
            <a:r>
              <a:rPr lang="en-US" dirty="0" smtClean="0"/>
              <a:t>/</a:t>
            </a:r>
            <a:r>
              <a:rPr lang="en-US" dirty="0" err="1" smtClean="0"/>
              <a:t>lbs</a:t>
            </a:r>
            <a:endParaRPr lang="en-US" dirty="0" smtClean="0"/>
          </a:p>
          <a:p>
            <a:pPr lvl="1"/>
            <a:r>
              <a:rPr lang="en-US" dirty="0" smtClean="0"/>
              <a:t>11 to 20 CID – 85 to 90 </a:t>
            </a:r>
            <a:r>
              <a:rPr lang="en-US" dirty="0" err="1" smtClean="0"/>
              <a:t>ft</a:t>
            </a:r>
            <a:r>
              <a:rPr lang="en-US" dirty="0" smtClean="0"/>
              <a:t>/</a:t>
            </a:r>
            <a:r>
              <a:rPr lang="en-US" dirty="0" err="1" smtClean="0"/>
              <a:t>lbs</a:t>
            </a: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52575"/>
            <a:ext cx="2886075" cy="222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02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"/>
            <a:ext cx="7620000" cy="554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726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65532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440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7772400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786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a business 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371600"/>
            <a:ext cx="5949726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 descr="http://www.angelfire.com/mn/mbusch/images/briggs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62400"/>
            <a:ext cx="49530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38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Magneto Ignition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71600"/>
            <a:ext cx="381000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93" y="3601811"/>
            <a:ext cx="43624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827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Ignition System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small engine use a magneto system or variation.  </a:t>
            </a:r>
            <a:r>
              <a:rPr lang="en-US" sz="1400" dirty="0" smtClean="0"/>
              <a:t>Magneto is specific to a points system, but is used universally to describe various ignition systems. You decide what language you want to use…  Control module…  </a:t>
            </a:r>
            <a:r>
              <a:rPr lang="en-US" sz="1400" smtClean="0"/>
              <a:t>Ignition module…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Permanent magnet</a:t>
            </a:r>
          </a:p>
          <a:p>
            <a:pPr lvl="1"/>
            <a:r>
              <a:rPr lang="en-US" dirty="0" smtClean="0"/>
              <a:t>Spark plug</a:t>
            </a:r>
          </a:p>
          <a:p>
            <a:pPr lvl="1"/>
            <a:r>
              <a:rPr lang="en-US" dirty="0" smtClean="0"/>
              <a:t>Sparkplug wire</a:t>
            </a:r>
          </a:p>
          <a:p>
            <a:pPr lvl="1"/>
            <a:r>
              <a:rPr lang="en-US" dirty="0" smtClean="0"/>
              <a:t>Ignition coil</a:t>
            </a:r>
          </a:p>
          <a:p>
            <a:pPr lvl="1"/>
            <a:r>
              <a:rPr lang="en-US" dirty="0" smtClean="0"/>
              <a:t>Switching device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048000"/>
            <a:ext cx="2686050" cy="3584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84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14600"/>
            <a:ext cx="4125006" cy="4034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41" y="1676400"/>
            <a:ext cx="2943225" cy="3277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66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6705600" cy="483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18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Capacitive Discharge Ignition (CDI)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66294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72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CDI Ignition…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                                                                           </a:t>
            </a:r>
            <a:r>
              <a:rPr lang="en-US" sz="1800" dirty="0" smtClean="0">
                <a:latin typeface="Forte" pitchFamily="66" charset="0"/>
              </a:rPr>
              <a:t>Do not run with battery disconnected…</a:t>
            </a:r>
          </a:p>
          <a:p>
            <a:endParaRPr lang="en-US" sz="1800" dirty="0">
              <a:latin typeface="Forte" pitchFamily="66" charset="0"/>
            </a:endParaRPr>
          </a:p>
          <a:p>
            <a:endParaRPr lang="en-US" sz="1800" dirty="0" smtClean="0">
              <a:latin typeface="Forte" pitchFamily="66" charset="0"/>
            </a:endParaRPr>
          </a:p>
          <a:p>
            <a:endParaRPr lang="en-US" sz="1800" dirty="0">
              <a:latin typeface="Forte" pitchFamily="66" charset="0"/>
            </a:endParaRPr>
          </a:p>
          <a:p>
            <a:r>
              <a:rPr lang="en-US" sz="1800" dirty="0" smtClean="0">
                <a:latin typeface="Forte" pitchFamily="66" charset="0"/>
              </a:rPr>
              <a:t>                                                                    </a:t>
            </a:r>
            <a:r>
              <a:rPr lang="en-US" sz="1800" dirty="0" smtClean="0">
                <a:latin typeface="Aharoni" pitchFamily="2" charset="-79"/>
                <a:cs typeface="Aharoni" pitchFamily="2" charset="-79"/>
              </a:rPr>
              <a:t>Kohler Smart Spark CDI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                       </a:t>
            </a:r>
            <a:r>
              <a:rPr lang="en-US" sz="1600" dirty="0" smtClean="0">
                <a:latin typeface="Old English Text MT" pitchFamily="66" charset="0"/>
              </a:rPr>
              <a:t>Do not run with plug wire disconnected.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3962400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193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Flywheel magnets generate 200 VAC in the input coil</a:t>
            </a:r>
          </a:p>
          <a:p>
            <a:r>
              <a:rPr lang="en-US" sz="2000" dirty="0" smtClean="0"/>
              <a:t>The Rectifier converts the AC output to DC storage in the capacitor</a:t>
            </a:r>
          </a:p>
          <a:p>
            <a:r>
              <a:rPr lang="en-US" sz="2000" dirty="0" smtClean="0"/>
              <a:t>The SCR (silicon controlled rectifier) remains non-conductive to block capacitor discharge</a:t>
            </a:r>
          </a:p>
          <a:p>
            <a:r>
              <a:rPr lang="en-US" sz="2000" dirty="0" smtClean="0"/>
              <a:t>About 180 degrees later flywheel magnet sweeps past the trigger coil to generate signal voltage across the resistor – this causes the SCR the conduct  </a:t>
            </a:r>
          </a:p>
          <a:p>
            <a:r>
              <a:rPr lang="en-US" sz="2000" dirty="0" smtClean="0"/>
              <a:t>The stored charge on the capacitor discharges through the primary side of the pulse transformer</a:t>
            </a:r>
          </a:p>
          <a:p>
            <a:r>
              <a:rPr lang="en-US" sz="2000" dirty="0" smtClean="0"/>
              <a:t>Current flow in the primary side of the pulse transformer (actually the ignition coil) generates a 25K Volt potential in the secondary windings that goes to ground across the spark-plug electrodes</a:t>
            </a:r>
          </a:p>
          <a:p>
            <a:endParaRPr lang="en-US" sz="2000" dirty="0"/>
          </a:p>
          <a:p>
            <a:r>
              <a:rPr lang="en-US" sz="2000" dirty="0" smtClean="0"/>
              <a:t>Caution:  Solid-state components are vulnerable to stray and reversed-polarity voltage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2760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Replace plug</a:t>
            </a:r>
          </a:p>
          <a:p>
            <a:r>
              <a:rPr lang="en-US" dirty="0" smtClean="0"/>
              <a:t>Replace key is distorted or sheared</a:t>
            </a:r>
          </a:p>
          <a:p>
            <a:r>
              <a:rPr lang="en-US" dirty="0" smtClean="0"/>
              <a:t>Check wiring, dielectric grease on contentions</a:t>
            </a:r>
          </a:p>
          <a:p>
            <a:r>
              <a:rPr lang="en-US" dirty="0" smtClean="0"/>
              <a:t>Ignition interlock</a:t>
            </a:r>
          </a:p>
          <a:p>
            <a:r>
              <a:rPr lang="en-US" dirty="0" smtClean="0"/>
              <a:t>Test unit (special tool) or replace with know good unit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648200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111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Transistor-Controlled Ignition (TCI)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Magnetron</a:t>
            </a:r>
          </a:p>
          <a:p>
            <a:endParaRPr lang="en-US" dirty="0"/>
          </a:p>
          <a:p>
            <a:r>
              <a:rPr lang="en-US" sz="2000" dirty="0" smtClean="0"/>
              <a:t>Plug terminal and engine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ground 3K – 5K Ohms.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981200"/>
            <a:ext cx="38100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61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Darlington Transistor</a:t>
            </a:r>
            <a:br>
              <a:rPr lang="en-US" dirty="0" smtClean="0"/>
            </a:br>
            <a:r>
              <a:rPr lang="en-US" sz="2000" dirty="0" smtClean="0"/>
              <a:t>Used for amplification…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895600"/>
            <a:ext cx="5834378" cy="340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96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Mechanical Breaker Point Ignition (MBI)m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38350"/>
            <a:ext cx="60960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425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838200"/>
            <a:ext cx="5324475" cy="550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75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Ignition Coil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636" y="1600200"/>
            <a:ext cx="283464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057400"/>
            <a:ext cx="4038600" cy="3731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593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588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14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77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ign. Circuit</a:t>
            </a:r>
          </a:p>
          <a:p>
            <a:r>
              <a:rPr lang="en-US" dirty="0" smtClean="0"/>
              <a:t>W or W/O plug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-2042"/>
            <a:ext cx="5334000" cy="675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6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4800"/>
            <a:ext cx="68580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03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MSD Enhancer system for the Briggs &amp; Stratton/Tecumseh is designed as a complete system. The system has 12 Volts DC operating voltage, 14,000 (1 Cylinder) rpm range, 100 MJ energy output maximum, 14° – 18° (1 Cylinder) multi spark duration, 1.5 AMPS @ 10,000 RPM current requirements, Primary 450 Volts voltage output, and 30,000+ VOLTS with MSD Coil secondary voltage. The following schematic shows the</a:t>
            </a:r>
            <a:r>
              <a:rPr lang="en-US" sz="2000" b="1" dirty="0"/>
              <a:t> MSD Briggs &amp; Stratton/Tecumseh Ignition System Wiring Diagram</a:t>
            </a:r>
            <a:r>
              <a:rPr lang="en-US" sz="2000" dirty="0"/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10000"/>
            <a:ext cx="5743575" cy="3024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900" y="3747902"/>
            <a:ext cx="585787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34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Ignition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 pages 208-209</a:t>
            </a:r>
          </a:p>
          <a:p>
            <a:pPr lvl="1"/>
            <a:r>
              <a:rPr lang="en-US" dirty="0" smtClean="0"/>
              <a:t>Figure 10-24, 10-25, &amp; 10-26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334453"/>
            <a:ext cx="3619500" cy="256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085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Lead-Acid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cells, each cell 2.105V</a:t>
            </a:r>
          </a:p>
          <a:p>
            <a:r>
              <a:rPr lang="en-US" dirty="0" smtClean="0"/>
              <a:t>Discharge rate 3-20% month</a:t>
            </a:r>
          </a:p>
          <a:p>
            <a:r>
              <a:rPr lang="en-US" dirty="0" smtClean="0"/>
              <a:t>500-800 cycles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676400"/>
            <a:ext cx="2857500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19600"/>
            <a:ext cx="512087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206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Batteries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Explosion – Hydrogen</a:t>
            </a:r>
          </a:p>
          <a:p>
            <a:r>
              <a:rPr lang="en-US" sz="2400" dirty="0" smtClean="0"/>
              <a:t>Recycling</a:t>
            </a:r>
          </a:p>
          <a:p>
            <a:r>
              <a:rPr lang="en-US" sz="2400" dirty="0" smtClean="0"/>
              <a:t>Baking soda or ammonia</a:t>
            </a:r>
          </a:p>
          <a:p>
            <a:r>
              <a:rPr lang="en-US" sz="2400" dirty="0" smtClean="0"/>
              <a:t>Sulfating and DE sulfating</a:t>
            </a:r>
          </a:p>
          <a:p>
            <a:r>
              <a:rPr lang="en-US" sz="2400" dirty="0" smtClean="0"/>
              <a:t>Types of Batteries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975558"/>
              </p:ext>
            </p:extLst>
          </p:nvPr>
        </p:nvGraphicFramePr>
        <p:xfrm>
          <a:off x="1143000" y="3886198"/>
          <a:ext cx="7391400" cy="2590805"/>
        </p:xfrm>
        <a:graphic>
          <a:graphicData uri="http://schemas.openxmlformats.org/drawingml/2006/table">
            <a:tbl>
              <a:tblPr/>
              <a:tblGrid>
                <a:gridCol w="1847850"/>
                <a:gridCol w="1847850"/>
                <a:gridCol w="1847850"/>
                <a:gridCol w="1847850"/>
              </a:tblGrid>
              <a:tr h="370115">
                <a:tc>
                  <a:txBody>
                    <a:bodyPr/>
                    <a:lstStyle/>
                    <a:p>
                      <a:r>
                        <a:rPr lang="en-US" dirty="0"/>
                        <a:t>State of Charge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Specific Gravity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/>
                        <a:t>Voltage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115">
                <a:tc>
                  <a:txBody>
                    <a:bodyPr/>
                    <a:lstStyle/>
                    <a:p>
                      <a:r>
                        <a:rPr lang="en-US"/>
                        <a:t> 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 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/>
                        <a:t>12V</a:t>
                      </a:r>
                      <a:endParaRPr lang="en-US"/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/>
                        <a:t>6V</a:t>
                      </a:r>
                      <a:endParaRPr lang="en-US"/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115">
                <a:tc>
                  <a:txBody>
                    <a:bodyPr/>
                    <a:lstStyle/>
                    <a:p>
                      <a:r>
                        <a:rPr lang="en-US"/>
                        <a:t>100%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1.265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12.7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6.3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115">
                <a:tc>
                  <a:txBody>
                    <a:bodyPr/>
                    <a:lstStyle/>
                    <a:p>
                      <a:r>
                        <a:rPr lang="en-US"/>
                        <a:t>75%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1.225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12.4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6.2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115">
                <a:tc>
                  <a:txBody>
                    <a:bodyPr/>
                    <a:lstStyle/>
                    <a:p>
                      <a:r>
                        <a:rPr lang="en-US"/>
                        <a:t>50%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1.190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12.2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6.1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115">
                <a:tc>
                  <a:txBody>
                    <a:bodyPr/>
                    <a:lstStyle/>
                    <a:p>
                      <a:r>
                        <a:rPr lang="en-US"/>
                        <a:t>25%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1.155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12.0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6.0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115">
                <a:tc>
                  <a:txBody>
                    <a:bodyPr/>
                    <a:lstStyle/>
                    <a:p>
                      <a:r>
                        <a:rPr lang="en-US"/>
                        <a:t>Discharged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1.120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11.9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6.0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48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8229600" cy="4966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396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System Simplified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600200"/>
            <a:ext cx="60864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590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310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00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1256"/>
            <a:ext cx="8467725" cy="65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079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0"/>
            <a:ext cx="7610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6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7620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918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25" y="76200"/>
            <a:ext cx="592455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095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-1"/>
            <a:ext cx="59817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981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1430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850" y="2514600"/>
            <a:ext cx="5956300" cy="18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5252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0"/>
            <a:ext cx="6858000" cy="694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20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Plugs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29" y="1600200"/>
            <a:ext cx="7143750" cy="498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490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Plugs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76400"/>
            <a:ext cx="5029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62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90600"/>
            <a:ext cx="6934200" cy="461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17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662</Words>
  <Application>Microsoft Office PowerPoint</Application>
  <PresentationFormat>On-screen Show (4:3)</PresentationFormat>
  <Paragraphs>136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Ignition Systems</vt:lpstr>
      <vt:lpstr>Basic Ignition System Operation</vt:lpstr>
      <vt:lpstr>Ignition System Components</vt:lpstr>
      <vt:lpstr>Ignition Coil</vt:lpstr>
      <vt:lpstr>PowerPoint Presentation</vt:lpstr>
      <vt:lpstr>PowerPoint Presentation</vt:lpstr>
      <vt:lpstr>Spark Plugs</vt:lpstr>
      <vt:lpstr>Spark Plugs</vt:lpstr>
      <vt:lpstr>PowerPoint Presentation</vt:lpstr>
      <vt:lpstr>PowerPoint Presentation</vt:lpstr>
      <vt:lpstr>What is the gap?</vt:lpstr>
      <vt:lpstr>PowerPoint Presentation</vt:lpstr>
      <vt:lpstr>Spark Plug Code Interpretation</vt:lpstr>
      <vt:lpstr>PowerPoint Presentation</vt:lpstr>
      <vt:lpstr>Plugs???</vt:lpstr>
      <vt:lpstr>Plug Brand?</vt:lpstr>
      <vt:lpstr>Spark Plug Heat Transfer</vt:lpstr>
      <vt:lpstr>Spark Plug Wire</vt:lpstr>
      <vt:lpstr>PowerPoint Presentation</vt:lpstr>
      <vt:lpstr>Switching Devices</vt:lpstr>
      <vt:lpstr>Flywheel - it’s magnetic…</vt:lpstr>
      <vt:lpstr>Removal - Flywheel</vt:lpstr>
      <vt:lpstr>Key and keyway</vt:lpstr>
      <vt:lpstr>Installing Flywheel</vt:lpstr>
      <vt:lpstr>PowerPoint Presentation</vt:lpstr>
      <vt:lpstr>PowerPoint Presentation</vt:lpstr>
      <vt:lpstr>PowerPoint Presentation</vt:lpstr>
      <vt:lpstr>Use a business card</vt:lpstr>
      <vt:lpstr>Magneto Ignition Systems</vt:lpstr>
      <vt:lpstr>PowerPoint Presentation</vt:lpstr>
      <vt:lpstr>PowerPoint Presentation</vt:lpstr>
      <vt:lpstr>Capacitive Discharge Ignition (CDI)</vt:lpstr>
      <vt:lpstr>CDI Ignition… </vt:lpstr>
      <vt:lpstr>PowerPoint Presentation</vt:lpstr>
      <vt:lpstr>Troubleshooting</vt:lpstr>
      <vt:lpstr>Transistor-Controlled Ignition (TCI)</vt:lpstr>
      <vt:lpstr>Darlington Transistor Used for amplification…</vt:lpstr>
      <vt:lpstr>Mechanical Breaker Point Ignition (MBI)m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MSD</vt:lpstr>
      <vt:lpstr>Battery Ignition Systems</vt:lpstr>
      <vt:lpstr>The Lead-Acid Battery</vt:lpstr>
      <vt:lpstr>Batteries Cont.</vt:lpstr>
      <vt:lpstr>PowerPoint Presentation</vt:lpstr>
      <vt:lpstr>Electrical System Simplified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IgnitionSystems</dc:title>
  <dc:creator>McFarland</dc:creator>
  <cp:lastModifiedBy>Putnam, Cheryl O</cp:lastModifiedBy>
  <cp:revision>36</cp:revision>
  <dcterms:created xsi:type="dcterms:W3CDTF">2013-05-22T13:33:40Z</dcterms:created>
  <dcterms:modified xsi:type="dcterms:W3CDTF">2015-01-13T17:34:33Z</dcterms:modified>
</cp:coreProperties>
</file>