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0" d="100"/>
          <a:sy n="80" d="100"/>
        </p:scale>
        <p:origin x="-1445" y="-8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B457041-75BE-40F2-A637-3155DCF05D54}" type="datetimeFigureOut">
              <a:rPr lang="en-US" smtClean="0"/>
              <a:t>1/13/2015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4308CA-70DF-4049-ADC7-518FA128664E}" type="slidenum">
              <a:rPr lang="en-US" smtClean="0"/>
              <a:t>‹#›</a:t>
            </a:fld>
            <a:endParaRPr lang="en-US" dirty="0"/>
          </a:p>
        </p:txBody>
      </p:sp>
    </p:spTree>
    <p:extLst>
      <p:ext uri="{BB962C8B-B14F-4D97-AF65-F5344CB8AC3E}">
        <p14:creationId xmlns:p14="http://schemas.microsoft.com/office/powerpoint/2010/main" val="5900041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457041-75BE-40F2-A637-3155DCF05D54}" type="datetimeFigureOut">
              <a:rPr lang="en-US" smtClean="0"/>
              <a:t>1/13/2015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4308CA-70DF-4049-ADC7-518FA128664E}" type="slidenum">
              <a:rPr lang="en-US" smtClean="0"/>
              <a:t>‹#›</a:t>
            </a:fld>
            <a:endParaRPr lang="en-US" dirty="0"/>
          </a:p>
        </p:txBody>
      </p:sp>
    </p:spTree>
    <p:extLst>
      <p:ext uri="{BB962C8B-B14F-4D97-AF65-F5344CB8AC3E}">
        <p14:creationId xmlns:p14="http://schemas.microsoft.com/office/powerpoint/2010/main" val="28644386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457041-75BE-40F2-A637-3155DCF05D54}" type="datetimeFigureOut">
              <a:rPr lang="en-US" smtClean="0"/>
              <a:t>1/13/2015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4308CA-70DF-4049-ADC7-518FA128664E}" type="slidenum">
              <a:rPr lang="en-US" smtClean="0"/>
              <a:t>‹#›</a:t>
            </a:fld>
            <a:endParaRPr lang="en-US" dirty="0"/>
          </a:p>
        </p:txBody>
      </p:sp>
    </p:spTree>
    <p:extLst>
      <p:ext uri="{BB962C8B-B14F-4D97-AF65-F5344CB8AC3E}">
        <p14:creationId xmlns:p14="http://schemas.microsoft.com/office/powerpoint/2010/main" val="26595045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457041-75BE-40F2-A637-3155DCF05D54}" type="datetimeFigureOut">
              <a:rPr lang="en-US" smtClean="0"/>
              <a:t>1/13/2015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4308CA-70DF-4049-ADC7-518FA128664E}" type="slidenum">
              <a:rPr lang="en-US" smtClean="0"/>
              <a:t>‹#›</a:t>
            </a:fld>
            <a:endParaRPr lang="en-US" dirty="0"/>
          </a:p>
        </p:txBody>
      </p:sp>
    </p:spTree>
    <p:extLst>
      <p:ext uri="{BB962C8B-B14F-4D97-AF65-F5344CB8AC3E}">
        <p14:creationId xmlns:p14="http://schemas.microsoft.com/office/powerpoint/2010/main" val="1391357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457041-75BE-40F2-A637-3155DCF05D54}" type="datetimeFigureOut">
              <a:rPr lang="en-US" smtClean="0"/>
              <a:t>1/13/2015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4308CA-70DF-4049-ADC7-518FA128664E}" type="slidenum">
              <a:rPr lang="en-US" smtClean="0"/>
              <a:t>‹#›</a:t>
            </a:fld>
            <a:endParaRPr lang="en-US" dirty="0"/>
          </a:p>
        </p:txBody>
      </p:sp>
    </p:spTree>
    <p:extLst>
      <p:ext uri="{BB962C8B-B14F-4D97-AF65-F5344CB8AC3E}">
        <p14:creationId xmlns:p14="http://schemas.microsoft.com/office/powerpoint/2010/main" val="3148586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B457041-75BE-40F2-A637-3155DCF05D54}" type="datetimeFigureOut">
              <a:rPr lang="en-US" smtClean="0"/>
              <a:t>1/13/2015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4308CA-70DF-4049-ADC7-518FA128664E}" type="slidenum">
              <a:rPr lang="en-US" smtClean="0"/>
              <a:t>‹#›</a:t>
            </a:fld>
            <a:endParaRPr lang="en-US" dirty="0"/>
          </a:p>
        </p:txBody>
      </p:sp>
    </p:spTree>
    <p:extLst>
      <p:ext uri="{BB962C8B-B14F-4D97-AF65-F5344CB8AC3E}">
        <p14:creationId xmlns:p14="http://schemas.microsoft.com/office/powerpoint/2010/main" val="18503905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B457041-75BE-40F2-A637-3155DCF05D54}" type="datetimeFigureOut">
              <a:rPr lang="en-US" smtClean="0"/>
              <a:t>1/13/2015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64308CA-70DF-4049-ADC7-518FA128664E}" type="slidenum">
              <a:rPr lang="en-US" smtClean="0"/>
              <a:t>‹#›</a:t>
            </a:fld>
            <a:endParaRPr lang="en-US" dirty="0"/>
          </a:p>
        </p:txBody>
      </p:sp>
    </p:spTree>
    <p:extLst>
      <p:ext uri="{BB962C8B-B14F-4D97-AF65-F5344CB8AC3E}">
        <p14:creationId xmlns:p14="http://schemas.microsoft.com/office/powerpoint/2010/main" val="2353040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B457041-75BE-40F2-A637-3155DCF05D54}" type="datetimeFigureOut">
              <a:rPr lang="en-US" smtClean="0"/>
              <a:t>1/13/2015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64308CA-70DF-4049-ADC7-518FA128664E}" type="slidenum">
              <a:rPr lang="en-US" smtClean="0"/>
              <a:t>‹#›</a:t>
            </a:fld>
            <a:endParaRPr lang="en-US" dirty="0"/>
          </a:p>
        </p:txBody>
      </p:sp>
    </p:spTree>
    <p:extLst>
      <p:ext uri="{BB962C8B-B14F-4D97-AF65-F5344CB8AC3E}">
        <p14:creationId xmlns:p14="http://schemas.microsoft.com/office/powerpoint/2010/main" val="32102807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457041-75BE-40F2-A637-3155DCF05D54}" type="datetimeFigureOut">
              <a:rPr lang="en-US" smtClean="0"/>
              <a:t>1/13/2015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64308CA-70DF-4049-ADC7-518FA128664E}" type="slidenum">
              <a:rPr lang="en-US" smtClean="0"/>
              <a:t>‹#›</a:t>
            </a:fld>
            <a:endParaRPr lang="en-US" dirty="0"/>
          </a:p>
        </p:txBody>
      </p:sp>
    </p:spTree>
    <p:extLst>
      <p:ext uri="{BB962C8B-B14F-4D97-AF65-F5344CB8AC3E}">
        <p14:creationId xmlns:p14="http://schemas.microsoft.com/office/powerpoint/2010/main" val="2876133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457041-75BE-40F2-A637-3155DCF05D54}" type="datetimeFigureOut">
              <a:rPr lang="en-US" smtClean="0"/>
              <a:t>1/13/2015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4308CA-70DF-4049-ADC7-518FA128664E}" type="slidenum">
              <a:rPr lang="en-US" smtClean="0"/>
              <a:t>‹#›</a:t>
            </a:fld>
            <a:endParaRPr lang="en-US" dirty="0"/>
          </a:p>
        </p:txBody>
      </p:sp>
    </p:spTree>
    <p:extLst>
      <p:ext uri="{BB962C8B-B14F-4D97-AF65-F5344CB8AC3E}">
        <p14:creationId xmlns:p14="http://schemas.microsoft.com/office/powerpoint/2010/main" val="16307275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457041-75BE-40F2-A637-3155DCF05D54}" type="datetimeFigureOut">
              <a:rPr lang="en-US" smtClean="0"/>
              <a:t>1/13/2015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4308CA-70DF-4049-ADC7-518FA128664E}" type="slidenum">
              <a:rPr lang="en-US" smtClean="0"/>
              <a:t>‹#›</a:t>
            </a:fld>
            <a:endParaRPr lang="en-US" dirty="0"/>
          </a:p>
        </p:txBody>
      </p:sp>
    </p:spTree>
    <p:extLst>
      <p:ext uri="{BB962C8B-B14F-4D97-AF65-F5344CB8AC3E}">
        <p14:creationId xmlns:p14="http://schemas.microsoft.com/office/powerpoint/2010/main" val="876122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457041-75BE-40F2-A637-3155DCF05D54}" type="datetimeFigureOut">
              <a:rPr lang="en-US" smtClean="0"/>
              <a:t>1/13/2015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4308CA-70DF-4049-ADC7-518FA128664E}" type="slidenum">
              <a:rPr lang="en-US" smtClean="0"/>
              <a:t>‹#›</a:t>
            </a:fld>
            <a:endParaRPr lang="en-US" dirty="0"/>
          </a:p>
        </p:txBody>
      </p:sp>
    </p:spTree>
    <p:extLst>
      <p:ext uri="{BB962C8B-B14F-4D97-AF65-F5344CB8AC3E}">
        <p14:creationId xmlns:p14="http://schemas.microsoft.com/office/powerpoint/2010/main" val="30580621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image" Target="../media/image46.png"/><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1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5" Type="http://schemas.openxmlformats.org/officeDocument/2006/relationships/image" Target="../media/image55.png"/><Relationship Id="rId4" Type="http://schemas.openxmlformats.org/officeDocument/2006/relationships/image" Target="../media/image54.png"/></Relationships>
</file>

<file path=ppt/slides/_rels/slide17.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image" Target="../media/image56.png"/><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18.xml.rels><?xml version="1.0" encoding="UTF-8" standalone="yes"?>
<Relationships xmlns="http://schemas.openxmlformats.org/package/2006/relationships"><Relationship Id="rId3" Type="http://schemas.openxmlformats.org/officeDocument/2006/relationships/image" Target="../media/image63.png"/><Relationship Id="rId7" Type="http://schemas.openxmlformats.org/officeDocument/2006/relationships/image" Target="../media/image67.png"/><Relationship Id="rId2" Type="http://schemas.openxmlformats.org/officeDocument/2006/relationships/image" Target="../media/image62.png"/><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1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 Id="rId5" Type="http://schemas.openxmlformats.org/officeDocument/2006/relationships/image" Target="../media/image71.png"/><Relationship Id="rId4" Type="http://schemas.openxmlformats.org/officeDocument/2006/relationships/image" Target="../media/image70.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 Id="rId4" Type="http://schemas.openxmlformats.org/officeDocument/2006/relationships/image" Target="../media/image76.png"/></Relationships>
</file>

<file path=ppt/slides/_rels/slide22.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24.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2.xml"/><Relationship Id="rId5" Type="http://schemas.openxmlformats.org/officeDocument/2006/relationships/image" Target="../media/image85.png"/><Relationship Id="rId4" Type="http://schemas.openxmlformats.org/officeDocument/2006/relationships/image" Target="../media/image84.png"/></Relationships>
</file>

<file path=ppt/slides/_rels/slide25.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2.xml"/><Relationship Id="rId4" Type="http://schemas.openxmlformats.org/officeDocument/2006/relationships/image" Target="../media/image88.png"/></Relationships>
</file>

<file path=ppt/slides/_rels/slide26.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2.xml"/><Relationship Id="rId4" Type="http://schemas.openxmlformats.org/officeDocument/2006/relationships/image" Target="../media/image91.png"/></Relationships>
</file>

<file path=ppt/slides/_rels/slide27.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2.xml"/><Relationship Id="rId5" Type="http://schemas.openxmlformats.org/officeDocument/2006/relationships/image" Target="../media/image95.png"/><Relationship Id="rId4" Type="http://schemas.openxmlformats.org/officeDocument/2006/relationships/image" Target="../media/image94.png"/></Relationships>
</file>

<file path=ppt/slides/_rels/slide28.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hyperlink" Target="http://creativecommons.org/licenses/by/4.0/"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Tools and Measuring Instruments</a:t>
            </a:r>
            <a:endParaRPr lang="en-US" dirty="0"/>
          </a:p>
        </p:txBody>
      </p:sp>
      <p:sp>
        <p:nvSpPr>
          <p:cNvPr id="3" name="Subtitle 2"/>
          <p:cNvSpPr>
            <a:spLocks noGrp="1"/>
          </p:cNvSpPr>
          <p:nvPr>
            <p:ph type="subTitle" idx="1"/>
          </p:nvPr>
        </p:nvSpPr>
        <p:spPr/>
        <p:txBody>
          <a:bodyPr>
            <a:normAutofit/>
          </a:bodyPr>
          <a:lstStyle/>
          <a:p>
            <a:r>
              <a:rPr lang="en-US" sz="3000" dirty="0" smtClean="0"/>
              <a:t>Chapter #2</a:t>
            </a:r>
            <a:endParaRPr lang="en-US" sz="3000"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0" y="3962400"/>
            <a:ext cx="2162175" cy="2114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6184" y="542925"/>
            <a:ext cx="2371725" cy="1924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307716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Vise/Bench Grinder</a:t>
            </a:r>
            <a:endParaRPr lang="en-US" dirty="0"/>
          </a:p>
        </p:txBody>
      </p:sp>
      <p:sp>
        <p:nvSpPr>
          <p:cNvPr id="3" name="Content Placeholder 2"/>
          <p:cNvSpPr>
            <a:spLocks noGrp="1"/>
          </p:cNvSpPr>
          <p:nvPr>
            <p:ph idx="1"/>
          </p:nvPr>
        </p:nvSpPr>
        <p:spPr/>
        <p:txBody>
          <a:bodyPr/>
          <a:lstStyle/>
          <a:p>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2133600"/>
            <a:ext cx="3429000" cy="2362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2934380"/>
            <a:ext cx="3171145" cy="31711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856003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Pullers/Holders</a:t>
            </a:r>
            <a:endParaRPr lang="en-US" dirty="0"/>
          </a:p>
        </p:txBody>
      </p:sp>
      <p:sp>
        <p:nvSpPr>
          <p:cNvPr id="3" name="Content Placeholder 2"/>
          <p:cNvSpPr>
            <a:spLocks noGrp="1"/>
          </p:cNvSpPr>
          <p:nvPr>
            <p:ph idx="1"/>
          </p:nvPr>
        </p:nvSpPr>
        <p:spPr/>
        <p:txBody>
          <a:bodyPr/>
          <a:lstStyle/>
          <a:p>
            <a:r>
              <a:rPr lang="en-US" dirty="0" smtClean="0"/>
              <a:t>Flywheel puller and holder</a:t>
            </a:r>
          </a:p>
          <a:p>
            <a:r>
              <a:rPr lang="en-US" dirty="0" smtClean="0"/>
              <a:t>Starter clutch wrench</a:t>
            </a:r>
            <a:endParaRPr lang="en-US"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600" y="2057400"/>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4648200"/>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87911" y="3916136"/>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0" y="4897211"/>
            <a:ext cx="2628900" cy="173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7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8800" y="2696936"/>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493872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Ridge Reamer</a:t>
            </a:r>
            <a:endParaRPr lang="en-US" dirty="0"/>
          </a:p>
        </p:txBody>
      </p:sp>
      <p:sp>
        <p:nvSpPr>
          <p:cNvPr id="3" name="Content Placeholder 2"/>
          <p:cNvSpPr>
            <a:spLocks noGrp="1"/>
          </p:cNvSpPr>
          <p:nvPr>
            <p:ph idx="1"/>
          </p:nvPr>
        </p:nvSpPr>
        <p:spPr/>
        <p:txBody>
          <a:bodyPr/>
          <a:lstStyle/>
          <a:p>
            <a:r>
              <a:rPr lang="en-US" dirty="0" smtClean="0"/>
              <a:t>Useful?</a:t>
            </a:r>
            <a:endParaRPr lang="en-US"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1905000"/>
            <a:ext cx="1905000" cy="1657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2590800"/>
            <a:ext cx="3200400" cy="259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640882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Ring Spreader</a:t>
            </a:r>
            <a:endParaRPr lang="en-US" dirty="0"/>
          </a:p>
        </p:txBody>
      </p:sp>
      <p:sp>
        <p:nvSpPr>
          <p:cNvPr id="3" name="Content Placeholder 2"/>
          <p:cNvSpPr>
            <a:spLocks noGrp="1"/>
          </p:cNvSpPr>
          <p:nvPr>
            <p:ph idx="1"/>
          </p:nvPr>
        </p:nvSpPr>
        <p:spPr/>
        <p:txBody>
          <a:bodyPr/>
          <a:lstStyle/>
          <a:p>
            <a:r>
              <a:rPr lang="en-US" dirty="0" smtClean="0"/>
              <a:t>Useful?</a:t>
            </a:r>
            <a:endParaRPr lang="en-US"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057400"/>
            <a:ext cx="5486399" cy="3733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522140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Ring compressor</a:t>
            </a:r>
            <a:endParaRPr lang="en-US" dirty="0"/>
          </a:p>
        </p:txBody>
      </p:sp>
      <p:sp>
        <p:nvSpPr>
          <p:cNvPr id="3" name="Content Placeholder 2"/>
          <p:cNvSpPr>
            <a:spLocks noGrp="1"/>
          </p:cNvSpPr>
          <p:nvPr>
            <p:ph idx="1"/>
          </p:nvPr>
        </p:nvSpPr>
        <p:spPr/>
        <p:txBody>
          <a:bodyPr/>
          <a:lstStyle/>
          <a:p>
            <a:r>
              <a:rPr lang="en-US" dirty="0" smtClean="0"/>
              <a:t>Must have!</a:t>
            </a:r>
          </a:p>
          <a:p>
            <a:pPr lvl="1"/>
            <a:r>
              <a:rPr lang="en-US" dirty="0" smtClean="0"/>
              <a:t>Sized for small pistons</a:t>
            </a:r>
          </a:p>
          <a:p>
            <a:pPr lvl="1"/>
            <a:r>
              <a:rPr lang="en-US" dirty="0" smtClean="0"/>
              <a:t>Get a </a:t>
            </a:r>
            <a:r>
              <a:rPr lang="en-US" dirty="0" smtClean="0">
                <a:solidFill>
                  <a:schemeClr val="accent5"/>
                </a:solidFill>
              </a:rPr>
              <a:t>decent</a:t>
            </a:r>
            <a:r>
              <a:rPr lang="en-US" dirty="0" smtClean="0"/>
              <a:t> one</a:t>
            </a:r>
            <a:endParaRPr lang="en-US"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0" y="3124200"/>
            <a:ext cx="5029200" cy="365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04297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Cylinder Hone</a:t>
            </a:r>
            <a:endParaRPr lang="en-US" dirty="0"/>
          </a:p>
        </p:txBody>
      </p:sp>
      <p:sp>
        <p:nvSpPr>
          <p:cNvPr id="3" name="Content Placeholder 2"/>
          <p:cNvSpPr>
            <a:spLocks noGrp="1"/>
          </p:cNvSpPr>
          <p:nvPr>
            <p:ph idx="1"/>
          </p:nvPr>
        </p:nvSpPr>
        <p:spPr/>
        <p:txBody>
          <a:bodyPr/>
          <a:lstStyle/>
          <a:p>
            <a:endParaRPr lang="en-US"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6275" y="1828800"/>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2362200"/>
            <a:ext cx="2638425" cy="173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77000" y="4267200"/>
            <a:ext cx="2209800" cy="2076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4991100"/>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6"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34112" y="1877786"/>
            <a:ext cx="2695575" cy="1695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7"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8600" y="4267200"/>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390677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Valve Spring Compressor</a:t>
            </a:r>
            <a:endParaRPr lang="en-US" dirty="0"/>
          </a:p>
        </p:txBody>
      </p:sp>
      <p:sp>
        <p:nvSpPr>
          <p:cNvPr id="3" name="Content Placeholder 2"/>
          <p:cNvSpPr>
            <a:spLocks noGrp="1"/>
          </p:cNvSpPr>
          <p:nvPr>
            <p:ph idx="1"/>
          </p:nvPr>
        </p:nvSpPr>
        <p:spPr/>
        <p:txBody>
          <a:bodyPr/>
          <a:lstStyle/>
          <a:p>
            <a:endParaRPr lang="en-US"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4443413"/>
            <a:ext cx="2257425" cy="2028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6912" y="2057400"/>
            <a:ext cx="2095500" cy="2095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5400" y="4465184"/>
            <a:ext cx="2095500" cy="2095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00800" y="1371600"/>
            <a:ext cx="1990725" cy="2295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473977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Lapping stick</a:t>
            </a:r>
            <a:endParaRPr lang="en-US" dirty="0"/>
          </a:p>
        </p:txBody>
      </p:sp>
      <p:sp>
        <p:nvSpPr>
          <p:cNvPr id="3" name="Content Placeholder 2"/>
          <p:cNvSpPr>
            <a:spLocks noGrp="1"/>
          </p:cNvSpPr>
          <p:nvPr>
            <p:ph idx="1"/>
          </p:nvPr>
        </p:nvSpPr>
        <p:spPr/>
        <p:txBody>
          <a:bodyPr/>
          <a:lstStyle/>
          <a:p>
            <a:endParaRPr lang="en-US"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0400" y="1219200"/>
            <a:ext cx="1905000" cy="1866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4352925"/>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2008414"/>
            <a:ext cx="2919413" cy="2066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24662" y="4086225"/>
            <a:ext cx="1609725" cy="266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38600" y="2686050"/>
            <a:ext cx="2286000" cy="1485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5"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052405">
            <a:off x="5724477" y="4818490"/>
            <a:ext cx="2781300" cy="1647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173437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Engine Test Instruments</a:t>
            </a:r>
            <a:endParaRPr lang="en-US" dirty="0"/>
          </a:p>
        </p:txBody>
      </p:sp>
      <p:sp>
        <p:nvSpPr>
          <p:cNvPr id="3" name="Content Placeholder 2"/>
          <p:cNvSpPr>
            <a:spLocks noGrp="1"/>
          </p:cNvSpPr>
          <p:nvPr>
            <p:ph idx="1"/>
          </p:nvPr>
        </p:nvSpPr>
        <p:spPr>
          <a:xfrm>
            <a:off x="619125" y="1600200"/>
            <a:ext cx="8229600" cy="4525963"/>
          </a:xfrm>
        </p:spPr>
        <p:txBody>
          <a:bodyPr/>
          <a:lstStyle/>
          <a:p>
            <a:r>
              <a:rPr lang="en-US" dirty="0" smtClean="0"/>
              <a:t>Tachometer</a:t>
            </a:r>
          </a:p>
          <a:p>
            <a:r>
              <a:rPr lang="en-US" dirty="0" smtClean="0">
                <a:solidFill>
                  <a:schemeClr val="accent6">
                    <a:lumMod val="75000"/>
                  </a:schemeClr>
                </a:solidFill>
              </a:rPr>
              <a:t>Spark Tester </a:t>
            </a:r>
            <a:r>
              <a:rPr lang="en-US" dirty="0" smtClean="0"/>
              <a:t>- a must…</a:t>
            </a:r>
          </a:p>
          <a:p>
            <a:r>
              <a:rPr lang="en-US" dirty="0" smtClean="0"/>
              <a:t>Compression Tester</a:t>
            </a:r>
          </a:p>
          <a:p>
            <a:r>
              <a:rPr lang="en-US" dirty="0" smtClean="0"/>
              <a:t>Leak </a:t>
            </a:r>
            <a:r>
              <a:rPr lang="en-US" dirty="0"/>
              <a:t>D</a:t>
            </a:r>
            <a:r>
              <a:rPr lang="en-US" dirty="0" smtClean="0"/>
              <a:t>own Tester</a:t>
            </a:r>
            <a:endParaRPr lang="en-US" dirty="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600" y="1371600"/>
            <a:ext cx="3038475" cy="1504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5600" y="4500563"/>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657" y="5059816"/>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9200" y="3200400"/>
            <a:ext cx="2305051" cy="14525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1200" y="4114800"/>
            <a:ext cx="2362200" cy="1933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9"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52257" y="4876800"/>
            <a:ext cx="2286000" cy="198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251409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Cleaning Equipment</a:t>
            </a:r>
            <a:endParaRPr lang="en-US" dirty="0"/>
          </a:p>
        </p:txBody>
      </p:sp>
      <p:sp>
        <p:nvSpPr>
          <p:cNvPr id="3" name="Content Placeholder 2"/>
          <p:cNvSpPr>
            <a:spLocks noGrp="1"/>
          </p:cNvSpPr>
          <p:nvPr>
            <p:ph idx="1"/>
          </p:nvPr>
        </p:nvSpPr>
        <p:spPr/>
        <p:txBody>
          <a:bodyPr/>
          <a:lstStyle/>
          <a:p>
            <a:r>
              <a:rPr lang="en-US" dirty="0" smtClean="0"/>
              <a:t>Parts washer/Fluid</a:t>
            </a:r>
          </a:p>
          <a:p>
            <a:pPr lvl="1"/>
            <a:r>
              <a:rPr lang="en-US" sz="1800" dirty="0" smtClean="0"/>
              <a:t>A must have item</a:t>
            </a:r>
            <a:endParaRPr lang="en-US" sz="1800" dirty="0"/>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1752600"/>
            <a:ext cx="3124200" cy="2971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45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4591050"/>
            <a:ext cx="2143125"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46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4876800"/>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46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0800" y="2895600"/>
            <a:ext cx="1214437"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031127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Hand Tools</a:t>
            </a:r>
            <a:endParaRPr lang="en-US" dirty="0"/>
          </a:p>
        </p:txBody>
      </p:sp>
      <p:sp>
        <p:nvSpPr>
          <p:cNvPr id="3" name="Content Placeholder 2"/>
          <p:cNvSpPr>
            <a:spLocks noGrp="1"/>
          </p:cNvSpPr>
          <p:nvPr>
            <p:ph idx="1"/>
          </p:nvPr>
        </p:nvSpPr>
        <p:spPr/>
        <p:txBody>
          <a:bodyPr/>
          <a:lstStyle/>
          <a:p>
            <a:r>
              <a:rPr lang="en-US" dirty="0" smtClean="0"/>
              <a:t>Tool programs</a:t>
            </a:r>
          </a:p>
          <a:p>
            <a:r>
              <a:rPr lang="en-US" dirty="0" smtClean="0"/>
              <a:t>Quality</a:t>
            </a:r>
          </a:p>
          <a:p>
            <a:r>
              <a:rPr lang="en-US" dirty="0" smtClean="0"/>
              <a:t>Specialty</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3429000"/>
            <a:ext cx="3495675" cy="1304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35386" y="1600200"/>
            <a:ext cx="2628900" cy="91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5910262"/>
            <a:ext cx="1638300"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96075" y="3295650"/>
            <a:ext cx="2447925" cy="3562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7000" y="4855028"/>
            <a:ext cx="3324225"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8766" y="3418114"/>
            <a:ext cx="2247900" cy="2028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974066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Measuring Instruments</a:t>
            </a:r>
            <a:endParaRPr lang="en-US" dirty="0"/>
          </a:p>
        </p:txBody>
      </p:sp>
      <p:sp>
        <p:nvSpPr>
          <p:cNvPr id="3" name="Content Placeholder 2"/>
          <p:cNvSpPr>
            <a:spLocks noGrp="1"/>
          </p:cNvSpPr>
          <p:nvPr>
            <p:ph idx="1"/>
          </p:nvPr>
        </p:nvSpPr>
        <p:spPr/>
        <p:txBody>
          <a:bodyPr/>
          <a:lstStyle/>
          <a:p>
            <a:r>
              <a:rPr lang="en-US" dirty="0" smtClean="0"/>
              <a:t>Micrometers</a:t>
            </a:r>
            <a:endParaRPr lang="en-US" dirty="0"/>
          </a:p>
        </p:txBody>
      </p:sp>
      <p:pic>
        <p:nvPicPr>
          <p:cNvPr id="2048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133600"/>
            <a:ext cx="3514725" cy="259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48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2438400"/>
            <a:ext cx="3124200" cy="3295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366156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Measuring Instruments</a:t>
            </a:r>
            <a:endParaRPr lang="en-US" dirty="0"/>
          </a:p>
        </p:txBody>
      </p:sp>
      <p:sp>
        <p:nvSpPr>
          <p:cNvPr id="3" name="Content Placeholder 2"/>
          <p:cNvSpPr>
            <a:spLocks noGrp="1"/>
          </p:cNvSpPr>
          <p:nvPr>
            <p:ph idx="1"/>
          </p:nvPr>
        </p:nvSpPr>
        <p:spPr/>
        <p:txBody>
          <a:bodyPr/>
          <a:lstStyle/>
          <a:p>
            <a:r>
              <a:rPr lang="en-US" dirty="0" err="1" smtClean="0"/>
              <a:t>Vernier</a:t>
            </a:r>
            <a:r>
              <a:rPr lang="en-US" dirty="0" smtClean="0"/>
              <a:t> Caliper</a:t>
            </a:r>
            <a:endParaRPr lang="en-US" dirty="0"/>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1905000"/>
            <a:ext cx="2609850" cy="175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50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3962400"/>
            <a:ext cx="2857500"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00750" y="4343400"/>
            <a:ext cx="2857500" cy="2162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00256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Measuring Instruments</a:t>
            </a:r>
            <a:endParaRPr lang="en-US" dirty="0"/>
          </a:p>
        </p:txBody>
      </p:sp>
      <p:sp>
        <p:nvSpPr>
          <p:cNvPr id="3" name="Content Placeholder 2"/>
          <p:cNvSpPr>
            <a:spLocks noGrp="1"/>
          </p:cNvSpPr>
          <p:nvPr>
            <p:ph idx="1"/>
          </p:nvPr>
        </p:nvSpPr>
        <p:spPr/>
        <p:txBody>
          <a:bodyPr/>
          <a:lstStyle/>
          <a:p>
            <a:r>
              <a:rPr lang="en-US" dirty="0" smtClean="0"/>
              <a:t>Dial Indictor</a:t>
            </a:r>
            <a:endParaRPr lang="en-US" dirty="0"/>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828800"/>
            <a:ext cx="1885950" cy="2428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53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4038600"/>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89511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Measuring Instrument</a:t>
            </a:r>
            <a:endParaRPr lang="en-US" dirty="0"/>
          </a:p>
        </p:txBody>
      </p:sp>
      <p:sp>
        <p:nvSpPr>
          <p:cNvPr id="3" name="Content Placeholder 2"/>
          <p:cNvSpPr>
            <a:spLocks noGrp="1"/>
          </p:cNvSpPr>
          <p:nvPr>
            <p:ph idx="1"/>
          </p:nvPr>
        </p:nvSpPr>
        <p:spPr/>
        <p:txBody>
          <a:bodyPr/>
          <a:lstStyle/>
          <a:p>
            <a:r>
              <a:rPr lang="en-US" dirty="0" smtClean="0"/>
              <a:t>Telescoping Gauge</a:t>
            </a:r>
            <a:endParaRPr lang="en-US" dirty="0"/>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1905000"/>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3418114"/>
            <a:ext cx="3038475" cy="1504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5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9200" y="4396468"/>
            <a:ext cx="2286000" cy="2000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630898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Measuring Instrument</a:t>
            </a:r>
            <a:endParaRPr lang="en-US" dirty="0"/>
          </a:p>
        </p:txBody>
      </p:sp>
      <p:sp>
        <p:nvSpPr>
          <p:cNvPr id="3" name="Content Placeholder 2"/>
          <p:cNvSpPr>
            <a:spLocks noGrp="1"/>
          </p:cNvSpPr>
          <p:nvPr>
            <p:ph idx="1"/>
          </p:nvPr>
        </p:nvSpPr>
        <p:spPr/>
        <p:txBody>
          <a:bodyPr/>
          <a:lstStyle/>
          <a:p>
            <a:r>
              <a:rPr lang="en-US" dirty="0" smtClean="0"/>
              <a:t>Small Hole Gauge</a:t>
            </a:r>
            <a:endParaRPr lang="en-US" dirty="0"/>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600" y="2133600"/>
            <a:ext cx="2295525" cy="190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57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3429000"/>
            <a:ext cx="2181225" cy="2095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58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4476750"/>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58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9475" y="2495550"/>
            <a:ext cx="1381125" cy="1543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919260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Measuring instrument</a:t>
            </a:r>
            <a:endParaRPr lang="en-US" dirty="0"/>
          </a:p>
        </p:txBody>
      </p:sp>
      <p:sp>
        <p:nvSpPr>
          <p:cNvPr id="3" name="Content Placeholder 2"/>
          <p:cNvSpPr>
            <a:spLocks noGrp="1"/>
          </p:cNvSpPr>
          <p:nvPr>
            <p:ph idx="1"/>
          </p:nvPr>
        </p:nvSpPr>
        <p:spPr/>
        <p:txBody>
          <a:bodyPr/>
          <a:lstStyle/>
          <a:p>
            <a:r>
              <a:rPr lang="en-US" dirty="0" smtClean="0"/>
              <a:t>Thickness Gauge or Feeler Gauge</a:t>
            </a:r>
            <a:endParaRPr lang="en-US" dirty="0"/>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2667000"/>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60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2667000"/>
            <a:ext cx="2324100" cy="1962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60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00425" y="4536621"/>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440551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Measuring Instrument</a:t>
            </a:r>
            <a:endParaRPr lang="en-US" dirty="0"/>
          </a:p>
        </p:txBody>
      </p:sp>
      <p:sp>
        <p:nvSpPr>
          <p:cNvPr id="3" name="Content Placeholder 2"/>
          <p:cNvSpPr>
            <a:spLocks noGrp="1"/>
          </p:cNvSpPr>
          <p:nvPr>
            <p:ph idx="1"/>
          </p:nvPr>
        </p:nvSpPr>
        <p:spPr/>
        <p:txBody>
          <a:bodyPr/>
          <a:lstStyle/>
          <a:p>
            <a:r>
              <a:rPr lang="en-US" dirty="0" smtClean="0"/>
              <a:t>Combination Square</a:t>
            </a:r>
          </a:p>
          <a:p>
            <a:pPr lvl="1"/>
            <a:r>
              <a:rPr lang="en-US" dirty="0" smtClean="0"/>
              <a:t>Measuring valve height</a:t>
            </a:r>
          </a:p>
          <a:p>
            <a:pPr lvl="1"/>
            <a:r>
              <a:rPr lang="en-US" smtClean="0"/>
              <a:t>Straight edge</a:t>
            </a:r>
            <a:endParaRPr lang="en-US" dirty="0"/>
          </a:p>
        </p:txBody>
      </p:sp>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2133600"/>
            <a:ext cx="2847975" cy="1609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6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4572000"/>
            <a:ext cx="3819525" cy="1200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6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62625" y="4635954"/>
            <a:ext cx="2381250" cy="1914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060112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Screw </a:t>
            </a:r>
            <a:r>
              <a:rPr lang="en-US" dirty="0"/>
              <a:t>G</a:t>
            </a:r>
            <a:r>
              <a:rPr lang="en-US" dirty="0" smtClean="0"/>
              <a:t>auge</a:t>
            </a:r>
            <a:endParaRPr lang="en-US" dirty="0"/>
          </a:p>
        </p:txBody>
      </p:sp>
      <p:sp>
        <p:nvSpPr>
          <p:cNvPr id="3" name="Content Placeholder 2"/>
          <p:cNvSpPr>
            <a:spLocks noGrp="1"/>
          </p:cNvSpPr>
          <p:nvPr>
            <p:ph idx="1"/>
          </p:nvPr>
        </p:nvSpPr>
        <p:spPr/>
        <p:txBody>
          <a:bodyPr/>
          <a:lstStyle/>
          <a:p>
            <a:r>
              <a:rPr lang="en-US" dirty="0" smtClean="0"/>
              <a:t>How about an assortment of hardware???</a:t>
            </a:r>
            <a:endParaRPr lang="en-US" dirty="0"/>
          </a:p>
        </p:txBody>
      </p:sp>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6018" y="2438400"/>
            <a:ext cx="2286000" cy="1714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6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4776788"/>
            <a:ext cx="2800350" cy="1628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6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14211" y="2514600"/>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6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24500" y="4243388"/>
            <a:ext cx="1905000" cy="2162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146181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1206915"/>
            <a:ext cx="7239000" cy="3877985"/>
          </a:xfrm>
          <a:prstGeom prst="rect">
            <a:avLst/>
          </a:prstGeom>
        </p:spPr>
        <p:txBody>
          <a:bodyPr wrap="square">
            <a:spAutoFit/>
          </a:bodyPr>
          <a:lstStyle/>
          <a:p>
            <a:endParaRPr lang="en-US" dirty="0" smtClean="0"/>
          </a:p>
          <a:p>
            <a:r>
              <a:rPr lang="en-US" b="1" dirty="0" smtClean="0"/>
              <a:t>	</a:t>
            </a:r>
            <a:r>
              <a:rPr lang="en-US" b="1" dirty="0"/>
              <a:t> </a:t>
            </a:r>
            <a:r>
              <a:rPr lang="en-US" b="1" dirty="0" smtClean="0"/>
              <a:t>    </a:t>
            </a:r>
            <a:r>
              <a:rPr lang="en-US" sz="1600" b="1" dirty="0" smtClean="0"/>
              <a:t>Gateway </a:t>
            </a:r>
            <a:r>
              <a:rPr lang="en-US" sz="1600" b="1" dirty="0"/>
              <a:t>Community College, 2014</a:t>
            </a:r>
            <a:endParaRPr lang="en-US" sz="1600" dirty="0"/>
          </a:p>
          <a:p>
            <a:r>
              <a:rPr lang="en-US" sz="1600" dirty="0"/>
              <a:t>This work is licensed under the Creative Commons Attribution 4.0 International License. To view a copy of this license, visit </a:t>
            </a:r>
            <a:r>
              <a:rPr lang="en-US" sz="1600" u="sng" dirty="0">
                <a:hlinkClick r:id="rId2"/>
              </a:rPr>
              <a:t>http://creativecommons.org/licenses/by/4.0/</a:t>
            </a:r>
            <a:r>
              <a:rPr lang="en-US" sz="1600" dirty="0"/>
              <a:t>.</a:t>
            </a:r>
          </a:p>
          <a:p>
            <a:r>
              <a:rPr lang="en-US" sz="1600" dirty="0"/>
              <a:t> </a:t>
            </a:r>
          </a:p>
          <a:p>
            <a:r>
              <a:rPr lang="en-US" sz="1600" dirty="0"/>
              <a:t>This workforce solution was funded by a grant awarded by the U.S. Department of Labor’s Employment and Training Administration. The solution was created by the grantee and does not necessarily reflect the official position of the U.S. Department of Labor. The Department of Labor makes no guarantees, warranties, or assurances of any kind, express or implied, with respect to such information, including any information on linked sites and including, but not limited to, accuracy of the information or its completeness, timeliness, usefulness, adequacy, continued availability, or ownership.</a:t>
            </a:r>
          </a:p>
          <a:p>
            <a:endParaRPr lang="en-US" dirty="0"/>
          </a:p>
        </p:txBody>
      </p:sp>
      <p:pic>
        <p:nvPicPr>
          <p:cNvPr id="3" name="Picture 2"/>
          <p:cNvPicPr/>
          <p:nvPr/>
        </p:nvPicPr>
        <p:blipFill>
          <a:blip r:embed="rId3"/>
          <a:stretch>
            <a:fillRect/>
          </a:stretch>
        </p:blipFill>
        <p:spPr>
          <a:xfrm>
            <a:off x="921878" y="1371600"/>
            <a:ext cx="1143000" cy="400050"/>
          </a:xfrm>
          <a:prstGeom prst="rect">
            <a:avLst/>
          </a:prstGeom>
        </p:spPr>
      </p:pic>
    </p:spTree>
    <p:extLst>
      <p:ext uri="{BB962C8B-B14F-4D97-AF65-F5344CB8AC3E}">
        <p14:creationId xmlns:p14="http://schemas.microsoft.com/office/powerpoint/2010/main" val="4043869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Wrenches</a:t>
            </a:r>
            <a:endParaRPr lang="en-US" dirty="0"/>
          </a:p>
        </p:txBody>
      </p:sp>
      <p:sp>
        <p:nvSpPr>
          <p:cNvPr id="3" name="Content Placeholder 2"/>
          <p:cNvSpPr>
            <a:spLocks noGrp="1"/>
          </p:cNvSpPr>
          <p:nvPr>
            <p:ph idx="1"/>
          </p:nvPr>
        </p:nvSpPr>
        <p:spPr>
          <a:xfrm>
            <a:off x="470807" y="1600200"/>
            <a:ext cx="8229600" cy="4525963"/>
          </a:xfrm>
        </p:spPr>
        <p:txBody>
          <a:bodyPr/>
          <a:lstStyle/>
          <a:p>
            <a:r>
              <a:rPr lang="en-US" dirty="0" smtClean="0"/>
              <a:t>Open end</a:t>
            </a:r>
          </a:p>
          <a:p>
            <a:r>
              <a:rPr lang="en-US" dirty="0" smtClean="0"/>
              <a:t>Box end</a:t>
            </a:r>
          </a:p>
          <a:p>
            <a:r>
              <a:rPr lang="en-US" dirty="0" smtClean="0"/>
              <a:t>Adjustable</a:t>
            </a:r>
          </a:p>
          <a:p>
            <a:r>
              <a:rPr lang="en-US" dirty="0" smtClean="0"/>
              <a:t>Tubing – fuel/brake line</a:t>
            </a:r>
          </a:p>
          <a:p>
            <a:r>
              <a:rPr lang="en-US" dirty="0" smtClean="0"/>
              <a:t>Socket</a:t>
            </a:r>
          </a:p>
          <a:p>
            <a:r>
              <a:rPr lang="en-US" dirty="0" smtClean="0"/>
              <a:t>Allen</a:t>
            </a:r>
          </a:p>
          <a:p>
            <a:r>
              <a:rPr lang="en-US" dirty="0" smtClean="0"/>
              <a:t>Torx</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647950" cy="1724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4953000"/>
            <a:ext cx="1524000" cy="152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05488" y="4267200"/>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6200" y="3886200"/>
            <a:ext cx="1514475"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5"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33712" y="1676400"/>
            <a:ext cx="3219450" cy="1419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217050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04800"/>
            <a:ext cx="8229600" cy="1143000"/>
          </a:xfrm>
        </p:spPr>
        <p:txBody>
          <a:bodyPr>
            <a:normAutofit/>
          </a:bodyPr>
          <a:lstStyle/>
          <a:p>
            <a:r>
              <a:rPr lang="en-US" dirty="0" smtClean="0"/>
              <a:t>Torque wrenches</a:t>
            </a:r>
            <a:endParaRPr lang="en-US" dirty="0"/>
          </a:p>
        </p:txBody>
      </p:sp>
      <p:sp>
        <p:nvSpPr>
          <p:cNvPr id="3" name="Content Placeholder 2"/>
          <p:cNvSpPr>
            <a:spLocks noGrp="1"/>
          </p:cNvSpPr>
          <p:nvPr>
            <p:ph idx="1"/>
          </p:nvPr>
        </p:nvSpPr>
        <p:spPr/>
        <p:txBody>
          <a:bodyPr/>
          <a:lstStyle/>
          <a:p>
            <a:r>
              <a:rPr lang="en-US" dirty="0" smtClean="0"/>
              <a:t>Beam</a:t>
            </a:r>
          </a:p>
          <a:p>
            <a:r>
              <a:rPr lang="en-US" dirty="0" smtClean="0"/>
              <a:t>Click</a:t>
            </a:r>
          </a:p>
          <a:p>
            <a:r>
              <a:rPr lang="en-US" dirty="0" smtClean="0"/>
              <a:t>Dial</a:t>
            </a:r>
          </a:p>
          <a:p>
            <a:r>
              <a:rPr lang="en-US" dirty="0" smtClean="0"/>
              <a:t>Torque to yield</a:t>
            </a:r>
          </a:p>
          <a:p>
            <a:r>
              <a:rPr lang="en-US" dirty="0" smtClean="0"/>
              <a:t>+ Degree</a:t>
            </a:r>
          </a:p>
          <a:p>
            <a:r>
              <a:rPr lang="en-US" dirty="0" smtClean="0"/>
              <a:t>Foot/inch pounds</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4600" y="685800"/>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2971800"/>
            <a:ext cx="2438400" cy="1876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4438649"/>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8800" y="1447800"/>
            <a:ext cx="2562225" cy="1781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71224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Pliers</a:t>
            </a:r>
            <a:endParaRPr lang="en-US" dirty="0"/>
          </a:p>
        </p:txBody>
      </p:sp>
      <p:sp>
        <p:nvSpPr>
          <p:cNvPr id="3" name="Content Placeholder 2"/>
          <p:cNvSpPr>
            <a:spLocks noGrp="1"/>
          </p:cNvSpPr>
          <p:nvPr>
            <p:ph idx="1"/>
          </p:nvPr>
        </p:nvSpPr>
        <p:spPr/>
        <p:txBody>
          <a:bodyPr/>
          <a:lstStyle/>
          <a:p>
            <a:r>
              <a:rPr lang="en-US" dirty="0" smtClean="0"/>
              <a:t>Gripping, pulling, cutting</a:t>
            </a:r>
          </a:p>
          <a:p>
            <a:r>
              <a:rPr lang="en-US" dirty="0" smtClean="0"/>
              <a:t>Vise-grips</a:t>
            </a:r>
          </a:p>
          <a:p>
            <a:r>
              <a:rPr lang="en-US" dirty="0" smtClean="0"/>
              <a:t>Strippers</a:t>
            </a:r>
          </a:p>
          <a:p>
            <a:r>
              <a:rPr lang="en-US" dirty="0" smtClean="0"/>
              <a:t>Retaining Ring</a:t>
            </a:r>
          </a:p>
          <a:p>
            <a:pPr lvl="1"/>
            <a:r>
              <a:rPr lang="en-US" dirty="0" smtClean="0"/>
              <a:t>Inside</a:t>
            </a:r>
          </a:p>
          <a:p>
            <a:pPr lvl="1"/>
            <a:r>
              <a:rPr lang="en-US" dirty="0" smtClean="0"/>
              <a:t>outside</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3129" y="2819400"/>
            <a:ext cx="4191000" cy="28561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4714875"/>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192542"/>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92483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t>
            </a:r>
            <a:r>
              <a:rPr lang="en-US" dirty="0" smtClean="0"/>
              <a:t>crewdrivers</a:t>
            </a:r>
            <a:endParaRPr lang="en-US" dirty="0"/>
          </a:p>
        </p:txBody>
      </p:sp>
      <p:sp>
        <p:nvSpPr>
          <p:cNvPr id="3" name="Content Placeholder 2"/>
          <p:cNvSpPr>
            <a:spLocks noGrp="1"/>
          </p:cNvSpPr>
          <p:nvPr>
            <p:ph idx="1"/>
          </p:nvPr>
        </p:nvSpPr>
        <p:spPr/>
        <p:txBody>
          <a:bodyPr/>
          <a:lstStyle/>
          <a:p>
            <a:r>
              <a:rPr lang="en-US" dirty="0" smtClean="0"/>
              <a:t>Slotted</a:t>
            </a:r>
          </a:p>
          <a:p>
            <a:r>
              <a:rPr lang="en-US" dirty="0" smtClean="0"/>
              <a:t>Phillips</a:t>
            </a:r>
          </a:p>
          <a:p>
            <a:r>
              <a:rPr lang="en-US" dirty="0" smtClean="0"/>
              <a:t>Offset</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2590800"/>
            <a:ext cx="3429000" cy="3009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3752850"/>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476722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Hammers/punches</a:t>
            </a:r>
            <a:endParaRPr lang="en-US" dirty="0"/>
          </a:p>
        </p:txBody>
      </p:sp>
      <p:sp>
        <p:nvSpPr>
          <p:cNvPr id="3" name="Content Placeholder 2"/>
          <p:cNvSpPr>
            <a:spLocks noGrp="1"/>
          </p:cNvSpPr>
          <p:nvPr>
            <p:ph idx="1"/>
          </p:nvPr>
        </p:nvSpPr>
        <p:spPr/>
        <p:txBody>
          <a:bodyPr/>
          <a:lstStyle/>
          <a:p>
            <a:r>
              <a:rPr lang="en-US" dirty="0" smtClean="0"/>
              <a:t>Ball peen</a:t>
            </a:r>
          </a:p>
          <a:p>
            <a:r>
              <a:rPr lang="en-US" dirty="0" smtClean="0"/>
              <a:t>Rubber mallet</a:t>
            </a:r>
          </a:p>
          <a:p>
            <a:r>
              <a:rPr lang="en-US" dirty="0" smtClean="0"/>
              <a:t>Plastic mallet</a:t>
            </a:r>
          </a:p>
          <a:p>
            <a:r>
              <a:rPr lang="en-US" dirty="0" smtClean="0"/>
              <a:t>Center punch</a:t>
            </a:r>
          </a:p>
          <a:p>
            <a:r>
              <a:rPr lang="en-US" dirty="0" smtClean="0"/>
              <a:t>Pin punch</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600" y="1524000"/>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4724400"/>
            <a:ext cx="2743200" cy="166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2971800"/>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48400" y="4191000"/>
            <a:ext cx="2343150" cy="1952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404518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Seal Drivers</a:t>
            </a:r>
            <a:endParaRPr lang="en-US" dirty="0"/>
          </a:p>
        </p:txBody>
      </p:sp>
      <p:sp>
        <p:nvSpPr>
          <p:cNvPr id="3" name="Content Placeholder 2"/>
          <p:cNvSpPr>
            <a:spLocks noGrp="1"/>
          </p:cNvSpPr>
          <p:nvPr>
            <p:ph idx="1"/>
          </p:nvPr>
        </p:nvSpPr>
        <p:spPr/>
        <p:txBody>
          <a:bodyPr/>
          <a:lstStyle/>
          <a:p>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5400" y="4114800"/>
            <a:ext cx="2847975" cy="1609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3627664"/>
            <a:ext cx="2190750" cy="2085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1581150"/>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095943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Assorted</a:t>
            </a:r>
            <a:endParaRPr lang="en-US" dirty="0"/>
          </a:p>
        </p:txBody>
      </p:sp>
      <p:sp>
        <p:nvSpPr>
          <p:cNvPr id="3" name="Content Placeholder 2"/>
          <p:cNvSpPr>
            <a:spLocks noGrp="1"/>
          </p:cNvSpPr>
          <p:nvPr>
            <p:ph idx="1"/>
          </p:nvPr>
        </p:nvSpPr>
        <p:spPr/>
        <p:txBody>
          <a:bodyPr/>
          <a:lstStyle/>
          <a:p>
            <a:endParaRPr lang="en-US" dirty="0" smtClean="0"/>
          </a:p>
          <a:p>
            <a:r>
              <a:rPr lang="en-US" dirty="0" smtClean="0"/>
              <a:t>Hacksaw</a:t>
            </a:r>
          </a:p>
          <a:p>
            <a:r>
              <a:rPr lang="en-US" dirty="0" smtClean="0"/>
              <a:t>Reamers</a:t>
            </a:r>
          </a:p>
          <a:p>
            <a:r>
              <a:rPr lang="en-US" dirty="0" smtClean="0"/>
              <a:t>Files</a:t>
            </a:r>
          </a:p>
          <a:p>
            <a:r>
              <a:rPr lang="en-US" dirty="0" smtClean="0"/>
              <a:t>Chisels</a:t>
            </a:r>
          </a:p>
          <a:p>
            <a:r>
              <a:rPr lang="en-US" dirty="0" smtClean="0"/>
              <a:t>Picks/probes/pickup</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291818"/>
            <a:ext cx="2981325" cy="1533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609600"/>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23151" y="3733800"/>
            <a:ext cx="2124075" cy="2152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43200" y="1543050"/>
            <a:ext cx="2428875" cy="1885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100012"/>
            <a:ext cx="2886075" cy="1581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110849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127</TotalTime>
  <Words>179</Words>
  <Application>Microsoft Office PowerPoint</Application>
  <PresentationFormat>On-screen Show (4:3)</PresentationFormat>
  <Paragraphs>92</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Tools and Measuring Instruments</vt:lpstr>
      <vt:lpstr>Hand Tools</vt:lpstr>
      <vt:lpstr>Wrenches</vt:lpstr>
      <vt:lpstr>Torque wrenches</vt:lpstr>
      <vt:lpstr>Pliers</vt:lpstr>
      <vt:lpstr>Screwdrivers</vt:lpstr>
      <vt:lpstr>Hammers/punches</vt:lpstr>
      <vt:lpstr>Seal Drivers</vt:lpstr>
      <vt:lpstr>Assorted</vt:lpstr>
      <vt:lpstr>Vise/Bench Grinder</vt:lpstr>
      <vt:lpstr>Pullers/Holders</vt:lpstr>
      <vt:lpstr>Ridge Reamer</vt:lpstr>
      <vt:lpstr>Ring Spreader</vt:lpstr>
      <vt:lpstr>Ring compressor</vt:lpstr>
      <vt:lpstr>Cylinder Hone</vt:lpstr>
      <vt:lpstr>Valve Spring Compressor</vt:lpstr>
      <vt:lpstr>Lapping stick</vt:lpstr>
      <vt:lpstr>Engine Test Instruments</vt:lpstr>
      <vt:lpstr>Cleaning Equipment</vt:lpstr>
      <vt:lpstr>Measuring Instruments</vt:lpstr>
      <vt:lpstr>Measuring Instruments</vt:lpstr>
      <vt:lpstr>Measuring Instruments</vt:lpstr>
      <vt:lpstr>Measuring Instrument</vt:lpstr>
      <vt:lpstr>Measuring Instrument</vt:lpstr>
      <vt:lpstr>Measuring instrument</vt:lpstr>
      <vt:lpstr>Measuring Instrument</vt:lpstr>
      <vt:lpstr>Screw Gauge</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Tools and Measuring Instruments</dc:title>
  <dc:creator>McFarland</dc:creator>
  <cp:lastModifiedBy>Putnam, Cheryl O</cp:lastModifiedBy>
  <cp:revision>17</cp:revision>
  <dcterms:created xsi:type="dcterms:W3CDTF">2013-05-13T14:40:47Z</dcterms:created>
  <dcterms:modified xsi:type="dcterms:W3CDTF">2015-01-13T16:51:42Z</dcterms:modified>
</cp:coreProperties>
</file>