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60" r:id="rId2"/>
    <p:sldId id="261" r:id="rId3"/>
    <p:sldId id="262" r:id="rId4"/>
    <p:sldId id="263" r:id="rId5"/>
    <p:sldId id="264" r:id="rId6"/>
    <p:sldId id="265" r:id="rId7"/>
    <p:sldId id="266" r:id="rId8"/>
    <p:sldId id="267" r:id="rId9"/>
    <p:sldId id="268" r:id="rId10"/>
    <p:sldId id="269" r:id="rId11"/>
    <p:sldId id="270" r:id="rId12"/>
    <p:sldId id="271"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8048" autoAdjust="0"/>
  </p:normalViewPr>
  <p:slideViewPr>
    <p:cSldViewPr>
      <p:cViewPr varScale="1">
        <p:scale>
          <a:sx n="100" d="100"/>
          <a:sy n="100" d="100"/>
        </p:scale>
        <p:origin x="944"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9A42D7-AD96-EC45-8FA8-200260D4EA79}" type="datetimeFigureOut">
              <a:rPr lang="en-US" smtClean="0"/>
              <a:t>8/21/17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1FD9F0-DE3A-8C40-9274-FD15C4DCD5BF}" type="slidenum">
              <a:rPr lang="en-US" smtClean="0"/>
              <a:t>‹#›</a:t>
            </a:fld>
            <a:endParaRPr lang="en-US"/>
          </a:p>
        </p:txBody>
      </p:sp>
    </p:spTree>
    <p:extLst>
      <p:ext uri="{BB962C8B-B14F-4D97-AF65-F5344CB8AC3E}">
        <p14:creationId xmlns:p14="http://schemas.microsoft.com/office/powerpoint/2010/main" val="27357422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10645840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072832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0382017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048674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et IT NH CC">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Create a Unique Title for Each Slide</a:t>
            </a:r>
            <a:endParaRPr lang="en-US" dirty="0"/>
          </a:p>
        </p:txBody>
      </p:sp>
      <p:sp>
        <p:nvSpPr>
          <p:cNvPr id="7" name="Content Placeholder 6"/>
          <p:cNvSpPr>
            <a:spLocks noGrp="1"/>
          </p:cNvSpPr>
          <p:nvPr>
            <p:ph sz="quarter" idx="13" hasCustomPrompt="1"/>
          </p:nvPr>
        </p:nvSpPr>
        <p:spPr>
          <a:xfrm>
            <a:off x="457200" y="1600200"/>
            <a:ext cx="7772400" cy="3200400"/>
          </a:xfrm>
        </p:spPr>
        <p:txBody>
          <a:bodyPr/>
          <a:lstStyle>
            <a:lvl1pPr marL="457200" indent="-457200">
              <a:buFont typeface="Arial" panose="020B0604020202020204" pitchFamily="34" charset="0"/>
              <a:buChar char="•"/>
              <a:defRPr baseline="0"/>
            </a:lvl1pPr>
          </a:lstStyle>
          <a:p>
            <a:pPr lvl="0"/>
            <a:r>
              <a:rPr lang="en-US" dirty="0" smtClean="0"/>
              <a:t>Only add content to this area.  Do not resize this area. To add more slides, please go to “New Slide” and select the “Get IT NH CC” layout.</a:t>
            </a:r>
            <a:endParaRPr lang="en-US" dirty="0"/>
          </a:p>
        </p:txBody>
      </p:sp>
      <p:sp>
        <p:nvSpPr>
          <p:cNvPr id="9" name="Content Placeholder 8"/>
          <p:cNvSpPr>
            <a:spLocks noGrp="1"/>
          </p:cNvSpPr>
          <p:nvPr>
            <p:ph sz="quarter" idx="14" hasCustomPrompt="1"/>
          </p:nvPr>
        </p:nvSpPr>
        <p:spPr>
          <a:xfrm>
            <a:off x="533400" y="5181600"/>
            <a:ext cx="7239000" cy="914400"/>
          </a:xfrm>
        </p:spPr>
        <p:txBody>
          <a:bodyPr/>
          <a:lstStyle>
            <a:lvl1pPr marL="0" indent="0" algn="ctr">
              <a:buNone/>
              <a:defRPr/>
            </a:lvl1pPr>
          </a:lstStyle>
          <a:p>
            <a:pPr lvl="0"/>
            <a:r>
              <a:rPr lang="en-US" dirty="0" smtClean="0"/>
              <a:t>DO NOT ADD CONTENT TO THIS AREA. CLOSED CAPTIONS AREA.</a:t>
            </a:r>
            <a:endParaRPr lang="en-US" dirty="0"/>
          </a:p>
        </p:txBody>
      </p:sp>
    </p:spTree>
    <p:extLst>
      <p:ext uri="{BB962C8B-B14F-4D97-AF65-F5344CB8AC3E}">
        <p14:creationId xmlns:p14="http://schemas.microsoft.com/office/powerpoint/2010/main" val="202139273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2781340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E65D69-D630-4865-B447-D4B4A0D91B52}" type="datetimeFigureOut">
              <a:rPr lang="en-US" smtClean="0"/>
              <a:t>8/21/17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107501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823449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E65D69-D630-4865-B447-D4B4A0D91B52}" type="datetimeFigureOut">
              <a:rPr lang="en-US" smtClean="0"/>
              <a:t>8/21/17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653342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E65D69-D630-4865-B447-D4B4A0D91B52}" type="datetimeFigureOut">
              <a:rPr lang="en-US" smtClean="0"/>
              <a:t>8/21/17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1793073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E65D69-D630-4865-B447-D4B4A0D91B52}" type="datetimeFigureOut">
              <a:rPr lang="en-US" smtClean="0"/>
              <a:t>8/21/17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2654205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E65D69-D630-4865-B447-D4B4A0D91B52}" type="datetimeFigureOut">
              <a:rPr lang="en-US" smtClean="0"/>
              <a:t>8/21/17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320944-AD6F-4C7C-8088-3CCF522B5A9D}" type="slidenum">
              <a:rPr lang="en-US" smtClean="0"/>
              <a:t>‹#›</a:t>
            </a:fld>
            <a:endParaRPr lang="en-US"/>
          </a:p>
        </p:txBody>
      </p:sp>
    </p:spTree>
    <p:extLst>
      <p:ext uri="{BB962C8B-B14F-4D97-AF65-F5344CB8AC3E}">
        <p14:creationId xmlns:p14="http://schemas.microsoft.com/office/powerpoint/2010/main" val="3372029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E65D69-D630-4865-B447-D4B4A0D91B52}" type="datetimeFigureOut">
              <a:rPr lang="en-US" smtClean="0"/>
              <a:t>8/21/17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320944-AD6F-4C7C-8088-3CCF522B5A9D}" type="slidenum">
              <a:rPr lang="en-US" smtClean="0"/>
              <a:t>‹#›</a:t>
            </a:fld>
            <a:endParaRPr lang="en-US"/>
          </a:p>
        </p:txBody>
      </p:sp>
    </p:spTree>
    <p:extLst>
      <p:ext uri="{BB962C8B-B14F-4D97-AF65-F5344CB8AC3E}">
        <p14:creationId xmlns:p14="http://schemas.microsoft.com/office/powerpoint/2010/main" val="2840894629"/>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hyperlink" Target="http://creativecommons.org/licenses/by/4.0/deed.en_US" TargetMode="External"/><Relationship Id="rId1" Type="http://schemas.openxmlformats.org/officeDocument/2006/relationships/slideLayout" Target="../slideLayouts/slideLayout3.xml"/><Relationship Id="rId2" Type="http://schemas.openxmlformats.org/officeDocument/2006/relationships/hyperlink" Target="http://www.nhti.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3543300"/>
            <a:ext cx="5486400" cy="566738"/>
          </a:xfrm>
        </p:spPr>
        <p:txBody>
          <a:bodyPr>
            <a:noAutofit/>
          </a:bodyPr>
          <a:lstStyle/>
          <a:p>
            <a:r>
              <a:rPr lang="en-US" sz="4800" dirty="0"/>
              <a:t>The Ethics of Design</a:t>
            </a:r>
            <a:br>
              <a:rPr lang="en-US" sz="4800" dirty="0"/>
            </a:br>
            <a:r>
              <a:rPr lang="en-US" sz="3200" b="0" dirty="0"/>
              <a:t>Aesthetic Movement vs. Capitalism</a:t>
            </a:r>
            <a:r>
              <a:rPr lang="en-US" sz="4800" dirty="0"/>
              <a:t/>
            </a:r>
            <a:br>
              <a:rPr lang="en-US" sz="4800" dirty="0"/>
            </a:br>
            <a:r>
              <a:rPr lang="en-US" sz="3200" b="0" i="1" dirty="0"/>
              <a:t>History of Industrial design</a:t>
            </a:r>
            <a:br>
              <a:rPr lang="en-US" sz="3200" b="0" i="1" dirty="0"/>
            </a:br>
            <a:r>
              <a:rPr lang="en-US" b="0" i="1" dirty="0"/>
              <a:t>Lecture #</a:t>
            </a:r>
            <a:r>
              <a:rPr lang="en-US" b="0" i="1" dirty="0" smtClean="0"/>
              <a:t>5</a:t>
            </a:r>
            <a:endParaRPr lang="en-US" sz="4800" dirty="0"/>
          </a:p>
        </p:txBody>
      </p:sp>
      <p:sp>
        <p:nvSpPr>
          <p:cNvPr id="3" name="Subtitle 2"/>
          <p:cNvSpPr>
            <a:spLocks noGrp="1"/>
          </p:cNvSpPr>
          <p:nvPr>
            <p:ph type="body" sz="half" idx="2"/>
          </p:nvPr>
        </p:nvSpPr>
        <p:spPr/>
        <p:txBody>
          <a:bodyPr>
            <a:normAutofit lnSpcReduction="10000"/>
          </a:bodyPr>
          <a:lstStyle/>
          <a:p>
            <a:pPr algn="r"/>
            <a:r>
              <a:rPr lang="en-US" dirty="0"/>
              <a:t>Fall 2016 | INDS110C</a:t>
            </a:r>
          </a:p>
          <a:p>
            <a:pPr algn="r"/>
            <a:r>
              <a:rPr lang="en-US" dirty="0"/>
              <a:t>Adjunct: Troy Barber</a:t>
            </a:r>
          </a:p>
          <a:p>
            <a:pPr algn="r"/>
            <a:r>
              <a:rPr lang="en-US" dirty="0" smtClean="0"/>
              <a:t> </a:t>
            </a:r>
            <a:r>
              <a:rPr lang="en-US" dirty="0"/>
              <a:t>tbarber@ccsnh.edu</a:t>
            </a:r>
          </a:p>
        </p:txBody>
      </p:sp>
    </p:spTree>
    <p:custDataLst>
      <p:tags r:id="rId1"/>
    </p:custDataLst>
    <p:extLst>
      <p:ext uri="{BB962C8B-B14F-4D97-AF65-F5344CB8AC3E}">
        <p14:creationId xmlns:p14="http://schemas.microsoft.com/office/powerpoint/2010/main" val="4234807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61950" y="2103440"/>
            <a:ext cx="2381250" cy="1173160"/>
          </a:xfrm>
        </p:spPr>
        <p:txBody>
          <a:bodyPr anchor="ctr" anchorCtr="0">
            <a:normAutofit fontScale="90000"/>
          </a:bodyPr>
          <a:lstStyle/>
          <a:p>
            <a:r>
              <a:rPr lang="en-US" dirty="0" err="1"/>
              <a:t>Thorstein</a:t>
            </a:r>
            <a:r>
              <a:rPr lang="en-US" dirty="0"/>
              <a:t> Veblen (1857-1929)</a:t>
            </a:r>
            <a:br>
              <a:rPr lang="en-US" dirty="0"/>
            </a:br>
            <a:r>
              <a:rPr lang="en-US" b="0" i="1" dirty="0"/>
              <a:t>Economist &amp; Social Critic</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5"/>
          <p:cNvSpPr txBox="1">
            <a:spLocks/>
          </p:cNvSpPr>
          <p:nvPr/>
        </p:nvSpPr>
        <p:spPr>
          <a:xfrm>
            <a:off x="3200400" y="425452"/>
            <a:ext cx="5111750" cy="5853113"/>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Coined the term “conspicuous consumption,” performances of which are performed to demonstrate wealth or mark social status</a:t>
            </a:r>
          </a:p>
          <a:p>
            <a:r>
              <a:rPr lang="en-US" dirty="0"/>
              <a:t>Wrote </a:t>
            </a:r>
            <a:r>
              <a:rPr lang="en-US" i="1" dirty="0"/>
              <a:t>The Theory of the Leisure Class</a:t>
            </a:r>
          </a:p>
          <a:p>
            <a:r>
              <a:rPr lang="en-US" dirty="0"/>
              <a:t>Leader of the institutional economics movement</a:t>
            </a:r>
          </a:p>
          <a:p>
            <a:r>
              <a:rPr lang="en-US" b="1" dirty="0"/>
              <a:t>Institutional economics</a:t>
            </a:r>
            <a:r>
              <a:rPr lang="en-US" dirty="0"/>
              <a:t> focuses on understanding the role of the evolutionary process and the role of institutions in shaping economic </a:t>
            </a:r>
            <a:r>
              <a:rPr lang="en-US" dirty="0" err="1"/>
              <a:t>behaviour</a:t>
            </a:r>
            <a:r>
              <a:rPr lang="en-US" dirty="0"/>
              <a:t>. </a:t>
            </a:r>
          </a:p>
          <a:p>
            <a:endParaRPr lang="en-US" dirty="0"/>
          </a:p>
        </p:txBody>
      </p:sp>
    </p:spTree>
    <p:extLst>
      <p:ext uri="{BB962C8B-B14F-4D97-AF65-F5344CB8AC3E}">
        <p14:creationId xmlns:p14="http://schemas.microsoft.com/office/powerpoint/2010/main" val="4254151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Grant Information</a:t>
            </a:r>
            <a:endParaRPr lang="en-US" dirty="0">
              <a:solidFill>
                <a:schemeClr val="bg1"/>
              </a:solidFill>
            </a:endParaRPr>
          </a:p>
        </p:txBody>
      </p:sp>
      <p:sp>
        <p:nvSpPr>
          <p:cNvPr id="3" name="Content Placeholder 2"/>
          <p:cNvSpPr>
            <a:spLocks noGrp="1"/>
          </p:cNvSpPr>
          <p:nvPr>
            <p:ph idx="1"/>
          </p:nvPr>
        </p:nvSpPr>
        <p:spPr/>
        <p:txBody>
          <a:bodyPr>
            <a:noAutofit/>
          </a:bodyPr>
          <a:lstStyle/>
          <a:p>
            <a:pPr marL="0" indent="0" algn="ctr">
              <a:buNone/>
            </a:pPr>
            <a:r>
              <a:rPr lang="en-US" sz="1350" dirty="0">
                <a:latin typeface="Calibri"/>
                <a:cs typeface="Calibri"/>
              </a:rPr>
              <a:t>Get IT is sponsored by a $2.5 million grant from the U.S. Department of Labor, Employment &amp; Training Administration TAACCCT Grant #TC-26498-14-60-A-33 NHTI, Concord’s Community College, is an equal opportunity employer, and adaptive equipment is available upon request to persons with </a:t>
            </a:r>
            <a:r>
              <a:rPr lang="en-US" sz="1350" dirty="0">
                <a:latin typeface="Calibri"/>
                <a:cs typeface="Calibri"/>
              </a:rPr>
              <a:t>disabilities.</a:t>
            </a:r>
          </a:p>
          <a:p>
            <a:pPr marL="0" indent="0" algn="ctr">
              <a:buNone/>
            </a:pPr>
            <a:endParaRPr lang="en-US" sz="1350" dirty="0">
              <a:latin typeface="Calibri"/>
              <a:cs typeface="Calibri"/>
            </a:endParaRPr>
          </a:p>
          <a:p>
            <a:pPr marL="0" indent="0" algn="ctr">
              <a:buNone/>
            </a:pPr>
            <a:r>
              <a:rPr lang="en-US" sz="1350" dirty="0">
                <a:latin typeface="Calibri"/>
                <a:cs typeface="Calibri"/>
              </a:rPr>
              <a:t>This workforce solution was funded by a grant awarded by the U.S. Department of Labor’s Employment and Training Administration. The solution was created by the grantee and does not necessarily reflect the official position of the U.S. Department of Labor. The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a:t>
            </a:r>
            <a:r>
              <a:rPr lang="en-US" sz="1350" dirty="0">
                <a:latin typeface="Calibri"/>
                <a:cs typeface="Calibri"/>
              </a:rPr>
              <a:t>ownership.</a:t>
            </a:r>
            <a:endParaRPr lang="en-US" sz="1350" dirty="0">
              <a:latin typeface="Calibri"/>
              <a:cs typeface="Calibri"/>
            </a:endParaRPr>
          </a:p>
          <a:p>
            <a:pPr marL="0" indent="0">
              <a:buNone/>
            </a:pPr>
            <a:endParaRPr lang="en-US" sz="1350" dirty="0">
              <a:latin typeface="Calibri"/>
              <a:cs typeface="Calibri"/>
            </a:endParaRPr>
          </a:p>
          <a:p>
            <a:pPr marL="0" indent="0">
              <a:buNone/>
            </a:pPr>
            <a:endParaRPr lang="en-US" sz="1350" dirty="0">
              <a:latin typeface="Calibri"/>
              <a:cs typeface="Calibri"/>
            </a:endParaRPr>
          </a:p>
        </p:txBody>
      </p:sp>
    </p:spTree>
    <p:extLst>
      <p:ext uri="{BB962C8B-B14F-4D97-AF65-F5344CB8AC3E}">
        <p14:creationId xmlns:p14="http://schemas.microsoft.com/office/powerpoint/2010/main" val="1790384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05000" y="1943103"/>
            <a:ext cx="4953000" cy="1061829"/>
          </a:xfrm>
          <a:prstGeom prst="rect">
            <a:avLst/>
          </a:prstGeom>
        </p:spPr>
        <p:txBody>
          <a:bodyPr wrap="square">
            <a:spAutoFit/>
          </a:bodyPr>
          <a:lstStyle/>
          <a:p>
            <a:pPr algn="ctr" defTabSz="685800"/>
            <a:endParaRPr lang="en-US" sz="900" dirty="0">
              <a:solidFill>
                <a:prstClr val="black"/>
              </a:solidFill>
              <a:latin typeface="Arial"/>
              <a:ea typeface="MS Mincho"/>
              <a:cs typeface="Arial"/>
            </a:endParaRPr>
          </a:p>
          <a:p>
            <a:pPr algn="ctr" defTabSz="685800"/>
            <a:r>
              <a:rPr lang="en-US" sz="1350" dirty="0">
                <a:solidFill>
                  <a:prstClr val="black"/>
                </a:solidFill>
                <a:latin typeface="Arial"/>
                <a:ea typeface="MS Mincho"/>
                <a:cs typeface="Arial"/>
              </a:rPr>
              <a:t>NHTI, Concord’s Community College</a:t>
            </a:r>
          </a:p>
          <a:p>
            <a:pPr algn="ctr" defTabSz="685800"/>
            <a:r>
              <a:rPr lang="en-US" sz="1350" dirty="0">
                <a:solidFill>
                  <a:prstClr val="black"/>
                </a:solidFill>
                <a:latin typeface="Arial"/>
                <a:ea typeface="MS Mincho"/>
                <a:cs typeface="Arial"/>
              </a:rPr>
              <a:t>31 College Drive</a:t>
            </a:r>
          </a:p>
          <a:p>
            <a:pPr algn="ctr" defTabSz="685800"/>
            <a:r>
              <a:rPr lang="en-US" sz="1350" dirty="0">
                <a:solidFill>
                  <a:prstClr val="black"/>
                </a:solidFill>
                <a:latin typeface="Arial"/>
                <a:ea typeface="MS Mincho"/>
                <a:cs typeface="Arial"/>
              </a:rPr>
              <a:t>Concord, NH 03301</a:t>
            </a:r>
          </a:p>
          <a:p>
            <a:pPr algn="ctr" defTabSz="685800"/>
            <a:r>
              <a:rPr lang="en-US" sz="1350" dirty="0" err="1">
                <a:solidFill>
                  <a:prstClr val="black"/>
                </a:solidFill>
                <a:latin typeface="Arial"/>
                <a:ea typeface="MS Mincho"/>
                <a:cs typeface="Arial"/>
                <a:hlinkClick r:id="rId2"/>
              </a:rPr>
              <a:t>www.nhti.edu</a:t>
            </a:r>
            <a:endParaRPr lang="en-US" sz="1350" dirty="0">
              <a:solidFill>
                <a:prstClr val="black"/>
              </a:solidFill>
              <a:latin typeface="Arial"/>
              <a:ea typeface="MS Mincho"/>
              <a:cs typeface="Arial"/>
            </a:endParaRPr>
          </a:p>
        </p:txBody>
      </p:sp>
      <p:grpSp>
        <p:nvGrpSpPr>
          <p:cNvPr id="2" name="Group 1" descr="CC BY Logo and Attribution license" title="CC BY Logo and Attribution license"/>
          <p:cNvGrpSpPr/>
          <p:nvPr/>
        </p:nvGrpSpPr>
        <p:grpSpPr>
          <a:xfrm>
            <a:off x="1278471" y="4746221"/>
            <a:ext cx="5867752" cy="490213"/>
            <a:chOff x="1278469" y="5185294"/>
            <a:chExt cx="5867751" cy="653617"/>
          </a:xfrm>
        </p:grpSpPr>
        <p:pic>
          <p:nvPicPr>
            <p:cNvPr id="6" name="Picture 5" descr="CC BY Logo" title="CC BY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8576" y="5185294"/>
              <a:ext cx="1087644" cy="203678"/>
            </a:xfrm>
            <a:prstGeom prst="rect">
              <a:avLst/>
            </a:prstGeom>
          </p:spPr>
        </p:pic>
        <p:sp>
          <p:nvSpPr>
            <p:cNvPr id="9" name="TextBox 8"/>
            <p:cNvSpPr txBox="1"/>
            <p:nvPr/>
          </p:nvSpPr>
          <p:spPr>
            <a:xfrm>
              <a:off x="1278469" y="5531135"/>
              <a:ext cx="184731" cy="307776"/>
            </a:xfrm>
            <a:prstGeom prst="rect">
              <a:avLst/>
            </a:prstGeom>
            <a:noFill/>
          </p:spPr>
          <p:txBody>
            <a:bodyPr wrap="none" rtlCol="0">
              <a:spAutoFit/>
            </a:bodyPr>
            <a:lstStyle/>
            <a:p>
              <a:pPr defTabSz="685800"/>
              <a:endParaRPr lang="en-US" sz="900" dirty="0">
                <a:solidFill>
                  <a:srgbClr val="000000"/>
                </a:solidFill>
                <a:latin typeface="Arial"/>
                <a:cs typeface="Arial"/>
              </a:endParaRPr>
            </a:p>
          </p:txBody>
        </p:sp>
      </p:grpSp>
      <p:sp>
        <p:nvSpPr>
          <p:cNvPr id="10" name="Rectangle 9" descr="INDS 110C History of Design curriculum by Troy Barber &#13;is licensed under the Creative Commons Attribution 4.0 International License.&#13;To view a copy of this license visit http://creativecommons.org/licenses/by/4.0/deed.en_US" title="Attribution and CC BY license"/>
          <p:cNvSpPr/>
          <p:nvPr/>
        </p:nvSpPr>
        <p:spPr>
          <a:xfrm>
            <a:off x="365710" y="4746221"/>
            <a:ext cx="5692868" cy="646331"/>
          </a:xfrm>
          <a:prstGeom prst="rect">
            <a:avLst/>
          </a:prstGeom>
        </p:spPr>
        <p:txBody>
          <a:bodyPr wrap="square">
            <a:spAutoFit/>
          </a:bodyPr>
          <a:lstStyle/>
          <a:p>
            <a:pPr algn="r" defTabSz="685800"/>
            <a:r>
              <a:rPr lang="en-US" sz="900" dirty="0">
                <a:solidFill>
                  <a:prstClr val="black"/>
                </a:solidFill>
                <a:latin typeface="Arial"/>
                <a:cs typeface="Arial"/>
              </a:rPr>
              <a:t>INDS 110C History of Design curriculum </a:t>
            </a:r>
            <a:r>
              <a:rPr lang="en-US" sz="900" dirty="0">
                <a:solidFill>
                  <a:prstClr val="black"/>
                </a:solidFill>
                <a:latin typeface="Arial"/>
                <a:cs typeface="Arial"/>
              </a:rPr>
              <a:t>by </a:t>
            </a:r>
            <a:r>
              <a:rPr lang="en-US" sz="900" dirty="0">
                <a:solidFill>
                  <a:prstClr val="black"/>
                </a:solidFill>
                <a:latin typeface="Arial"/>
                <a:cs typeface="Arial"/>
              </a:rPr>
              <a:t>Troy Barber </a:t>
            </a:r>
          </a:p>
          <a:p>
            <a:pPr algn="r" defTabSz="685800"/>
            <a:r>
              <a:rPr lang="en-US" sz="900" dirty="0">
                <a:solidFill>
                  <a:prstClr val="black"/>
                </a:solidFill>
                <a:latin typeface="Arial"/>
                <a:cs typeface="Arial"/>
              </a:rPr>
              <a:t>is </a:t>
            </a:r>
            <a:r>
              <a:rPr lang="en-US" sz="900" dirty="0">
                <a:solidFill>
                  <a:prstClr val="black"/>
                </a:solidFill>
                <a:latin typeface="Arial"/>
                <a:cs typeface="Arial"/>
              </a:rPr>
              <a:t>licensed </a:t>
            </a:r>
            <a:r>
              <a:rPr lang="en-US" sz="900" dirty="0">
                <a:solidFill>
                  <a:prstClr val="black"/>
                </a:solidFill>
                <a:latin typeface="Arial"/>
                <a:cs typeface="Arial"/>
              </a:rPr>
              <a:t>under </a:t>
            </a:r>
            <a:r>
              <a:rPr lang="en-US" sz="900" dirty="0">
                <a:solidFill>
                  <a:prstClr val="black"/>
                </a:solidFill>
                <a:latin typeface="Arial"/>
                <a:cs typeface="Arial"/>
              </a:rPr>
              <a:t>the </a:t>
            </a:r>
            <a:r>
              <a:rPr lang="en-US" sz="900" dirty="0">
                <a:solidFill>
                  <a:prstClr val="black"/>
                </a:solidFill>
                <a:latin typeface="Arial"/>
                <a:cs typeface="Arial"/>
                <a:hlinkClick r:id="rId4"/>
              </a:rPr>
              <a:t>Creative Commons Attribution 4.0 International License</a:t>
            </a:r>
            <a:r>
              <a:rPr lang="en-US" sz="900" dirty="0">
                <a:solidFill>
                  <a:prstClr val="black"/>
                </a:solidFill>
                <a:latin typeface="Arial"/>
                <a:cs typeface="Arial"/>
              </a:rPr>
              <a:t>.</a:t>
            </a:r>
          </a:p>
          <a:p>
            <a:pPr algn="r" defTabSz="685800"/>
            <a:r>
              <a:rPr lang="en-US" sz="900" dirty="0">
                <a:solidFill>
                  <a:prstClr val="black"/>
                </a:solidFill>
                <a:latin typeface="Arial"/>
                <a:cs typeface="Arial"/>
              </a:rPr>
              <a:t>To view a copy of this license visit </a:t>
            </a:r>
            <a:r>
              <a:rPr lang="en-US" sz="900" u="sng" dirty="0">
                <a:solidFill>
                  <a:srgbClr val="000000"/>
                </a:solidFill>
                <a:latin typeface="Arial"/>
                <a:cs typeface="Arial"/>
                <a:hlinkClick r:id="rId4"/>
              </a:rPr>
              <a:t>http://creativecommons.org/licenses/by/4.0/deed.en_US</a:t>
            </a:r>
            <a:r>
              <a:rPr lang="en-US" sz="900" dirty="0">
                <a:solidFill>
                  <a:srgbClr val="000000"/>
                </a:solidFill>
                <a:latin typeface="Arial"/>
                <a:cs typeface="Arial"/>
              </a:rPr>
              <a:t>.</a:t>
            </a:r>
          </a:p>
          <a:p>
            <a:pPr algn="r" defTabSz="685800"/>
            <a:r>
              <a:rPr lang="en-US" sz="900" dirty="0">
                <a:solidFill>
                  <a:prstClr val="black"/>
                </a:solidFill>
                <a:latin typeface="Arial"/>
                <a:cs typeface="Arial"/>
              </a:rPr>
              <a:t>  </a:t>
            </a:r>
          </a:p>
        </p:txBody>
      </p:sp>
      <p:sp>
        <p:nvSpPr>
          <p:cNvPr id="3" name="Title 2"/>
          <p:cNvSpPr>
            <a:spLocks noGrp="1"/>
          </p:cNvSpPr>
          <p:nvPr>
            <p:ph type="title"/>
          </p:nvPr>
        </p:nvSpPr>
        <p:spPr/>
        <p:txBody>
          <a:bodyPr/>
          <a:lstStyle/>
          <a:p>
            <a:r>
              <a:rPr lang="en-US" dirty="0" smtClean="0">
                <a:solidFill>
                  <a:schemeClr val="bg1"/>
                </a:solidFill>
              </a:rPr>
              <a:t>NHTI information and Attribution</a:t>
            </a:r>
            <a:endParaRPr lang="en-US" dirty="0">
              <a:solidFill>
                <a:schemeClr val="bg1"/>
              </a:solidFill>
            </a:endParaRPr>
          </a:p>
        </p:txBody>
      </p:sp>
    </p:spTree>
    <p:extLst>
      <p:ext uri="{BB962C8B-B14F-4D97-AF65-F5344CB8AC3E}">
        <p14:creationId xmlns:p14="http://schemas.microsoft.com/office/powerpoint/2010/main" val="457681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William Morris (1834-1896)</a:t>
            </a:r>
            <a:br>
              <a:rPr lang="en-US" dirty="0"/>
            </a:br>
            <a:r>
              <a:rPr lang="en-US" b="0" i="1" dirty="0"/>
              <a:t>Arts &amp; Crafts Movement Theorist</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3200400" y="852487"/>
            <a:ext cx="5111750" cy="5853113"/>
          </a:xfrm>
        </p:spPr>
        <p:txBody>
          <a:bodyPr>
            <a:normAutofit fontScale="92500" lnSpcReduction="10000"/>
          </a:bodyPr>
          <a:lstStyle/>
          <a:p>
            <a:r>
              <a:rPr lang="en-US" dirty="0"/>
              <a:t>Contributor to the revival of traditional British textile arts and methods of production</a:t>
            </a:r>
          </a:p>
          <a:p>
            <a:r>
              <a:rPr lang="en-US" dirty="0"/>
              <a:t>Close to other Pre-Raphaelite artists</a:t>
            </a:r>
          </a:p>
          <a:p>
            <a:r>
              <a:rPr lang="en-US" dirty="0"/>
              <a:t>Founded Morris &amp; Co. in 1875, whose goal was to produce reasonably priced, well-designed furnishings, wallpapers, and textiles while employing skilled craftsmen at fair wages</a:t>
            </a:r>
          </a:p>
        </p:txBody>
      </p:sp>
    </p:spTree>
    <p:extLst>
      <p:ext uri="{BB962C8B-B14F-4D97-AF65-F5344CB8AC3E}">
        <p14:creationId xmlns:p14="http://schemas.microsoft.com/office/powerpoint/2010/main" val="1700299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273050"/>
            <a:ext cx="3082158" cy="1162050"/>
          </a:xfrm>
        </p:spPr>
        <p:txBody>
          <a:bodyPr anchor="ctr" anchorCtr="0"/>
          <a:lstStyle/>
          <a:p>
            <a:r>
              <a:rPr lang="en-US" dirty="0"/>
              <a:t>Arts &amp; Crafts Movement (1880-1910)</a:t>
            </a:r>
            <a:endParaRPr lang="en-US" b="0" i="1" dirty="0"/>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5"/>
          <p:cNvSpPr txBox="1">
            <a:spLocks/>
          </p:cNvSpPr>
          <p:nvPr/>
        </p:nvSpPr>
        <p:spPr>
          <a:xfrm>
            <a:off x="3689350" y="425452"/>
            <a:ext cx="5111750" cy="585311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Byproduct of Design Reform Movement</a:t>
            </a:r>
          </a:p>
          <a:p>
            <a:r>
              <a:rPr lang="en-US" dirty="0"/>
              <a:t>Espoused traditional craftsmanship using simple forms, and often used medieval, romantic, or folk styles of decoration. </a:t>
            </a:r>
          </a:p>
          <a:p>
            <a:r>
              <a:rPr lang="en-US" dirty="0"/>
              <a:t>Advocated economic and social reform </a:t>
            </a:r>
          </a:p>
          <a:p>
            <a:r>
              <a:rPr lang="en-US" dirty="0"/>
              <a:t>At its root: anti-industrial</a:t>
            </a:r>
          </a:p>
        </p:txBody>
      </p:sp>
    </p:spTree>
    <p:extLst>
      <p:ext uri="{BB962C8B-B14F-4D97-AF65-F5344CB8AC3E}">
        <p14:creationId xmlns:p14="http://schemas.microsoft.com/office/powerpoint/2010/main" val="2535066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Lewis Foreman Day (1845-1910)</a:t>
            </a:r>
            <a:br>
              <a:rPr lang="en-US" dirty="0"/>
            </a:br>
            <a:r>
              <a:rPr lang="en-US" b="0" i="1" dirty="0"/>
              <a:t>Arts &amp; Crafts Movement Theorist</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3575050" y="547687"/>
            <a:ext cx="5111750" cy="5853113"/>
          </a:xfrm>
        </p:spPr>
        <p:txBody>
          <a:bodyPr/>
          <a:lstStyle/>
          <a:p>
            <a:r>
              <a:rPr lang="en-US" dirty="0"/>
              <a:t>Glass painter &amp; designer</a:t>
            </a:r>
          </a:p>
          <a:p>
            <a:r>
              <a:rPr lang="en-US" dirty="0"/>
              <a:t>Influential educator who wrote extensively on design and pattern</a:t>
            </a:r>
          </a:p>
          <a:p>
            <a:r>
              <a:rPr lang="en-US" dirty="0"/>
              <a:t>Started own firm in 1880 and designed textiles, wallpapers, stained glass, embroidery, carpets, tiles, pottery, furniture, silver, jewelry, and book covers</a:t>
            </a:r>
          </a:p>
          <a:p>
            <a:endParaRPr lang="en-US" dirty="0"/>
          </a:p>
        </p:txBody>
      </p:sp>
    </p:spTree>
    <p:extLst>
      <p:ext uri="{BB962C8B-B14F-4D97-AF65-F5344CB8AC3E}">
        <p14:creationId xmlns:p14="http://schemas.microsoft.com/office/powerpoint/2010/main" val="4157616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400052"/>
            <a:ext cx="2971800" cy="1143000"/>
          </a:xfrm>
        </p:spPr>
        <p:txBody>
          <a:bodyPr anchor="ctr" anchorCtr="0">
            <a:normAutofit fontScale="90000"/>
          </a:bodyPr>
          <a:lstStyle/>
          <a:p>
            <a:r>
              <a:rPr lang="en-US" dirty="0"/>
              <a:t>Aesthetic Movement (1870-1900)</a:t>
            </a:r>
            <a:endParaRPr lang="en-US" b="0" i="1" dirty="0"/>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5"/>
          <p:cNvSpPr txBox="1">
            <a:spLocks/>
          </p:cNvSpPr>
          <p:nvPr/>
        </p:nvSpPr>
        <p:spPr>
          <a:xfrm>
            <a:off x="3689350" y="425452"/>
            <a:ext cx="5111750" cy="5853113"/>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Byproduct of Design Reform Movement</a:t>
            </a:r>
          </a:p>
          <a:p>
            <a:r>
              <a:rPr lang="en-US" dirty="0"/>
              <a:t>Left preoccupation with paternalistic standards behind</a:t>
            </a:r>
          </a:p>
          <a:p>
            <a:r>
              <a:rPr lang="en-US" dirty="0"/>
              <a:t>Reconsidered sources of inspiration, materials, processes, and subjective meaning</a:t>
            </a:r>
          </a:p>
          <a:p>
            <a:r>
              <a:rPr lang="en-US" dirty="0"/>
              <a:t>Freer and more individual approach to historical styles</a:t>
            </a:r>
          </a:p>
          <a:p>
            <a:r>
              <a:rPr lang="en-US" dirty="0"/>
              <a:t>Greater freedom in use of materials and processes</a:t>
            </a:r>
          </a:p>
          <a:p>
            <a:r>
              <a:rPr lang="en-US" dirty="0"/>
              <a:t>Art for art’s sake…after utility.</a:t>
            </a:r>
          </a:p>
          <a:p>
            <a:r>
              <a:rPr lang="en-US" dirty="0"/>
              <a:t>Stressed simple forms and uncluttered surfaces, such as inlay, marquetry, cloisonné. </a:t>
            </a:r>
          </a:p>
          <a:p>
            <a:r>
              <a:rPr lang="en-US" dirty="0"/>
              <a:t>Ornament was placed asymmetrically.</a:t>
            </a:r>
          </a:p>
          <a:p>
            <a:endParaRPr lang="en-US" dirty="0"/>
          </a:p>
        </p:txBody>
      </p:sp>
      <p:sp>
        <p:nvSpPr>
          <p:cNvPr id="2" name="Content Placeholder 1"/>
          <p:cNvSpPr>
            <a:spLocks noGrp="1"/>
          </p:cNvSpPr>
          <p:nvPr>
            <p:ph idx="1"/>
          </p:nvPr>
        </p:nvSpPr>
        <p:spPr/>
        <p:txBody>
          <a:bodyPr/>
          <a:lstStyle/>
          <a:p>
            <a:endParaRPr lang="en-US"/>
          </a:p>
        </p:txBody>
      </p:sp>
    </p:spTree>
    <p:extLst>
      <p:ext uri="{BB962C8B-B14F-4D97-AF65-F5344CB8AC3E}">
        <p14:creationId xmlns:p14="http://schemas.microsoft.com/office/powerpoint/2010/main" val="213182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Christopher Dresser (1834-1904)</a:t>
            </a:r>
            <a:br>
              <a:rPr lang="en-US" dirty="0"/>
            </a:br>
            <a:r>
              <a:rPr lang="en-US" b="0" i="1" dirty="0"/>
              <a:t>Botanist, Industrial Designer</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3575050" y="273052"/>
            <a:ext cx="5111750" cy="5853113"/>
          </a:xfrm>
        </p:spPr>
        <p:txBody>
          <a:bodyPr/>
          <a:lstStyle/>
          <a:p>
            <a:r>
              <a:rPr lang="en-US" dirty="0"/>
              <a:t>Advocated for the Aesthetic Movement</a:t>
            </a:r>
          </a:p>
          <a:p>
            <a:r>
              <a:rPr lang="en-US" dirty="0"/>
              <a:t>Maxim of the Aesthetic Movement: 'Art for Art's Sake’</a:t>
            </a:r>
          </a:p>
          <a:p>
            <a:r>
              <a:rPr lang="en-US" dirty="0"/>
              <a:t>Decorative art must first have utility but may also be beautiful.</a:t>
            </a:r>
          </a:p>
        </p:txBody>
      </p:sp>
    </p:spTree>
    <p:extLst>
      <p:ext uri="{BB962C8B-B14F-4D97-AF65-F5344CB8AC3E}">
        <p14:creationId xmlns:p14="http://schemas.microsoft.com/office/powerpoint/2010/main" val="1089408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lstStyle/>
          <a:p>
            <a:r>
              <a:rPr lang="en-US" dirty="0"/>
              <a:t>Candace Wheeler (1827-1923)</a:t>
            </a:r>
            <a:br>
              <a:rPr lang="en-US" dirty="0"/>
            </a:br>
            <a:r>
              <a:rPr lang="en-US" b="0" i="1" dirty="0"/>
              <a:t>Interior Designer</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3352800" y="547687"/>
            <a:ext cx="5111750" cy="5853113"/>
          </a:xfrm>
        </p:spPr>
        <p:txBody>
          <a:bodyPr>
            <a:normAutofit fontScale="85000" lnSpcReduction="10000"/>
          </a:bodyPr>
          <a:lstStyle/>
          <a:p>
            <a:r>
              <a:rPr lang="en-US" dirty="0"/>
              <a:t>“Mother” of interior design</a:t>
            </a:r>
          </a:p>
          <a:p>
            <a:r>
              <a:rPr lang="en-US" dirty="0"/>
              <a:t>One of America’s first woman interior and textile designers</a:t>
            </a:r>
          </a:p>
          <a:p>
            <a:r>
              <a:rPr lang="en-US" dirty="0"/>
              <a:t>Ambitiously promoted art and design as paying careers for women, rather than hobbies</a:t>
            </a:r>
          </a:p>
          <a:p>
            <a:r>
              <a:rPr lang="en-US" dirty="0"/>
              <a:t>One of the first American women to produce designs for American manufacturers </a:t>
            </a:r>
          </a:p>
          <a:p>
            <a:r>
              <a:rPr lang="en-US" dirty="0"/>
              <a:t>Paved the way for thousands of female designers who followed—some of whom she trained in her woman-run firm, Associated Artists. </a:t>
            </a:r>
          </a:p>
          <a:p>
            <a:endParaRPr lang="en-US" dirty="0"/>
          </a:p>
          <a:p>
            <a:endParaRPr lang="en-US" dirty="0"/>
          </a:p>
        </p:txBody>
      </p:sp>
    </p:spTree>
    <p:extLst>
      <p:ext uri="{BB962C8B-B14F-4D97-AF65-F5344CB8AC3E}">
        <p14:creationId xmlns:p14="http://schemas.microsoft.com/office/powerpoint/2010/main" val="1208559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chor="ctr" anchorCtr="0">
            <a:normAutofit fontScale="90000"/>
          </a:bodyPr>
          <a:lstStyle/>
          <a:p>
            <a:r>
              <a:rPr lang="en-US" dirty="0"/>
              <a:t>Henry van de </a:t>
            </a:r>
            <a:r>
              <a:rPr lang="en-US" dirty="0" err="1"/>
              <a:t>Velde</a:t>
            </a:r>
            <a:r>
              <a:rPr lang="en-US" dirty="0"/>
              <a:t> (1863-1957)</a:t>
            </a:r>
            <a:br>
              <a:rPr lang="en-US" dirty="0"/>
            </a:br>
            <a:r>
              <a:rPr lang="en-US" b="0" i="1" dirty="0"/>
              <a:t>Art Nouveau designer &amp; theoretician</a:t>
            </a:r>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Content Placeholder 5"/>
          <p:cNvSpPr>
            <a:spLocks noGrp="1"/>
          </p:cNvSpPr>
          <p:nvPr>
            <p:ph idx="1"/>
          </p:nvPr>
        </p:nvSpPr>
        <p:spPr>
          <a:xfrm>
            <a:off x="3352800" y="776287"/>
            <a:ext cx="5111750" cy="5853113"/>
          </a:xfrm>
        </p:spPr>
        <p:txBody>
          <a:bodyPr>
            <a:normAutofit/>
          </a:bodyPr>
          <a:lstStyle/>
          <a:p>
            <a:r>
              <a:rPr lang="en-US" dirty="0"/>
              <a:t>Belgian painter, architect, and interior designer</a:t>
            </a:r>
          </a:p>
          <a:p>
            <a:r>
              <a:rPr lang="en-US" dirty="0"/>
              <a:t>Spent the most important part of his career in Germany</a:t>
            </a:r>
          </a:p>
          <a:p>
            <a:r>
              <a:rPr lang="en-US" dirty="0"/>
              <a:t>In 1892 he abandoned painting, devoting his time to arts of decoration and interior design</a:t>
            </a:r>
          </a:p>
          <a:p>
            <a:endParaRPr lang="en-US" dirty="0"/>
          </a:p>
          <a:p>
            <a:endParaRPr lang="en-US" dirty="0"/>
          </a:p>
        </p:txBody>
      </p:sp>
    </p:spTree>
    <p:extLst>
      <p:ext uri="{BB962C8B-B14F-4D97-AF65-F5344CB8AC3E}">
        <p14:creationId xmlns:p14="http://schemas.microsoft.com/office/powerpoint/2010/main" val="5388364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273050"/>
            <a:ext cx="3105806" cy="1162050"/>
          </a:xfrm>
        </p:spPr>
        <p:txBody>
          <a:bodyPr anchor="ctr" anchorCtr="0"/>
          <a:lstStyle/>
          <a:p>
            <a:r>
              <a:rPr lang="en-US" dirty="0"/>
              <a:t>Art Nouveau Movement (1890-1910)</a:t>
            </a:r>
            <a:endParaRPr lang="en-US" b="0" i="1" dirty="0"/>
          </a:p>
        </p:txBody>
      </p:sp>
      <p:sp>
        <p:nvSpPr>
          <p:cNvPr id="3" name="AutoShape 4" descr="Image result for A.W.N. Pugin"/>
          <p:cNvSpPr>
            <a:spLocks noChangeAspect="1" noChangeArrowheads="1"/>
          </p:cNvSpPr>
          <p:nvPr/>
        </p:nvSpPr>
        <p:spPr bwMode="auto">
          <a:xfrm>
            <a:off x="4457700" y="3276600"/>
            <a:ext cx="2286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5"/>
          <p:cNvSpPr txBox="1">
            <a:spLocks/>
          </p:cNvSpPr>
          <p:nvPr/>
        </p:nvSpPr>
        <p:spPr>
          <a:xfrm>
            <a:off x="3200400" y="623887"/>
            <a:ext cx="5111750" cy="585311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Inspired by natural forms, structures, flowers, plants, curvy lines</a:t>
            </a:r>
          </a:p>
          <a:p>
            <a:r>
              <a:rPr lang="en-US" dirty="0"/>
              <a:t>Art Nouveau has a distinctive appearance; an</a:t>
            </a:r>
          </a:p>
          <a:p>
            <a:r>
              <a:rPr lang="en-US" dirty="0"/>
              <a:t>Unlike the artisan-oriented Arts and Crafts Movement, Art Nouveau artists readily used new materials, machined surfaces, and abstraction in the service of pure design.</a:t>
            </a:r>
          </a:p>
          <a:p>
            <a:endParaRPr lang="en-US" dirty="0"/>
          </a:p>
        </p:txBody>
      </p:sp>
    </p:spTree>
    <p:extLst>
      <p:ext uri="{BB962C8B-B14F-4D97-AF65-F5344CB8AC3E}">
        <p14:creationId xmlns:p14="http://schemas.microsoft.com/office/powerpoint/2010/main" val="9417065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Get_IT_Presentation_Template_ClosedCap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Get_IT_Presentation_Template_ClosedCaptions</Template>
  <TotalTime>5</TotalTime>
  <Words>603</Words>
  <Application>Microsoft Macintosh PowerPoint</Application>
  <PresentationFormat>On-screen Show (4:3)</PresentationFormat>
  <Paragraphs>63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MS Mincho</vt:lpstr>
      <vt:lpstr>Arial</vt:lpstr>
      <vt:lpstr>Get_IT_Presentation_Template_ClosedCaptions</vt:lpstr>
      <vt:lpstr>The Ethics of Design Aesthetic Movement vs. Capitalism History of Industrial design Lecture #5</vt:lpstr>
      <vt:lpstr>William Morris (1834-1896) Arts &amp; Crafts Movement Theorist</vt:lpstr>
      <vt:lpstr>Arts &amp; Crafts Movement (1880-1910)</vt:lpstr>
      <vt:lpstr>Lewis Foreman Day (1845-1910) Arts &amp; Crafts Movement Theorist</vt:lpstr>
      <vt:lpstr>Aesthetic Movement (1870-1900)</vt:lpstr>
      <vt:lpstr>Christopher Dresser (1834-1904) Botanist, Industrial Designer</vt:lpstr>
      <vt:lpstr>Candace Wheeler (1827-1923) Interior Designer</vt:lpstr>
      <vt:lpstr>Henry van de Velde (1863-1957) Art Nouveau designer &amp; theoretician</vt:lpstr>
      <vt:lpstr>Art Nouveau Movement (1890-1910)</vt:lpstr>
      <vt:lpstr>Thorstein Veblen (1857-1929) Economist &amp; Social Critic</vt:lpstr>
      <vt:lpstr>Grant Information</vt:lpstr>
      <vt:lpstr>NHTI information and Attribution</vt:lpstr>
    </vt:vector>
  </TitlesOfParts>
  <Company>NHTI</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Title Presentation Title</dc:title>
  <dc:creator>Lynn Szymanski</dc:creator>
  <cp:lastModifiedBy>Brenda Perea</cp:lastModifiedBy>
  <cp:revision>4</cp:revision>
  <dcterms:created xsi:type="dcterms:W3CDTF">2017-08-01T14:44:51Z</dcterms:created>
  <dcterms:modified xsi:type="dcterms:W3CDTF">2017-08-21T20:15:38Z</dcterms:modified>
</cp:coreProperties>
</file>