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60" r:id="rId2"/>
    <p:sldId id="261"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88048" autoAdjust="0"/>
  </p:normalViewPr>
  <p:slideViewPr>
    <p:cSldViewPr>
      <p:cViewPr varScale="1">
        <p:scale>
          <a:sx n="100" d="100"/>
          <a:sy n="100" d="100"/>
        </p:scale>
        <p:origin x="944"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9A42D7-AD96-EC45-8FA8-200260D4EA79}" type="datetimeFigureOut">
              <a:rPr lang="en-US" smtClean="0"/>
              <a:t>8/21/17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1FD9F0-DE3A-8C40-9274-FD15C4DCD5BF}" type="slidenum">
              <a:rPr lang="en-US" smtClean="0"/>
              <a:t>‹#›</a:t>
            </a:fld>
            <a:endParaRPr lang="en-US"/>
          </a:p>
        </p:txBody>
      </p:sp>
    </p:spTree>
    <p:extLst>
      <p:ext uri="{BB962C8B-B14F-4D97-AF65-F5344CB8AC3E}">
        <p14:creationId xmlns:p14="http://schemas.microsoft.com/office/powerpoint/2010/main" val="273574220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E65D69-D630-4865-B447-D4B4A0D91B52}" type="datetimeFigureOut">
              <a:rPr lang="en-US" smtClean="0"/>
              <a:t>8/21/17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106458407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E65D69-D630-4865-B447-D4B4A0D91B52}" type="datetimeFigureOut">
              <a:rPr lang="en-US" smtClean="0"/>
              <a:t>8/21/17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3072832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E65D69-D630-4865-B447-D4B4A0D91B52}" type="datetimeFigureOut">
              <a:rPr lang="en-US" smtClean="0"/>
              <a:t>8/21/17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2038201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E65D69-D630-4865-B447-D4B4A0D91B52}" type="datetimeFigureOut">
              <a:rPr lang="en-US" smtClean="0"/>
              <a:t>8/21/17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3048674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et IT NH CC">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Create a Unique Title for Each Slide</a:t>
            </a:r>
            <a:endParaRPr lang="en-US" dirty="0"/>
          </a:p>
        </p:txBody>
      </p:sp>
      <p:sp>
        <p:nvSpPr>
          <p:cNvPr id="7" name="Content Placeholder 6"/>
          <p:cNvSpPr>
            <a:spLocks noGrp="1"/>
          </p:cNvSpPr>
          <p:nvPr>
            <p:ph sz="quarter" idx="13" hasCustomPrompt="1"/>
          </p:nvPr>
        </p:nvSpPr>
        <p:spPr>
          <a:xfrm>
            <a:off x="457200" y="1600200"/>
            <a:ext cx="7772400" cy="3200400"/>
          </a:xfrm>
        </p:spPr>
        <p:txBody>
          <a:bodyPr/>
          <a:lstStyle>
            <a:lvl1pPr marL="457200" indent="-457200">
              <a:buFont typeface="Arial" panose="020B0604020202020204" pitchFamily="34" charset="0"/>
              <a:buChar char="•"/>
              <a:defRPr baseline="0"/>
            </a:lvl1pPr>
          </a:lstStyle>
          <a:p>
            <a:pPr lvl="0"/>
            <a:r>
              <a:rPr lang="en-US" dirty="0" smtClean="0"/>
              <a:t>Only add content to this area.  Do not resize this area. To add more slides, please go to “New Slide” and select the “Get IT NH CC” layout.</a:t>
            </a:r>
            <a:endParaRPr lang="en-US" dirty="0"/>
          </a:p>
        </p:txBody>
      </p:sp>
      <p:sp>
        <p:nvSpPr>
          <p:cNvPr id="9" name="Content Placeholder 8"/>
          <p:cNvSpPr>
            <a:spLocks noGrp="1"/>
          </p:cNvSpPr>
          <p:nvPr>
            <p:ph sz="quarter" idx="14" hasCustomPrompt="1"/>
          </p:nvPr>
        </p:nvSpPr>
        <p:spPr>
          <a:xfrm>
            <a:off x="533400" y="5181600"/>
            <a:ext cx="7239000" cy="914400"/>
          </a:xfrm>
        </p:spPr>
        <p:txBody>
          <a:bodyPr/>
          <a:lstStyle>
            <a:lvl1pPr marL="0" indent="0" algn="ctr">
              <a:buNone/>
              <a:defRPr/>
            </a:lvl1pPr>
          </a:lstStyle>
          <a:p>
            <a:pPr lvl="0"/>
            <a:r>
              <a:rPr lang="en-US" dirty="0" smtClean="0"/>
              <a:t>DO NOT ADD CONTENT TO THIS AREA. CLOSED CAPTIONS AREA.</a:t>
            </a:r>
            <a:endParaRPr lang="en-US" dirty="0"/>
          </a:p>
        </p:txBody>
      </p:sp>
    </p:spTree>
    <p:extLst>
      <p:ext uri="{BB962C8B-B14F-4D97-AF65-F5344CB8AC3E}">
        <p14:creationId xmlns:p14="http://schemas.microsoft.com/office/powerpoint/2010/main" val="2021392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E65D69-D630-4865-B447-D4B4A0D91B52}" type="datetimeFigureOut">
              <a:rPr lang="en-US" smtClean="0"/>
              <a:t>8/21/17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2278134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E65D69-D630-4865-B447-D4B4A0D91B52}" type="datetimeFigureOut">
              <a:rPr lang="en-US" smtClean="0"/>
              <a:t>8/21/17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2107501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E65D69-D630-4865-B447-D4B4A0D91B52}" type="datetimeFigureOut">
              <a:rPr lang="en-US" smtClean="0"/>
              <a:t>8/21/17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3823449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E65D69-D630-4865-B447-D4B4A0D91B52}" type="datetimeFigureOut">
              <a:rPr lang="en-US" smtClean="0"/>
              <a:t>8/21/17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3653342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E65D69-D630-4865-B447-D4B4A0D91B52}" type="datetimeFigureOut">
              <a:rPr lang="en-US" smtClean="0"/>
              <a:t>8/21/17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1793073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E65D69-D630-4865-B447-D4B4A0D91B52}" type="datetimeFigureOut">
              <a:rPr lang="en-US" smtClean="0"/>
              <a:t>8/21/17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2654205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E65D69-D630-4865-B447-D4B4A0D91B52}" type="datetimeFigureOut">
              <a:rPr lang="en-US" smtClean="0"/>
              <a:t>8/21/17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3372029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E65D69-D630-4865-B447-D4B4A0D91B52}" type="datetimeFigureOut">
              <a:rPr lang="en-US" smtClean="0"/>
              <a:t>8/21/17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320944-AD6F-4C7C-8088-3CCF522B5A9D}" type="slidenum">
              <a:rPr lang="en-US" smtClean="0"/>
              <a:t>‹#›</a:t>
            </a:fld>
            <a:endParaRPr lang="en-US"/>
          </a:p>
        </p:txBody>
      </p:sp>
    </p:spTree>
    <p:extLst>
      <p:ext uri="{BB962C8B-B14F-4D97-AF65-F5344CB8AC3E}">
        <p14:creationId xmlns:p14="http://schemas.microsoft.com/office/powerpoint/2010/main" val="284089462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tags" Target="../tags/tag19.xml"/><Relationship Id="rId2"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tags" Target="../tags/tag20.xml"/><Relationship Id="rId2"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tags" Target="../tags/tag21.xml"/><Relationship Id="rId2"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tags" Target="../tags/tag22.xml"/><Relationship Id="rId2"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creativecommons.org/licenses/by/4.0/deed.en_US" TargetMode="External"/><Relationship Id="rId1" Type="http://schemas.openxmlformats.org/officeDocument/2006/relationships/slideLayout" Target="../slideLayouts/slideLayout3.xml"/><Relationship Id="rId2" Type="http://schemas.openxmlformats.org/officeDocument/2006/relationships/hyperlink" Target="http://www.nhti.edu/" TargetMode="External"/></Relationships>
</file>

<file path=ppt/slides/_rels/slide3.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7" y="3543300"/>
            <a:ext cx="6358732" cy="566738"/>
          </a:xfrm>
        </p:spPr>
        <p:txBody>
          <a:bodyPr>
            <a:noAutofit/>
          </a:bodyPr>
          <a:lstStyle/>
          <a:p>
            <a:r>
              <a:rPr lang="en-US" sz="4800" dirty="0"/>
              <a:t>Designing the Sale</a:t>
            </a:r>
            <a:br>
              <a:rPr lang="en-US" sz="4800" dirty="0"/>
            </a:br>
            <a:r>
              <a:rPr lang="en-US" sz="4400" i="1" dirty="0"/>
              <a:t>Streamlining Consumption</a:t>
            </a:r>
            <a:r>
              <a:rPr lang="en-US" sz="4800" dirty="0"/>
              <a:t/>
            </a:r>
            <a:br>
              <a:rPr lang="en-US" sz="4800" dirty="0"/>
            </a:br>
            <a:r>
              <a:rPr lang="en-US" sz="3200" b="0" i="1" dirty="0"/>
              <a:t>History of Industrial design</a:t>
            </a:r>
            <a:br>
              <a:rPr lang="en-US" sz="3200" b="0" i="1" dirty="0"/>
            </a:br>
            <a:r>
              <a:rPr lang="en-US" b="0" i="1" dirty="0"/>
              <a:t>Lecture #</a:t>
            </a:r>
            <a:r>
              <a:rPr lang="en-US" b="0" i="1" dirty="0" smtClean="0"/>
              <a:t>10</a:t>
            </a:r>
            <a:endParaRPr lang="en-US" sz="4800" dirty="0"/>
          </a:p>
        </p:txBody>
      </p:sp>
      <p:sp>
        <p:nvSpPr>
          <p:cNvPr id="3" name="Subtitle 2"/>
          <p:cNvSpPr>
            <a:spLocks noGrp="1"/>
          </p:cNvSpPr>
          <p:nvPr>
            <p:ph type="body" sz="half" idx="2"/>
          </p:nvPr>
        </p:nvSpPr>
        <p:spPr/>
        <p:txBody>
          <a:bodyPr>
            <a:normAutofit lnSpcReduction="10000"/>
          </a:bodyPr>
          <a:lstStyle/>
          <a:p>
            <a:pPr algn="r"/>
            <a:r>
              <a:rPr lang="en-US" dirty="0"/>
              <a:t>Fall 2016 | INDS110C</a:t>
            </a:r>
          </a:p>
          <a:p>
            <a:pPr algn="r"/>
            <a:r>
              <a:rPr lang="en-US" dirty="0"/>
              <a:t>Adjunct: Troy Barber</a:t>
            </a:r>
          </a:p>
          <a:p>
            <a:pPr algn="r"/>
            <a:r>
              <a:rPr lang="en-US" dirty="0" smtClean="0"/>
              <a:t> </a:t>
            </a:r>
            <a:r>
              <a:rPr lang="en-US" dirty="0"/>
              <a:t>tbarber@ccsnh.edu</a:t>
            </a:r>
          </a:p>
        </p:txBody>
      </p:sp>
    </p:spTree>
    <p:custDataLst>
      <p:tags r:id="rId1"/>
    </p:custDataLst>
    <p:extLst>
      <p:ext uri="{BB962C8B-B14F-4D97-AF65-F5344CB8AC3E}">
        <p14:creationId xmlns:p14="http://schemas.microsoft.com/office/powerpoint/2010/main" val="39790952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0" y="241519"/>
            <a:ext cx="3799489" cy="1162050"/>
          </a:xfrm>
        </p:spPr>
        <p:txBody>
          <a:bodyPr anchor="ctr" anchorCtr="0">
            <a:normAutofit fontScale="90000"/>
          </a:bodyPr>
          <a:lstStyle/>
          <a:p>
            <a:r>
              <a:rPr lang="en-US" dirty="0"/>
              <a:t>Sigmund Freud</a:t>
            </a:r>
            <a:br>
              <a:rPr lang="en-US" dirty="0"/>
            </a:br>
            <a:r>
              <a:rPr lang="en-US" b="0" dirty="0"/>
              <a:t>(1856-1939)</a:t>
            </a:r>
            <a:r>
              <a:rPr lang="en-US" dirty="0"/>
              <a:t/>
            </a:r>
            <a:br>
              <a:rPr lang="en-US" dirty="0"/>
            </a:br>
            <a:r>
              <a:rPr lang="en-US" b="0" i="1" dirty="0"/>
              <a:t>Founder of the field of Psychoanalysis</a:t>
            </a:r>
            <a:br>
              <a:rPr lang="en-US" b="0" i="1" dirty="0"/>
            </a:br>
            <a:r>
              <a:rPr lang="en-US" b="0" i="1" dirty="0"/>
              <a:t>Author of “Civilization and Its Discontents”</a:t>
            </a:r>
          </a:p>
        </p:txBody>
      </p:sp>
      <p:sp>
        <p:nvSpPr>
          <p:cNvPr id="7" name="Content Placeholder 5"/>
          <p:cNvSpPr txBox="1">
            <a:spLocks/>
          </p:cNvSpPr>
          <p:nvPr/>
        </p:nvSpPr>
        <p:spPr>
          <a:xfrm>
            <a:off x="3689350" y="425452"/>
            <a:ext cx="511175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Austrian neurologist and founder of psychoanalysis, a clinical method for treating psychopathology through dialogue between a patient and a psychoanalyst</a:t>
            </a:r>
          </a:p>
          <a:p>
            <a:r>
              <a:rPr lang="en-US" sz="2800" dirty="0"/>
              <a:t>Cultural development of civilizations is akin to the psychic development of individuals</a:t>
            </a:r>
          </a:p>
          <a:p>
            <a:r>
              <a:rPr lang="en-US" sz="2800" dirty="0"/>
              <a:t>“…impossible to overlook the extent to which civilization is built up upon a renunciation of instinct.”</a:t>
            </a:r>
          </a:p>
          <a:p>
            <a:endParaRPr lang="en-US" sz="2800" dirty="0"/>
          </a:p>
        </p:txBody>
      </p:sp>
    </p:spTree>
    <p:custDataLst>
      <p:tags r:id="rId1"/>
    </p:custDataLst>
    <p:extLst>
      <p:ext uri="{BB962C8B-B14F-4D97-AF65-F5344CB8AC3E}">
        <p14:creationId xmlns:p14="http://schemas.microsoft.com/office/powerpoint/2010/main" val="1737390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1" y="336768"/>
            <a:ext cx="2877206" cy="1208909"/>
          </a:xfrm>
        </p:spPr>
        <p:txBody>
          <a:bodyPr anchor="ctr" anchorCtr="0">
            <a:normAutofit fontScale="90000"/>
          </a:bodyPr>
          <a:lstStyle/>
          <a:p>
            <a:r>
              <a:rPr lang="en-US" dirty="0"/>
              <a:t>Earnest Elmo Calkins</a:t>
            </a:r>
            <a:br>
              <a:rPr lang="en-US" dirty="0"/>
            </a:br>
            <a:r>
              <a:rPr lang="en-US" b="0" dirty="0"/>
              <a:t>(1868-1964)</a:t>
            </a:r>
            <a:r>
              <a:rPr lang="en-US" dirty="0"/>
              <a:t/>
            </a:r>
            <a:br>
              <a:rPr lang="en-US" dirty="0"/>
            </a:br>
            <a:r>
              <a:rPr lang="en-US" b="0" i="1" dirty="0"/>
              <a:t>Head of the NYC advertising firm Calkins and Holden</a:t>
            </a:r>
            <a:br>
              <a:rPr lang="en-US" b="0" i="1" dirty="0"/>
            </a:br>
            <a:endParaRPr lang="en-US" b="0" i="1" dirty="0"/>
          </a:p>
        </p:txBody>
      </p:sp>
      <p:sp>
        <p:nvSpPr>
          <p:cNvPr id="7" name="Content Placeholder 5"/>
          <p:cNvSpPr txBox="1">
            <a:spLocks/>
          </p:cNvSpPr>
          <p:nvPr/>
        </p:nvSpPr>
        <p:spPr>
          <a:xfrm>
            <a:off x="3689350" y="425452"/>
            <a:ext cx="511175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Deaf American advertising executive </a:t>
            </a:r>
          </a:p>
          <a:p>
            <a:r>
              <a:rPr lang="en-US" sz="2400" dirty="0"/>
              <a:t>Pioneered the use of art in advertising, of fictional characters, the soft sell, and the idea of "consumer engineering”</a:t>
            </a:r>
          </a:p>
          <a:p>
            <a:r>
              <a:rPr lang="en-US" sz="2400" dirty="0"/>
              <a:t>Artificial creation of demand through advertising and design.</a:t>
            </a:r>
          </a:p>
          <a:p>
            <a:r>
              <a:rPr lang="en-US" sz="2400" dirty="0"/>
              <a:t>In 1929, speed of production had “outstripped consumption.”</a:t>
            </a:r>
          </a:p>
          <a:p>
            <a:r>
              <a:rPr lang="en-US" sz="2400" dirty="0"/>
              <a:t>Rather than slow production, create “planned obsolescence.”</a:t>
            </a:r>
          </a:p>
          <a:p>
            <a:r>
              <a:rPr lang="en-US" sz="2400" dirty="0"/>
              <a:t>“Arguably the single most important figure in early twentieth century graphic design.”</a:t>
            </a:r>
            <a:br>
              <a:rPr lang="en-US" sz="2400" dirty="0"/>
            </a:br>
            <a:endParaRPr lang="en-US" sz="2400" dirty="0"/>
          </a:p>
        </p:txBody>
      </p:sp>
    </p:spTree>
    <p:custDataLst>
      <p:tags r:id="rId1"/>
    </p:custDataLst>
    <p:extLst>
      <p:ext uri="{BB962C8B-B14F-4D97-AF65-F5344CB8AC3E}">
        <p14:creationId xmlns:p14="http://schemas.microsoft.com/office/powerpoint/2010/main" val="481602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nchorCtr="0">
            <a:normAutofit fontScale="90000"/>
          </a:bodyPr>
          <a:lstStyle/>
          <a:p>
            <a:r>
              <a:rPr lang="en-US" dirty="0"/>
              <a:t>Christine Frederick</a:t>
            </a:r>
            <a:br>
              <a:rPr lang="en-US" dirty="0"/>
            </a:br>
            <a:r>
              <a:rPr lang="en-US" dirty="0"/>
              <a:t>(</a:t>
            </a:r>
            <a:r>
              <a:rPr lang="en-US" b="0" dirty="0"/>
              <a:t>1883-1970</a:t>
            </a:r>
            <a:r>
              <a:rPr lang="en-US" dirty="0"/>
              <a:t>)</a:t>
            </a:r>
            <a:br>
              <a:rPr lang="en-US" dirty="0"/>
            </a:br>
            <a:r>
              <a:rPr lang="en-US" b="0" dirty="0"/>
              <a:t>20</a:t>
            </a:r>
            <a:r>
              <a:rPr lang="en-US" b="0" baseline="30000" dirty="0"/>
              <a:t>th</a:t>
            </a:r>
            <a:r>
              <a:rPr lang="en-US" b="0" dirty="0"/>
              <a:t> Century Home Economics Theorist</a:t>
            </a:r>
            <a:r>
              <a:rPr lang="en-US" dirty="0"/>
              <a:t/>
            </a:r>
            <a:br>
              <a:rPr lang="en-US" dirty="0"/>
            </a:br>
            <a:r>
              <a:rPr lang="en-US" b="0" dirty="0"/>
              <a:t>Woman-Focused Advertising Researcher</a:t>
            </a:r>
            <a:endParaRPr lang="en-US" i="1" dirty="0"/>
          </a:p>
        </p:txBody>
      </p:sp>
      <p:sp>
        <p:nvSpPr>
          <p:cNvPr id="12" name="Content Placeholder 5"/>
          <p:cNvSpPr txBox="1">
            <a:spLocks/>
          </p:cNvSpPr>
          <p:nvPr/>
        </p:nvSpPr>
        <p:spPr>
          <a:xfrm>
            <a:off x="3689350" y="425452"/>
            <a:ext cx="5111750" cy="5853113"/>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Author of </a:t>
            </a:r>
            <a:r>
              <a:rPr lang="en-US" sz="2800" i="1" dirty="0"/>
              <a:t>Household Engineering (1919) </a:t>
            </a:r>
            <a:r>
              <a:rPr lang="en-US" sz="2800" dirty="0"/>
              <a:t>and</a:t>
            </a:r>
            <a:r>
              <a:rPr lang="en-US" sz="2800" i="1" dirty="0"/>
              <a:t> Selling Mrs. Consumer (1929)</a:t>
            </a:r>
          </a:p>
          <a:p>
            <a:r>
              <a:rPr lang="en-US" sz="2800" dirty="0"/>
              <a:t>Latter written after 10+ years spent conducting consumer research about the average US woman.</a:t>
            </a:r>
          </a:p>
          <a:p>
            <a:r>
              <a:rPr lang="en-US" sz="2800" dirty="0"/>
              <a:t>First to write about the huge untapped potential represented by female consumers</a:t>
            </a:r>
          </a:p>
          <a:p>
            <a:r>
              <a:rPr lang="en-US" sz="2800" dirty="0"/>
              <a:t>“Husband may earn money, wife </a:t>
            </a:r>
            <a:r>
              <a:rPr lang="en-US" sz="2800" i="1" dirty="0"/>
              <a:t>spends</a:t>
            </a:r>
            <a:r>
              <a:rPr lang="en-US" sz="2800" dirty="0"/>
              <a:t> it.”</a:t>
            </a:r>
          </a:p>
          <a:p>
            <a:r>
              <a:rPr lang="en-US" sz="2800" dirty="0"/>
              <a:t>“Female consumer enjoys advertising in magazines because it satisfies her curiosity about keeping up with trends.”</a:t>
            </a:r>
          </a:p>
          <a:p>
            <a:r>
              <a:rPr lang="en-US" sz="2800" dirty="0"/>
              <a:t>“Husband buys only what the wife likes.”</a:t>
            </a:r>
          </a:p>
          <a:p>
            <a:endParaRPr lang="en-US" sz="2800" dirty="0"/>
          </a:p>
        </p:txBody>
      </p:sp>
    </p:spTree>
    <p:custDataLst>
      <p:tags r:id="rId1"/>
    </p:custDataLst>
    <p:extLst>
      <p:ext uri="{BB962C8B-B14F-4D97-AF65-F5344CB8AC3E}">
        <p14:creationId xmlns:p14="http://schemas.microsoft.com/office/powerpoint/2010/main" val="4201217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nchorCtr="0">
            <a:normAutofit fontScale="90000"/>
          </a:bodyPr>
          <a:lstStyle/>
          <a:p>
            <a:r>
              <a:rPr lang="en-US" dirty="0"/>
              <a:t>Christine Frederick</a:t>
            </a:r>
            <a:br>
              <a:rPr lang="en-US" dirty="0"/>
            </a:br>
            <a:r>
              <a:rPr lang="en-US"/>
              <a:t>(</a:t>
            </a:r>
            <a:r>
              <a:rPr lang="en-US" b="0" smtClean="0"/>
              <a:t>1883-1970</a:t>
            </a:r>
            <a:r>
              <a:rPr lang="en-US" b="0" smtClean="0"/>
              <a:t>)-</a:t>
            </a:r>
            <a:r>
              <a:rPr lang="en-US" b="0"/>
              <a:t>continued </a:t>
            </a:r>
            <a:r>
              <a:rPr lang="en-US" dirty="0"/>
              <a:t/>
            </a:r>
            <a:br>
              <a:rPr lang="en-US" dirty="0"/>
            </a:br>
            <a:r>
              <a:rPr lang="en-US" b="0" dirty="0"/>
              <a:t>20</a:t>
            </a:r>
            <a:r>
              <a:rPr lang="en-US" b="0" baseline="30000" dirty="0"/>
              <a:t>th</a:t>
            </a:r>
            <a:r>
              <a:rPr lang="en-US" b="0" dirty="0"/>
              <a:t> Century Home Economics Theorist</a:t>
            </a:r>
            <a:r>
              <a:rPr lang="en-US" dirty="0"/>
              <a:t/>
            </a:r>
            <a:br>
              <a:rPr lang="en-US" dirty="0"/>
            </a:br>
            <a:r>
              <a:rPr lang="en-US" b="0" dirty="0"/>
              <a:t>Woman-Focused Advertising Researcher</a:t>
            </a:r>
            <a:endParaRPr lang="en-US" i="1" dirty="0"/>
          </a:p>
        </p:txBody>
      </p:sp>
      <p:sp>
        <p:nvSpPr>
          <p:cNvPr id="12" name="Content Placeholder 5"/>
          <p:cNvSpPr txBox="1">
            <a:spLocks/>
          </p:cNvSpPr>
          <p:nvPr/>
        </p:nvSpPr>
        <p:spPr>
          <a:xfrm>
            <a:off x="3352800" y="928687"/>
            <a:ext cx="5111750" cy="5853113"/>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000" dirty="0"/>
              <a:t>Defined “Progressive Obsolescence”</a:t>
            </a:r>
          </a:p>
          <a:p>
            <a:r>
              <a:rPr lang="en-US" sz="3000" b="1" dirty="0"/>
              <a:t>State of mind which is highly suggestible and open</a:t>
            </a:r>
            <a:r>
              <a:rPr lang="en-US" sz="3000" dirty="0"/>
              <a:t>; eager and willing to take hold of anything new either in the shape of a new invention or new designs or styles or ways of living.</a:t>
            </a:r>
          </a:p>
          <a:p>
            <a:r>
              <a:rPr lang="en-US" sz="3000" b="1" dirty="0"/>
              <a:t>Readiness to “scrap” or lay aside an article before its natural life or usefulness is completed</a:t>
            </a:r>
            <a:r>
              <a:rPr lang="en-US" sz="3000" dirty="0"/>
              <a:t>, in order to make way for the newer and better thing.</a:t>
            </a:r>
          </a:p>
          <a:p>
            <a:r>
              <a:rPr lang="en-US" sz="3000" b="1" dirty="0"/>
              <a:t>Willingness to apply a very large share of one’s income</a:t>
            </a:r>
            <a:r>
              <a:rPr lang="en-US" sz="3000" dirty="0"/>
              <a:t>, even if it pinches savings, to the acquisition of new goods or services or way of living.</a:t>
            </a:r>
          </a:p>
          <a:p>
            <a:endParaRPr lang="en-US" sz="2800" dirty="0"/>
          </a:p>
          <a:p>
            <a:endParaRPr lang="en-US" sz="2800" i="1" dirty="0"/>
          </a:p>
          <a:p>
            <a:endParaRPr lang="en-US" sz="2800" dirty="0"/>
          </a:p>
        </p:txBody>
      </p:sp>
    </p:spTree>
    <p:custDataLst>
      <p:tags r:id="rId1"/>
    </p:custDataLst>
    <p:extLst>
      <p:ext uri="{BB962C8B-B14F-4D97-AF65-F5344CB8AC3E}">
        <p14:creationId xmlns:p14="http://schemas.microsoft.com/office/powerpoint/2010/main" val="11583426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1" y="241519"/>
            <a:ext cx="2877206" cy="1208909"/>
          </a:xfrm>
        </p:spPr>
        <p:txBody>
          <a:bodyPr anchor="ctr" anchorCtr="0">
            <a:normAutofit fontScale="90000"/>
          </a:bodyPr>
          <a:lstStyle/>
          <a:p>
            <a:r>
              <a:rPr lang="en-US" dirty="0"/>
              <a:t>Herbert Hoover</a:t>
            </a:r>
            <a:br>
              <a:rPr lang="en-US" dirty="0"/>
            </a:br>
            <a:r>
              <a:rPr lang="en-US" b="0" i="1" dirty="0"/>
              <a:t>(1874-1964)</a:t>
            </a:r>
            <a:br>
              <a:rPr lang="en-US" b="0" i="1" dirty="0"/>
            </a:br>
            <a:r>
              <a:rPr lang="en-US" b="0" i="1" dirty="0"/>
              <a:t>31</a:t>
            </a:r>
            <a:r>
              <a:rPr lang="en-US" b="0" i="1" baseline="30000" dirty="0"/>
              <a:t>st</a:t>
            </a:r>
            <a:r>
              <a:rPr lang="en-US" b="0" i="1" dirty="0"/>
              <a:t> President (1929-1933</a:t>
            </a:r>
            <a:r>
              <a:rPr lang="en-US" b="0" dirty="0"/>
              <a:t>)</a:t>
            </a:r>
            <a:endParaRPr lang="en-US" b="0" i="1" dirty="0"/>
          </a:p>
        </p:txBody>
      </p:sp>
      <p:sp>
        <p:nvSpPr>
          <p:cNvPr id="7" name="Content Placeholder 5"/>
          <p:cNvSpPr txBox="1">
            <a:spLocks/>
          </p:cNvSpPr>
          <p:nvPr/>
        </p:nvSpPr>
        <p:spPr>
          <a:xfrm>
            <a:off x="3689350" y="1157287"/>
            <a:ext cx="511175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As Secretary of Commerce in the 1920’s, Hoover recommended that the United States </a:t>
            </a:r>
            <a:r>
              <a:rPr lang="en-US" sz="2400" i="1" dirty="0"/>
              <a:t>not</a:t>
            </a:r>
            <a:r>
              <a:rPr lang="en-US" sz="2400" dirty="0"/>
              <a:t> participate in the 1925 Paris Exposition.</a:t>
            </a:r>
          </a:p>
          <a:p>
            <a:r>
              <a:rPr lang="en-US" sz="2400" dirty="0"/>
              <a:t>Why? In his opinion, designers were unable to comply with the criteria of submitting products that were modern and original.</a:t>
            </a:r>
          </a:p>
          <a:p>
            <a:r>
              <a:rPr lang="en-US" sz="2400" dirty="0"/>
              <a:t>A large delegation did attend and organized a traveling exhibition of selected works.</a:t>
            </a:r>
          </a:p>
          <a:p>
            <a:pPr marL="0" indent="0">
              <a:buNone/>
            </a:pPr>
            <a:r>
              <a:rPr lang="en-US" dirty="0"/>
              <a:t/>
            </a:r>
            <a:br>
              <a:rPr lang="en-US" dirty="0"/>
            </a:br>
            <a:endParaRPr lang="en-US" dirty="0"/>
          </a:p>
        </p:txBody>
      </p:sp>
    </p:spTree>
    <p:custDataLst>
      <p:tags r:id="rId1"/>
    </p:custDataLst>
    <p:extLst>
      <p:ext uri="{BB962C8B-B14F-4D97-AF65-F5344CB8AC3E}">
        <p14:creationId xmlns:p14="http://schemas.microsoft.com/office/powerpoint/2010/main" val="37317568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1" y="241519"/>
            <a:ext cx="2877206" cy="1208909"/>
          </a:xfrm>
        </p:spPr>
        <p:txBody>
          <a:bodyPr anchor="ctr" anchorCtr="0">
            <a:normAutofit/>
          </a:bodyPr>
          <a:lstStyle/>
          <a:p>
            <a:r>
              <a:rPr lang="en-US" dirty="0"/>
              <a:t>Modernism Comes To America</a:t>
            </a:r>
            <a:endParaRPr lang="en-US" b="0" i="1" dirty="0"/>
          </a:p>
        </p:txBody>
      </p:sp>
      <p:sp>
        <p:nvSpPr>
          <p:cNvPr id="7" name="Content Placeholder 5"/>
          <p:cNvSpPr txBox="1">
            <a:spLocks/>
          </p:cNvSpPr>
          <p:nvPr/>
        </p:nvSpPr>
        <p:spPr>
          <a:xfrm>
            <a:off x="2971800" y="304800"/>
            <a:ext cx="548640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By mid-1920s, more designers were hired to boost sales through cosmetic restyling.</a:t>
            </a:r>
          </a:p>
          <a:p>
            <a:r>
              <a:rPr lang="en-US" sz="2800" dirty="0"/>
              <a:t>Why? The economy was </a:t>
            </a:r>
            <a:r>
              <a:rPr lang="en-US" sz="2800" b="1" dirty="0"/>
              <a:t>tanking</a:t>
            </a:r>
            <a:r>
              <a:rPr lang="en-US" sz="2800" dirty="0"/>
              <a:t>.</a:t>
            </a:r>
          </a:p>
          <a:p>
            <a:r>
              <a:rPr lang="en-US" sz="2800" dirty="0"/>
              <a:t>1927: Danish born (and German-trained) designer hired by Gorham Silver Co. to develop a silver tea set.</a:t>
            </a:r>
          </a:p>
          <a:p>
            <a:r>
              <a:rPr lang="en-US" sz="2800" dirty="0"/>
              <a:t>1929: Stock Market Crash rings in the Great Depression.</a:t>
            </a:r>
          </a:p>
          <a:p>
            <a:r>
              <a:rPr lang="en-US" sz="2800" dirty="0"/>
              <a:t>Once the Nazis shut down the Bauhaus in the early 1930s many of those Modern designers fled to U.S.</a:t>
            </a:r>
            <a:br>
              <a:rPr lang="en-US" sz="2800" dirty="0"/>
            </a:br>
            <a:endParaRPr lang="en-US" sz="2800" dirty="0"/>
          </a:p>
        </p:txBody>
      </p:sp>
    </p:spTree>
    <p:custDataLst>
      <p:tags r:id="rId1"/>
    </p:custDataLst>
    <p:extLst>
      <p:ext uri="{BB962C8B-B14F-4D97-AF65-F5344CB8AC3E}">
        <p14:creationId xmlns:p14="http://schemas.microsoft.com/office/powerpoint/2010/main" val="4435877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1" y="241519"/>
            <a:ext cx="2877206" cy="1208909"/>
          </a:xfrm>
        </p:spPr>
        <p:txBody>
          <a:bodyPr anchor="ctr" anchorCtr="0">
            <a:normAutofit fontScale="90000"/>
          </a:bodyPr>
          <a:lstStyle/>
          <a:p>
            <a:r>
              <a:rPr lang="en-US" dirty="0"/>
              <a:t>Raymond Hood</a:t>
            </a:r>
            <a:br>
              <a:rPr lang="en-US" dirty="0"/>
            </a:br>
            <a:r>
              <a:rPr lang="en-US" b="0" i="1" dirty="0"/>
              <a:t>(1881-1934)</a:t>
            </a:r>
            <a:br>
              <a:rPr lang="en-US" b="0" i="1" dirty="0"/>
            </a:br>
            <a:r>
              <a:rPr lang="en-US" b="0" i="1" dirty="0"/>
              <a:t>American Architect &amp; Designer</a:t>
            </a:r>
          </a:p>
        </p:txBody>
      </p:sp>
      <p:sp>
        <p:nvSpPr>
          <p:cNvPr id="6" name="Title 4"/>
          <p:cNvSpPr txBox="1">
            <a:spLocks/>
          </p:cNvSpPr>
          <p:nvPr/>
        </p:nvSpPr>
        <p:spPr>
          <a:xfrm>
            <a:off x="457201" y="5767334"/>
            <a:ext cx="2877206" cy="1208909"/>
          </a:xfrm>
          <a:prstGeom prst="rect">
            <a:avLst/>
          </a:prstGeom>
        </p:spPr>
        <p:txBody>
          <a:bodyPr vert="horz" lIns="91440" tIns="45720" rIns="91440" bIns="45720" rtlCol="0" anchor="ctr" anchorCtr="0">
            <a:normAutofit/>
          </a:bodyPr>
          <a:lstStyle>
            <a:lvl1pPr algn="l" defTabSz="914400" rtl="0" eaLnBrk="1" latinLnBrk="0" hangingPunct="1">
              <a:spcBef>
                <a:spcPct val="0"/>
              </a:spcBef>
              <a:buNone/>
              <a:defRPr sz="2000" b="1" kern="1200">
                <a:solidFill>
                  <a:schemeClr val="tx1"/>
                </a:solidFill>
                <a:latin typeface="+mj-lt"/>
                <a:ea typeface="+mj-ea"/>
                <a:cs typeface="+mj-cs"/>
              </a:defRPr>
            </a:lvl1pPr>
          </a:lstStyle>
          <a:p>
            <a:r>
              <a:rPr lang="en-US" b="0" dirty="0"/>
              <a:t>Business Executive’s Office</a:t>
            </a:r>
          </a:p>
          <a:p>
            <a:r>
              <a:rPr lang="en-US" b="0" i="1" dirty="0"/>
              <a:t>(1929)</a:t>
            </a:r>
          </a:p>
        </p:txBody>
      </p:sp>
    </p:spTree>
    <p:custDataLst>
      <p:tags r:id="rId1"/>
    </p:custDataLst>
    <p:extLst>
      <p:ext uri="{BB962C8B-B14F-4D97-AF65-F5344CB8AC3E}">
        <p14:creationId xmlns:p14="http://schemas.microsoft.com/office/powerpoint/2010/main" val="18291810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1" y="241519"/>
            <a:ext cx="2877206" cy="1208909"/>
          </a:xfrm>
        </p:spPr>
        <p:txBody>
          <a:bodyPr anchor="ctr" anchorCtr="0">
            <a:normAutofit fontScale="90000"/>
          </a:bodyPr>
          <a:lstStyle/>
          <a:p>
            <a:r>
              <a:rPr lang="en-US" dirty="0"/>
              <a:t>Reuben Haley</a:t>
            </a:r>
            <a:br>
              <a:rPr lang="en-US" dirty="0"/>
            </a:br>
            <a:r>
              <a:rPr lang="en-US" b="0" i="1" dirty="0"/>
              <a:t>(1872-1933)</a:t>
            </a:r>
            <a:br>
              <a:rPr lang="en-US" b="0" i="1" dirty="0"/>
            </a:br>
            <a:r>
              <a:rPr lang="en-US" b="0" i="1" dirty="0"/>
              <a:t>American Gl</a:t>
            </a:r>
            <a:r>
              <a:rPr lang="en-US" b="0" dirty="0"/>
              <a:t>ass Designer, Metal Smith, and Sculptor</a:t>
            </a:r>
            <a:endParaRPr lang="en-US" b="0" i="1" dirty="0"/>
          </a:p>
        </p:txBody>
      </p:sp>
    </p:spTree>
    <p:custDataLst>
      <p:tags r:id="rId1"/>
    </p:custDataLst>
    <p:extLst>
      <p:ext uri="{BB962C8B-B14F-4D97-AF65-F5344CB8AC3E}">
        <p14:creationId xmlns:p14="http://schemas.microsoft.com/office/powerpoint/2010/main" val="23708668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1" y="273050"/>
            <a:ext cx="3310758" cy="1162050"/>
          </a:xfrm>
        </p:spPr>
        <p:txBody>
          <a:bodyPr anchor="ctr" anchorCtr="0">
            <a:normAutofit/>
          </a:bodyPr>
          <a:lstStyle/>
          <a:p>
            <a:r>
              <a:rPr lang="en-US" dirty="0"/>
              <a:t>Streamline </a:t>
            </a:r>
            <a:r>
              <a:rPr lang="en-US" dirty="0" err="1"/>
              <a:t>Moderne</a:t>
            </a:r>
            <a:r>
              <a:rPr lang="en-US" dirty="0"/>
              <a:t/>
            </a:r>
            <a:br>
              <a:rPr lang="en-US" dirty="0"/>
            </a:br>
            <a:r>
              <a:rPr lang="en-US" dirty="0"/>
              <a:t>(1930-)</a:t>
            </a:r>
            <a:br>
              <a:rPr lang="en-US" dirty="0"/>
            </a:br>
            <a:endParaRPr lang="en-US" b="0" i="1" dirty="0"/>
          </a:p>
        </p:txBody>
      </p:sp>
      <p:sp>
        <p:nvSpPr>
          <p:cNvPr id="12" name="Content Placeholder 5"/>
          <p:cNvSpPr txBox="1">
            <a:spLocks/>
          </p:cNvSpPr>
          <p:nvPr/>
        </p:nvSpPr>
        <p:spPr>
          <a:xfrm>
            <a:off x="3689350" y="425452"/>
            <a:ext cx="511175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1" dirty="0"/>
              <a:t>Streamline </a:t>
            </a:r>
            <a:r>
              <a:rPr lang="en-US" b="1" dirty="0" err="1"/>
              <a:t>Moderne</a:t>
            </a:r>
            <a:r>
              <a:rPr lang="en-US" dirty="0"/>
              <a:t>, or </a:t>
            </a:r>
            <a:r>
              <a:rPr lang="en-US" b="1" dirty="0"/>
              <a:t>Art </a:t>
            </a:r>
            <a:r>
              <a:rPr lang="en-US" b="1" dirty="0" err="1"/>
              <a:t>Moderne</a:t>
            </a:r>
            <a:r>
              <a:rPr lang="en-US" dirty="0"/>
              <a:t>, emerged in the late 1920s and early 1930s.</a:t>
            </a:r>
          </a:p>
          <a:p>
            <a:r>
              <a:rPr lang="en-US" dirty="0"/>
              <a:t>Derived from Art Deco architecture but also reflected tougher economic conditions, e.g. austerity, lack of ornamentation, but focus on speed.</a:t>
            </a:r>
          </a:p>
          <a:p>
            <a:endParaRPr lang="en-US" dirty="0"/>
          </a:p>
          <a:p>
            <a:endParaRPr lang="en-US" sz="2500" dirty="0"/>
          </a:p>
        </p:txBody>
      </p:sp>
    </p:spTree>
    <p:custDataLst>
      <p:tags r:id="rId1"/>
    </p:custDataLst>
    <p:extLst>
      <p:ext uri="{BB962C8B-B14F-4D97-AF65-F5344CB8AC3E}">
        <p14:creationId xmlns:p14="http://schemas.microsoft.com/office/powerpoint/2010/main" val="29473787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1" y="241519"/>
            <a:ext cx="2877206" cy="1208909"/>
          </a:xfrm>
        </p:spPr>
        <p:txBody>
          <a:bodyPr anchor="ctr" anchorCtr="0">
            <a:normAutofit fontScale="90000"/>
          </a:bodyPr>
          <a:lstStyle/>
          <a:p>
            <a:r>
              <a:rPr lang="en-US" dirty="0"/>
              <a:t>Raymond Loewy</a:t>
            </a:r>
            <a:br>
              <a:rPr lang="en-US" dirty="0"/>
            </a:br>
            <a:r>
              <a:rPr lang="en-US" b="0" i="1" dirty="0"/>
              <a:t>(1893-1986)</a:t>
            </a:r>
            <a:br>
              <a:rPr lang="en-US" b="0" i="1" dirty="0"/>
            </a:br>
            <a:r>
              <a:rPr lang="en-US" b="0" i="1" dirty="0"/>
              <a:t>American Streamline Designer</a:t>
            </a:r>
          </a:p>
        </p:txBody>
      </p:sp>
      <p:sp>
        <p:nvSpPr>
          <p:cNvPr id="7" name="Content Placeholder 5"/>
          <p:cNvSpPr txBox="1">
            <a:spLocks/>
          </p:cNvSpPr>
          <p:nvPr/>
        </p:nvSpPr>
        <p:spPr>
          <a:xfrm>
            <a:off x="2590800" y="425452"/>
            <a:ext cx="511175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Born in France but became American citizen in 1938</a:t>
            </a:r>
          </a:p>
          <a:p>
            <a:r>
              <a:rPr lang="en-US" dirty="0"/>
              <a:t>Began work as a window designer in NYC for department stores Macy’s, Wanamaker’s, and Saks.</a:t>
            </a:r>
          </a:p>
          <a:p>
            <a:r>
              <a:rPr lang="en-US" dirty="0"/>
              <a:t>First commission in 1929: contemporize a </a:t>
            </a:r>
            <a:r>
              <a:rPr lang="en-US" dirty="0" err="1"/>
              <a:t>Gestetner</a:t>
            </a:r>
            <a:r>
              <a:rPr lang="en-US" dirty="0"/>
              <a:t> duplicating machine.</a:t>
            </a:r>
          </a:p>
          <a:p>
            <a:r>
              <a:rPr lang="en-US" dirty="0"/>
              <a:t>Also famous for </a:t>
            </a:r>
            <a:r>
              <a:rPr lang="en-US" dirty="0" err="1"/>
              <a:t>Coldspot</a:t>
            </a:r>
            <a:r>
              <a:rPr lang="en-US" dirty="0"/>
              <a:t> refrigerator</a:t>
            </a:r>
          </a:p>
          <a:p>
            <a:r>
              <a:rPr lang="en-US" dirty="0"/>
              <a:t>Railroad engines, too.</a:t>
            </a:r>
            <a:br>
              <a:rPr lang="en-US" dirty="0"/>
            </a:br>
            <a:endParaRPr lang="en-US" dirty="0"/>
          </a:p>
        </p:txBody>
      </p:sp>
    </p:spTree>
    <p:custDataLst>
      <p:tags r:id="rId1"/>
    </p:custDataLst>
    <p:extLst>
      <p:ext uri="{BB962C8B-B14F-4D97-AF65-F5344CB8AC3E}">
        <p14:creationId xmlns:p14="http://schemas.microsoft.com/office/powerpoint/2010/main" val="1166121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2" y="336768"/>
            <a:ext cx="2064543" cy="1208909"/>
          </a:xfrm>
        </p:spPr>
        <p:txBody>
          <a:bodyPr anchor="ctr" anchorCtr="0">
            <a:normAutofit/>
          </a:bodyPr>
          <a:lstStyle/>
          <a:p>
            <a:r>
              <a:rPr lang="en-US" dirty="0"/>
              <a:t>General Stores</a:t>
            </a:r>
            <a:br>
              <a:rPr lang="en-US" dirty="0"/>
            </a:br>
            <a:r>
              <a:rPr lang="en-US" dirty="0"/>
              <a:t>1700’s-1910+</a:t>
            </a:r>
            <a:endParaRPr lang="en-US" b="0" i="1" dirty="0"/>
          </a:p>
        </p:txBody>
      </p:sp>
    </p:spTree>
    <p:custDataLst>
      <p:tags r:id="rId1"/>
    </p:custDataLst>
    <p:extLst>
      <p:ext uri="{BB962C8B-B14F-4D97-AF65-F5344CB8AC3E}">
        <p14:creationId xmlns:p14="http://schemas.microsoft.com/office/powerpoint/2010/main" val="1942521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1" y="241519"/>
            <a:ext cx="2877206" cy="1208909"/>
          </a:xfrm>
        </p:spPr>
        <p:txBody>
          <a:bodyPr anchor="ctr" anchorCtr="0">
            <a:normAutofit fontScale="90000"/>
          </a:bodyPr>
          <a:lstStyle/>
          <a:p>
            <a:r>
              <a:rPr lang="en-US" dirty="0"/>
              <a:t>Walter </a:t>
            </a:r>
            <a:r>
              <a:rPr lang="en-US" dirty="0" err="1"/>
              <a:t>Dorwin</a:t>
            </a:r>
            <a:r>
              <a:rPr lang="en-US" dirty="0"/>
              <a:t> Teague</a:t>
            </a:r>
            <a:br>
              <a:rPr lang="en-US" dirty="0"/>
            </a:br>
            <a:r>
              <a:rPr lang="en-US" b="0" i="1" dirty="0"/>
              <a:t>(1883-1960)</a:t>
            </a:r>
            <a:br>
              <a:rPr lang="en-US" b="0" i="1" dirty="0"/>
            </a:br>
            <a:r>
              <a:rPr lang="en-US" b="0" i="1" dirty="0"/>
              <a:t>American Industrial Designer</a:t>
            </a:r>
          </a:p>
        </p:txBody>
      </p:sp>
      <p:sp>
        <p:nvSpPr>
          <p:cNvPr id="4" name="Content Placeholder 5"/>
          <p:cNvSpPr txBox="1">
            <a:spLocks/>
          </p:cNvSpPr>
          <p:nvPr/>
        </p:nvSpPr>
        <p:spPr>
          <a:xfrm>
            <a:off x="3276600" y="425452"/>
            <a:ext cx="511175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Nicknamed the “Dean of Industrial Design.”</a:t>
            </a:r>
          </a:p>
          <a:p>
            <a:r>
              <a:rPr lang="en-US" sz="2400" dirty="0"/>
              <a:t>Worked as an illustrator for 4+ years under Earnest Elmo Calkins</a:t>
            </a:r>
          </a:p>
          <a:p>
            <a:r>
              <a:rPr lang="en-US" sz="2400" dirty="0"/>
              <a:t>In 1926 left for Europe in wake of Paris Exposition of 1925.</a:t>
            </a:r>
          </a:p>
          <a:p>
            <a:r>
              <a:rPr lang="en-US" sz="2400" dirty="0"/>
              <a:t>Familiarized himself with the Bauhaus.</a:t>
            </a:r>
          </a:p>
          <a:p>
            <a:r>
              <a:rPr lang="en-US" sz="2400" dirty="0"/>
              <a:t>Inspired by Le Corbusier.</a:t>
            </a:r>
          </a:p>
          <a:p>
            <a:r>
              <a:rPr lang="en-US" sz="2400" dirty="0"/>
              <a:t>Returned to U.S. just prior to the Great Depression.</a:t>
            </a:r>
          </a:p>
          <a:p>
            <a:r>
              <a:rPr lang="en-US" sz="2400" dirty="0"/>
              <a:t>Wanted to transform machine-made objects into contextual heirlooms.</a:t>
            </a:r>
          </a:p>
          <a:p>
            <a:r>
              <a:rPr lang="en-US" sz="2400" dirty="0"/>
              <a:t>Recommended to Kodak by MOMA curator</a:t>
            </a:r>
            <a:br>
              <a:rPr lang="en-US" sz="2400" dirty="0"/>
            </a:br>
            <a:endParaRPr lang="en-US" sz="2400" dirty="0"/>
          </a:p>
        </p:txBody>
      </p:sp>
    </p:spTree>
    <p:custDataLst>
      <p:tags r:id="rId1"/>
    </p:custDataLst>
    <p:extLst>
      <p:ext uri="{BB962C8B-B14F-4D97-AF65-F5344CB8AC3E}">
        <p14:creationId xmlns:p14="http://schemas.microsoft.com/office/powerpoint/2010/main" val="32212565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533400" y="990600"/>
            <a:ext cx="2209800" cy="4678362"/>
          </a:xfrm>
        </p:spPr>
        <p:txBody>
          <a:bodyPr anchor="ctr" anchorCtr="0">
            <a:normAutofit fontScale="90000"/>
          </a:bodyPr>
          <a:lstStyle/>
          <a:p>
            <a:r>
              <a:rPr lang="en-US" dirty="0"/>
              <a:t>Gilbert Rohde</a:t>
            </a:r>
            <a:br>
              <a:rPr lang="en-US" dirty="0"/>
            </a:br>
            <a:r>
              <a:rPr lang="en-US" b="0" i="1" dirty="0"/>
              <a:t>(1894-1944)</a:t>
            </a:r>
            <a:br>
              <a:rPr lang="en-US" b="0" i="1" dirty="0"/>
            </a:br>
            <a:r>
              <a:rPr lang="en-US" b="0" i="1" dirty="0"/>
              <a:t>Furniture &amp; Industrial Designer</a:t>
            </a:r>
          </a:p>
        </p:txBody>
      </p:sp>
      <p:sp>
        <p:nvSpPr>
          <p:cNvPr id="4" name="Content Placeholder 5"/>
          <p:cNvSpPr txBox="1">
            <a:spLocks/>
          </p:cNvSpPr>
          <p:nvPr/>
        </p:nvSpPr>
        <p:spPr>
          <a:xfrm>
            <a:off x="2819400" y="425452"/>
            <a:ext cx="511175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Responsible for bringing Modern design to Herman Miller</a:t>
            </a:r>
          </a:p>
          <a:p>
            <a:r>
              <a:rPr lang="en-US" sz="2400" dirty="0"/>
              <a:t>Visited France and Germany in 1927 and was inspired to leave illustration and get into furniture design</a:t>
            </a:r>
          </a:p>
          <a:p>
            <a:r>
              <a:rPr lang="en-US" sz="2400" dirty="0"/>
              <a:t>Tireless advocate for modern furniture and interiors in American homes, apartments, offices, and commercial and institutional settings. </a:t>
            </a:r>
          </a:p>
          <a:p>
            <a:r>
              <a:rPr lang="en-US" sz="2400" dirty="0"/>
              <a:t>Designed many lines of modular furniture, promoted for its flexibility, functionality, and suitability for apartments and small homes.</a:t>
            </a:r>
            <a:br>
              <a:rPr lang="en-US" sz="2400" dirty="0"/>
            </a:br>
            <a:endParaRPr lang="en-US" sz="2400" dirty="0"/>
          </a:p>
        </p:txBody>
      </p:sp>
    </p:spTree>
    <p:custDataLst>
      <p:tags r:id="rId1"/>
    </p:custDataLst>
    <p:extLst>
      <p:ext uri="{BB962C8B-B14F-4D97-AF65-F5344CB8AC3E}">
        <p14:creationId xmlns:p14="http://schemas.microsoft.com/office/powerpoint/2010/main" val="3162688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1" y="241519"/>
            <a:ext cx="2877206" cy="1208909"/>
          </a:xfrm>
        </p:spPr>
        <p:txBody>
          <a:bodyPr anchor="ctr" anchorCtr="0">
            <a:normAutofit fontScale="90000"/>
          </a:bodyPr>
          <a:lstStyle/>
          <a:p>
            <a:r>
              <a:rPr lang="en-US" dirty="0"/>
              <a:t>Norman Bel Geddes</a:t>
            </a:r>
            <a:r>
              <a:rPr lang="en-US" b="0" i="1" dirty="0"/>
              <a:t/>
            </a:r>
            <a:br>
              <a:rPr lang="en-US" b="0" i="1" dirty="0"/>
            </a:br>
            <a:r>
              <a:rPr lang="en-US" b="0" i="1" dirty="0"/>
              <a:t>(1893-1958)</a:t>
            </a:r>
            <a:br>
              <a:rPr lang="en-US" b="0" i="1" dirty="0"/>
            </a:br>
            <a:r>
              <a:rPr lang="en-US" b="0" i="1" dirty="0"/>
              <a:t>American Industrial Designer</a:t>
            </a:r>
          </a:p>
        </p:txBody>
      </p:sp>
      <p:sp>
        <p:nvSpPr>
          <p:cNvPr id="4" name="Content Placeholder 5"/>
          <p:cNvSpPr txBox="1">
            <a:spLocks/>
          </p:cNvSpPr>
          <p:nvPr/>
        </p:nvSpPr>
        <p:spPr>
          <a:xfrm>
            <a:off x="3276600" y="425452"/>
            <a:ext cx="511175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Began as a set designer</a:t>
            </a:r>
          </a:p>
          <a:p>
            <a:r>
              <a:rPr lang="en-US" sz="2800" dirty="0"/>
              <a:t>Opened design studio in 1927 in NYC</a:t>
            </a:r>
          </a:p>
          <a:p>
            <a:r>
              <a:rPr lang="en-US" sz="2800" dirty="0"/>
              <a:t>Designed a wide range of commercial products, from cocktail shakers to commemorative medallions to radio cabinets. </a:t>
            </a:r>
          </a:p>
          <a:p>
            <a:r>
              <a:rPr lang="en-US" sz="2800" dirty="0"/>
              <a:t>His designs extended to unrealized futuristic concepts: a teardrop-shaped automobile, and an Art Deco House of Tomorrow.</a:t>
            </a:r>
            <a:br>
              <a:rPr lang="en-US" sz="2800" dirty="0"/>
            </a:br>
            <a:endParaRPr lang="en-US" sz="2800" dirty="0"/>
          </a:p>
        </p:txBody>
      </p:sp>
    </p:spTree>
    <p:custDataLst>
      <p:tags r:id="rId1"/>
    </p:custDataLst>
    <p:extLst>
      <p:ext uri="{BB962C8B-B14F-4D97-AF65-F5344CB8AC3E}">
        <p14:creationId xmlns:p14="http://schemas.microsoft.com/office/powerpoint/2010/main" val="2929794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Grant Information</a:t>
            </a:r>
            <a:endParaRPr lang="en-US" dirty="0">
              <a:solidFill>
                <a:schemeClr val="bg1"/>
              </a:solidFill>
            </a:endParaRPr>
          </a:p>
        </p:txBody>
      </p:sp>
      <p:sp>
        <p:nvSpPr>
          <p:cNvPr id="3" name="Content Placeholder 2"/>
          <p:cNvSpPr>
            <a:spLocks noGrp="1"/>
          </p:cNvSpPr>
          <p:nvPr>
            <p:ph idx="1"/>
          </p:nvPr>
        </p:nvSpPr>
        <p:spPr/>
        <p:txBody>
          <a:bodyPr>
            <a:noAutofit/>
          </a:bodyPr>
          <a:lstStyle/>
          <a:p>
            <a:pPr marL="0" indent="0" algn="ctr">
              <a:buNone/>
            </a:pPr>
            <a:r>
              <a:rPr lang="en-US" sz="1350" dirty="0">
                <a:latin typeface="Calibri"/>
                <a:cs typeface="Calibri"/>
              </a:rPr>
              <a:t>Get IT is sponsored by a $2.5 million grant from the U.S. Department of Labor, Employment &amp; Training Administration TAACCCT Grant #TC-26498-14-60-A-33 NHTI, Concord’s Community College, is an equal opportunity employer, and adaptive equipment is available upon request to persons with </a:t>
            </a:r>
            <a:r>
              <a:rPr lang="en-US" sz="1350" dirty="0">
                <a:latin typeface="Calibri"/>
                <a:cs typeface="Calibri"/>
              </a:rPr>
              <a:t>disabilities.</a:t>
            </a:r>
          </a:p>
          <a:p>
            <a:pPr marL="0" indent="0" algn="ctr">
              <a:buNone/>
            </a:pPr>
            <a:endParaRPr lang="en-US" sz="1350" dirty="0">
              <a:latin typeface="Calibri"/>
              <a:cs typeface="Calibri"/>
            </a:endParaRPr>
          </a:p>
          <a:p>
            <a:pPr marL="0" indent="0" algn="ctr">
              <a:buNone/>
            </a:pPr>
            <a:r>
              <a:rPr lang="en-US" sz="1350" dirty="0">
                <a:latin typeface="Calibri"/>
                <a:cs typeface="Calibri"/>
              </a:rPr>
              <a:t>This workforce solution was funded by a grant awarded by the U.S. Department of Labor’s Employment and Training Administration. The solution was created by the grantee and does not necessarily reflect the official position of the U.S. Department of Labor. The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a:t>
            </a:r>
            <a:r>
              <a:rPr lang="en-US" sz="1350" dirty="0">
                <a:latin typeface="Calibri"/>
                <a:cs typeface="Calibri"/>
              </a:rPr>
              <a:t>ownership.</a:t>
            </a:r>
            <a:endParaRPr lang="en-US" sz="1350" dirty="0">
              <a:latin typeface="Calibri"/>
              <a:cs typeface="Calibri"/>
            </a:endParaRPr>
          </a:p>
          <a:p>
            <a:pPr marL="0" indent="0">
              <a:buNone/>
            </a:pPr>
            <a:endParaRPr lang="en-US" sz="1350" dirty="0">
              <a:latin typeface="Calibri"/>
              <a:cs typeface="Calibri"/>
            </a:endParaRPr>
          </a:p>
          <a:p>
            <a:pPr marL="0" indent="0">
              <a:buNone/>
            </a:pPr>
            <a:endParaRPr lang="en-US" sz="1350" dirty="0">
              <a:latin typeface="Calibri"/>
              <a:cs typeface="Calibri"/>
            </a:endParaRPr>
          </a:p>
        </p:txBody>
      </p:sp>
    </p:spTree>
    <p:extLst>
      <p:ext uri="{BB962C8B-B14F-4D97-AF65-F5344CB8AC3E}">
        <p14:creationId xmlns:p14="http://schemas.microsoft.com/office/powerpoint/2010/main" val="6561242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5000" y="1943103"/>
            <a:ext cx="4953000" cy="1061829"/>
          </a:xfrm>
          <a:prstGeom prst="rect">
            <a:avLst/>
          </a:prstGeom>
        </p:spPr>
        <p:txBody>
          <a:bodyPr wrap="square">
            <a:spAutoFit/>
          </a:bodyPr>
          <a:lstStyle/>
          <a:p>
            <a:pPr algn="ctr" defTabSz="685800"/>
            <a:endParaRPr lang="en-US" sz="900" dirty="0">
              <a:solidFill>
                <a:prstClr val="black"/>
              </a:solidFill>
              <a:latin typeface="Arial"/>
              <a:ea typeface="MS Mincho"/>
              <a:cs typeface="Arial"/>
            </a:endParaRPr>
          </a:p>
          <a:p>
            <a:pPr algn="ctr" defTabSz="685800"/>
            <a:r>
              <a:rPr lang="en-US" sz="1350" dirty="0">
                <a:solidFill>
                  <a:prstClr val="black"/>
                </a:solidFill>
                <a:latin typeface="Arial"/>
                <a:ea typeface="MS Mincho"/>
                <a:cs typeface="Arial"/>
              </a:rPr>
              <a:t>NHTI, Concord’s Community College</a:t>
            </a:r>
          </a:p>
          <a:p>
            <a:pPr algn="ctr" defTabSz="685800"/>
            <a:r>
              <a:rPr lang="en-US" sz="1350" dirty="0">
                <a:solidFill>
                  <a:prstClr val="black"/>
                </a:solidFill>
                <a:latin typeface="Arial"/>
                <a:ea typeface="MS Mincho"/>
                <a:cs typeface="Arial"/>
              </a:rPr>
              <a:t>31 College Drive</a:t>
            </a:r>
          </a:p>
          <a:p>
            <a:pPr algn="ctr" defTabSz="685800"/>
            <a:r>
              <a:rPr lang="en-US" sz="1350" dirty="0">
                <a:solidFill>
                  <a:prstClr val="black"/>
                </a:solidFill>
                <a:latin typeface="Arial"/>
                <a:ea typeface="MS Mincho"/>
                <a:cs typeface="Arial"/>
              </a:rPr>
              <a:t>Concord, NH 03301</a:t>
            </a:r>
          </a:p>
          <a:p>
            <a:pPr algn="ctr" defTabSz="685800"/>
            <a:r>
              <a:rPr lang="en-US" sz="1350" dirty="0" err="1">
                <a:solidFill>
                  <a:prstClr val="black"/>
                </a:solidFill>
                <a:latin typeface="Arial"/>
                <a:ea typeface="MS Mincho"/>
                <a:cs typeface="Arial"/>
                <a:hlinkClick r:id="rId2"/>
              </a:rPr>
              <a:t>www.nhti.edu</a:t>
            </a:r>
            <a:endParaRPr lang="en-US" sz="1350" dirty="0">
              <a:solidFill>
                <a:prstClr val="black"/>
              </a:solidFill>
              <a:latin typeface="Arial"/>
              <a:ea typeface="MS Mincho"/>
              <a:cs typeface="Arial"/>
            </a:endParaRPr>
          </a:p>
        </p:txBody>
      </p:sp>
      <p:grpSp>
        <p:nvGrpSpPr>
          <p:cNvPr id="2" name="Group 1" descr="CC BY Logo and Attribution license" title="CC BY Logo and Attribution license"/>
          <p:cNvGrpSpPr/>
          <p:nvPr/>
        </p:nvGrpSpPr>
        <p:grpSpPr>
          <a:xfrm>
            <a:off x="1278471" y="4746221"/>
            <a:ext cx="5867752" cy="490213"/>
            <a:chOff x="1278469" y="5185294"/>
            <a:chExt cx="5867751" cy="653617"/>
          </a:xfrm>
        </p:grpSpPr>
        <p:pic>
          <p:nvPicPr>
            <p:cNvPr id="6" name="Picture 5" descr="CC BY Logo" title="CC BY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8576" y="5185294"/>
              <a:ext cx="1087644" cy="203678"/>
            </a:xfrm>
            <a:prstGeom prst="rect">
              <a:avLst/>
            </a:prstGeom>
          </p:spPr>
        </p:pic>
        <p:sp>
          <p:nvSpPr>
            <p:cNvPr id="9" name="TextBox 8"/>
            <p:cNvSpPr txBox="1"/>
            <p:nvPr/>
          </p:nvSpPr>
          <p:spPr>
            <a:xfrm>
              <a:off x="1278469" y="5531135"/>
              <a:ext cx="184731" cy="307776"/>
            </a:xfrm>
            <a:prstGeom prst="rect">
              <a:avLst/>
            </a:prstGeom>
            <a:noFill/>
          </p:spPr>
          <p:txBody>
            <a:bodyPr wrap="none" rtlCol="0">
              <a:spAutoFit/>
            </a:bodyPr>
            <a:lstStyle/>
            <a:p>
              <a:pPr defTabSz="685800"/>
              <a:endParaRPr lang="en-US" sz="900" dirty="0">
                <a:solidFill>
                  <a:srgbClr val="000000"/>
                </a:solidFill>
                <a:latin typeface="Arial"/>
                <a:cs typeface="Arial"/>
              </a:endParaRPr>
            </a:p>
          </p:txBody>
        </p:sp>
      </p:grpSp>
      <p:sp>
        <p:nvSpPr>
          <p:cNvPr id="10" name="Rectangle 9" descr="INDS 110C History of Design curriculum by Troy Barber &#13;is licensed under the Creative Commons Attribution 4.0 International License.&#13;To view a copy of this license visit http://creativecommons.org/licenses/by/4.0/deed.en_US" title="Attribution and CC BY license"/>
          <p:cNvSpPr/>
          <p:nvPr/>
        </p:nvSpPr>
        <p:spPr>
          <a:xfrm>
            <a:off x="365710" y="4746221"/>
            <a:ext cx="5692868" cy="646331"/>
          </a:xfrm>
          <a:prstGeom prst="rect">
            <a:avLst/>
          </a:prstGeom>
        </p:spPr>
        <p:txBody>
          <a:bodyPr wrap="square">
            <a:spAutoFit/>
          </a:bodyPr>
          <a:lstStyle/>
          <a:p>
            <a:pPr algn="r" defTabSz="685800"/>
            <a:r>
              <a:rPr lang="en-US" sz="900" dirty="0">
                <a:solidFill>
                  <a:prstClr val="black"/>
                </a:solidFill>
                <a:latin typeface="Arial"/>
                <a:cs typeface="Arial"/>
              </a:rPr>
              <a:t>INDS 110C History of Design curriculum </a:t>
            </a:r>
            <a:r>
              <a:rPr lang="en-US" sz="900" dirty="0">
                <a:solidFill>
                  <a:prstClr val="black"/>
                </a:solidFill>
                <a:latin typeface="Arial"/>
                <a:cs typeface="Arial"/>
              </a:rPr>
              <a:t>by </a:t>
            </a:r>
            <a:r>
              <a:rPr lang="en-US" sz="900" dirty="0">
                <a:solidFill>
                  <a:prstClr val="black"/>
                </a:solidFill>
                <a:latin typeface="Arial"/>
                <a:cs typeface="Arial"/>
              </a:rPr>
              <a:t>Troy Barber </a:t>
            </a:r>
          </a:p>
          <a:p>
            <a:pPr algn="r" defTabSz="685800"/>
            <a:r>
              <a:rPr lang="en-US" sz="900" dirty="0">
                <a:solidFill>
                  <a:prstClr val="black"/>
                </a:solidFill>
                <a:latin typeface="Arial"/>
                <a:cs typeface="Arial"/>
              </a:rPr>
              <a:t>is </a:t>
            </a:r>
            <a:r>
              <a:rPr lang="en-US" sz="900" dirty="0">
                <a:solidFill>
                  <a:prstClr val="black"/>
                </a:solidFill>
                <a:latin typeface="Arial"/>
                <a:cs typeface="Arial"/>
              </a:rPr>
              <a:t>licensed </a:t>
            </a:r>
            <a:r>
              <a:rPr lang="en-US" sz="900" dirty="0">
                <a:solidFill>
                  <a:prstClr val="black"/>
                </a:solidFill>
                <a:latin typeface="Arial"/>
                <a:cs typeface="Arial"/>
              </a:rPr>
              <a:t>under </a:t>
            </a:r>
            <a:r>
              <a:rPr lang="en-US" sz="900" dirty="0">
                <a:solidFill>
                  <a:prstClr val="black"/>
                </a:solidFill>
                <a:latin typeface="Arial"/>
                <a:cs typeface="Arial"/>
              </a:rPr>
              <a:t>the </a:t>
            </a:r>
            <a:r>
              <a:rPr lang="en-US" sz="900" dirty="0">
                <a:solidFill>
                  <a:prstClr val="black"/>
                </a:solidFill>
                <a:latin typeface="Arial"/>
                <a:cs typeface="Arial"/>
                <a:hlinkClick r:id="rId4"/>
              </a:rPr>
              <a:t>Creative Commons Attribution 4.0 International License</a:t>
            </a:r>
            <a:r>
              <a:rPr lang="en-US" sz="900" dirty="0">
                <a:solidFill>
                  <a:prstClr val="black"/>
                </a:solidFill>
                <a:latin typeface="Arial"/>
                <a:cs typeface="Arial"/>
              </a:rPr>
              <a:t>.</a:t>
            </a:r>
          </a:p>
          <a:p>
            <a:pPr algn="r" defTabSz="685800"/>
            <a:r>
              <a:rPr lang="en-US" sz="900" dirty="0">
                <a:solidFill>
                  <a:prstClr val="black"/>
                </a:solidFill>
                <a:latin typeface="Arial"/>
                <a:cs typeface="Arial"/>
              </a:rPr>
              <a:t>To view a copy of this license visit </a:t>
            </a:r>
            <a:r>
              <a:rPr lang="en-US" sz="900" u="sng" dirty="0">
                <a:solidFill>
                  <a:srgbClr val="000000"/>
                </a:solidFill>
                <a:latin typeface="Arial"/>
                <a:cs typeface="Arial"/>
                <a:hlinkClick r:id="rId4"/>
              </a:rPr>
              <a:t>http://creativecommons.org/licenses/by/4.0/deed.en_US</a:t>
            </a:r>
            <a:r>
              <a:rPr lang="en-US" sz="900" dirty="0">
                <a:solidFill>
                  <a:srgbClr val="000000"/>
                </a:solidFill>
                <a:latin typeface="Arial"/>
                <a:cs typeface="Arial"/>
              </a:rPr>
              <a:t>.</a:t>
            </a:r>
          </a:p>
          <a:p>
            <a:pPr algn="r" defTabSz="685800"/>
            <a:r>
              <a:rPr lang="en-US" sz="900" dirty="0">
                <a:solidFill>
                  <a:prstClr val="black"/>
                </a:solidFill>
                <a:latin typeface="Arial"/>
                <a:cs typeface="Arial"/>
              </a:rPr>
              <a:t>  </a:t>
            </a:r>
          </a:p>
        </p:txBody>
      </p:sp>
      <p:sp>
        <p:nvSpPr>
          <p:cNvPr id="3" name="Title 2"/>
          <p:cNvSpPr>
            <a:spLocks noGrp="1"/>
          </p:cNvSpPr>
          <p:nvPr>
            <p:ph type="title"/>
          </p:nvPr>
        </p:nvSpPr>
        <p:spPr/>
        <p:txBody>
          <a:bodyPr/>
          <a:lstStyle/>
          <a:p>
            <a:r>
              <a:rPr lang="en-US" dirty="0" smtClean="0">
                <a:solidFill>
                  <a:schemeClr val="bg1"/>
                </a:solidFill>
              </a:rPr>
              <a:t>NHTI information and Attribution</a:t>
            </a:r>
            <a:endParaRPr lang="en-US" dirty="0">
              <a:solidFill>
                <a:schemeClr val="bg1"/>
              </a:solidFill>
            </a:endParaRPr>
          </a:p>
        </p:txBody>
      </p:sp>
    </p:spTree>
    <p:extLst>
      <p:ext uri="{BB962C8B-B14F-4D97-AF65-F5344CB8AC3E}">
        <p14:creationId xmlns:p14="http://schemas.microsoft.com/office/powerpoint/2010/main" val="151977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1" y="336768"/>
            <a:ext cx="2877206" cy="1208909"/>
          </a:xfrm>
        </p:spPr>
        <p:txBody>
          <a:bodyPr anchor="ctr" anchorCtr="0">
            <a:normAutofit/>
          </a:bodyPr>
          <a:lstStyle/>
          <a:p>
            <a:r>
              <a:rPr lang="en-US" dirty="0"/>
              <a:t>General Stores</a:t>
            </a:r>
            <a:r>
              <a:rPr lang="en-US" b="0" i="1" dirty="0"/>
              <a:t/>
            </a:r>
            <a:br>
              <a:rPr lang="en-US" b="0" i="1" dirty="0"/>
            </a:br>
            <a:endParaRPr lang="en-US" b="0" i="1" dirty="0"/>
          </a:p>
        </p:txBody>
      </p:sp>
      <p:sp>
        <p:nvSpPr>
          <p:cNvPr id="7" name="Content Placeholder 5"/>
          <p:cNvSpPr txBox="1">
            <a:spLocks/>
          </p:cNvSpPr>
          <p:nvPr/>
        </p:nvSpPr>
        <p:spPr>
          <a:xfrm>
            <a:off x="2667000" y="425452"/>
            <a:ext cx="552450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Served mainly rural areas</a:t>
            </a:r>
          </a:p>
          <a:p>
            <a:r>
              <a:rPr lang="en-US" sz="2800" dirty="0"/>
              <a:t>Mobility among population was limited.</a:t>
            </a:r>
          </a:p>
          <a:p>
            <a:r>
              <a:rPr lang="en-US" sz="2800" dirty="0"/>
              <a:t>Single shop could serve an entire community.</a:t>
            </a:r>
          </a:p>
          <a:p>
            <a:r>
              <a:rPr lang="en-US" sz="2800" dirty="0"/>
              <a:t>Offered a general line of products. tailored to the community it served.</a:t>
            </a:r>
          </a:p>
          <a:p>
            <a:r>
              <a:rPr lang="en-US" sz="2800" dirty="0"/>
              <a:t>Sold staple items like milk &amp; bread.</a:t>
            </a:r>
          </a:p>
          <a:p>
            <a:r>
              <a:rPr lang="en-US" sz="2800" dirty="0"/>
              <a:t>Dried beans, flours, whole grains and rolled oats and other staples that did not need to be refrigerated</a:t>
            </a:r>
            <a:r>
              <a:rPr lang="en-US" dirty="0"/>
              <a:t>.</a:t>
            </a:r>
          </a:p>
        </p:txBody>
      </p:sp>
    </p:spTree>
    <p:custDataLst>
      <p:tags r:id="rId1"/>
    </p:custDataLst>
    <p:extLst>
      <p:ext uri="{BB962C8B-B14F-4D97-AF65-F5344CB8AC3E}">
        <p14:creationId xmlns:p14="http://schemas.microsoft.com/office/powerpoint/2010/main" val="1394405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1" y="336768"/>
            <a:ext cx="2877206" cy="1208909"/>
          </a:xfrm>
        </p:spPr>
        <p:txBody>
          <a:bodyPr anchor="ctr" anchorCtr="0">
            <a:normAutofit fontScale="90000"/>
          </a:bodyPr>
          <a:lstStyle/>
          <a:p>
            <a:r>
              <a:rPr lang="en-US" dirty="0"/>
              <a:t>Aaron Montgomery Ward</a:t>
            </a:r>
            <a:br>
              <a:rPr lang="en-US" dirty="0"/>
            </a:br>
            <a:r>
              <a:rPr lang="en-US" b="0" dirty="0"/>
              <a:t>(1844-1913)</a:t>
            </a:r>
            <a:r>
              <a:rPr lang="en-US" dirty="0"/>
              <a:t/>
            </a:r>
            <a:br>
              <a:rPr lang="en-US" dirty="0"/>
            </a:br>
            <a:r>
              <a:rPr lang="en-US" b="0" i="1" dirty="0"/>
              <a:t>Creator of Mail Order Industry</a:t>
            </a:r>
            <a:br>
              <a:rPr lang="en-US" b="0" i="1" dirty="0"/>
            </a:br>
            <a:endParaRPr lang="en-US" b="0" i="1" dirty="0"/>
          </a:p>
        </p:txBody>
      </p:sp>
      <p:sp>
        <p:nvSpPr>
          <p:cNvPr id="7" name="Content Placeholder 5"/>
          <p:cNvSpPr txBox="1">
            <a:spLocks/>
          </p:cNvSpPr>
          <p:nvPr/>
        </p:nvSpPr>
        <p:spPr>
          <a:xfrm>
            <a:off x="2743200" y="425452"/>
            <a:ext cx="511175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Began his career as a salesman in a general country store.</a:t>
            </a:r>
          </a:p>
          <a:p>
            <a:r>
              <a:rPr lang="en-US" sz="2400" dirty="0"/>
              <a:t>Rose up through the ranks, became General Manager and learned retailing intimately.</a:t>
            </a:r>
          </a:p>
          <a:p>
            <a:r>
              <a:rPr lang="en-US" sz="2400" dirty="0"/>
              <a:t>Became a traveling salesman for a number of Dry Goods stores.</a:t>
            </a:r>
          </a:p>
          <a:p>
            <a:r>
              <a:rPr lang="en-US" sz="2400" dirty="0"/>
              <a:t>Realized that rural people were at the mercy of often unscrupulous general and dry good store proprietors: they were the only source for products in any given area and could charge whatever they wanted.</a:t>
            </a:r>
          </a:p>
          <a:p>
            <a:endParaRPr lang="en-US" sz="2400" dirty="0"/>
          </a:p>
          <a:p>
            <a:endParaRPr lang="en-US" sz="2400" dirty="0"/>
          </a:p>
        </p:txBody>
      </p:sp>
    </p:spTree>
    <p:custDataLst>
      <p:tags r:id="rId1"/>
    </p:custDataLst>
    <p:extLst>
      <p:ext uri="{BB962C8B-B14F-4D97-AF65-F5344CB8AC3E}">
        <p14:creationId xmlns:p14="http://schemas.microsoft.com/office/powerpoint/2010/main" val="2448676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1" y="336768"/>
            <a:ext cx="2877206" cy="1208909"/>
          </a:xfrm>
        </p:spPr>
        <p:txBody>
          <a:bodyPr anchor="ctr" anchorCtr="0">
            <a:normAutofit fontScale="90000"/>
          </a:bodyPr>
          <a:lstStyle/>
          <a:p>
            <a:r>
              <a:rPr lang="en-US" dirty="0"/>
              <a:t>Aaron Montgomery Ward</a:t>
            </a:r>
            <a:br>
              <a:rPr lang="en-US" dirty="0"/>
            </a:br>
            <a:r>
              <a:rPr lang="en-US" b="0" dirty="0"/>
              <a:t>(1844-1913</a:t>
            </a:r>
            <a:r>
              <a:rPr lang="en-US" b="0" dirty="0" smtClean="0"/>
              <a:t>)-continued</a:t>
            </a:r>
            <a:r>
              <a:rPr lang="en-US" dirty="0"/>
              <a:t/>
            </a:r>
            <a:br>
              <a:rPr lang="en-US" dirty="0"/>
            </a:br>
            <a:r>
              <a:rPr lang="en-US" b="0" i="1" dirty="0"/>
              <a:t>Creator of Mail Order Industry</a:t>
            </a:r>
            <a:br>
              <a:rPr lang="en-US" b="0" i="1" dirty="0"/>
            </a:br>
            <a:endParaRPr lang="en-US" b="0" i="1" dirty="0"/>
          </a:p>
        </p:txBody>
      </p:sp>
      <p:sp>
        <p:nvSpPr>
          <p:cNvPr id="7" name="Content Placeholder 5"/>
          <p:cNvSpPr txBox="1">
            <a:spLocks/>
          </p:cNvSpPr>
          <p:nvPr/>
        </p:nvSpPr>
        <p:spPr>
          <a:xfrm>
            <a:off x="3048000" y="425452"/>
            <a:ext cx="511175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Conceived of a better way: Direct Mail Sales to rural communities.</a:t>
            </a:r>
          </a:p>
          <a:p>
            <a:r>
              <a:rPr lang="en-US" sz="2400" dirty="0"/>
              <a:t>Rural customers longed for the comforts of the city but had to pay exorbitant prices for manufactured goods and products transported great distances.</a:t>
            </a:r>
          </a:p>
          <a:p>
            <a:r>
              <a:rPr lang="en-US" sz="2400" dirty="0"/>
              <a:t>Ward bought goods at lower cost with cash.</a:t>
            </a:r>
          </a:p>
          <a:p>
            <a:r>
              <a:rPr lang="en-US" sz="2400" dirty="0"/>
              <a:t>Customers would place orders by mail and he would deliver goods to the nearest train station.</a:t>
            </a:r>
          </a:p>
          <a:p>
            <a:r>
              <a:rPr lang="en-US" sz="2400" dirty="0"/>
              <a:t>In 1872, “Montgomery Ward” was born and Ward published a single-page mail-order catalog w/ 163 products.</a:t>
            </a:r>
          </a:p>
        </p:txBody>
      </p:sp>
    </p:spTree>
    <p:custDataLst>
      <p:tags r:id="rId1"/>
    </p:custDataLst>
    <p:extLst>
      <p:ext uri="{BB962C8B-B14F-4D97-AF65-F5344CB8AC3E}">
        <p14:creationId xmlns:p14="http://schemas.microsoft.com/office/powerpoint/2010/main" val="160062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1" y="336768"/>
            <a:ext cx="2877206" cy="1208909"/>
          </a:xfrm>
        </p:spPr>
        <p:txBody>
          <a:bodyPr anchor="ctr" anchorCtr="0">
            <a:normAutofit fontScale="90000"/>
          </a:bodyPr>
          <a:lstStyle/>
          <a:p>
            <a:r>
              <a:rPr lang="en-US" dirty="0"/>
              <a:t>Aaron Montgomery Ward</a:t>
            </a:r>
            <a:br>
              <a:rPr lang="en-US" dirty="0"/>
            </a:br>
            <a:r>
              <a:rPr lang="en-US" b="0" dirty="0"/>
              <a:t>(</a:t>
            </a:r>
            <a:r>
              <a:rPr lang="en-US" b="0" dirty="0"/>
              <a:t>1844-1913 )-continued </a:t>
            </a:r>
            <a:r>
              <a:rPr lang="en-US" b="0" dirty="0" smtClean="0"/>
              <a:t>2</a:t>
            </a:r>
            <a:r>
              <a:rPr lang="en-US" dirty="0"/>
              <a:t/>
            </a:r>
            <a:br>
              <a:rPr lang="en-US" dirty="0"/>
            </a:br>
            <a:r>
              <a:rPr lang="en-US" b="0" i="1" dirty="0"/>
              <a:t>Creator of Mail Order Industry</a:t>
            </a:r>
            <a:br>
              <a:rPr lang="en-US" b="0" i="1" dirty="0"/>
            </a:br>
            <a:endParaRPr lang="en-US" b="0" i="1" dirty="0"/>
          </a:p>
        </p:txBody>
      </p:sp>
      <p:sp>
        <p:nvSpPr>
          <p:cNvPr id="7" name="Content Placeholder 5"/>
          <p:cNvSpPr txBox="1">
            <a:spLocks/>
          </p:cNvSpPr>
          <p:nvPr/>
        </p:nvSpPr>
        <p:spPr>
          <a:xfrm>
            <a:off x="2971800" y="425452"/>
            <a:ext cx="511175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Not well received by rural retailers.</a:t>
            </a:r>
          </a:p>
          <a:p>
            <a:r>
              <a:rPr lang="en-US" dirty="0"/>
              <a:t>Catalog burnings!</a:t>
            </a:r>
          </a:p>
          <a:p>
            <a:r>
              <a:rPr lang="en-US" dirty="0"/>
              <a:t>Wide selection of items not available locally– as well as innovative policy: “satisfaction guaranteed or your money back!”</a:t>
            </a:r>
          </a:p>
          <a:p>
            <a:r>
              <a:rPr lang="en-US" dirty="0"/>
              <a:t>By 1883 had grown to 240 pages and 10K items (!)</a:t>
            </a:r>
          </a:p>
          <a:p>
            <a:r>
              <a:rPr lang="en-US" dirty="0"/>
              <a:t>Known as the “Wish Book.”</a:t>
            </a:r>
          </a:p>
        </p:txBody>
      </p:sp>
    </p:spTree>
    <p:custDataLst>
      <p:tags r:id="rId1"/>
    </p:custDataLst>
    <p:extLst>
      <p:ext uri="{BB962C8B-B14F-4D97-AF65-F5344CB8AC3E}">
        <p14:creationId xmlns:p14="http://schemas.microsoft.com/office/powerpoint/2010/main" val="1024737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p:cNvSpPr>
            <a:spLocks noGrp="1"/>
          </p:cNvSpPr>
          <p:nvPr>
            <p:ph type="title"/>
          </p:nvPr>
        </p:nvSpPr>
        <p:spPr>
          <a:xfrm>
            <a:off x="457200" y="1473198"/>
            <a:ext cx="2514600" cy="3687762"/>
          </a:xfrm>
        </p:spPr>
        <p:txBody>
          <a:bodyPr anchor="ctr" anchorCtr="0">
            <a:normAutofit fontScale="90000"/>
          </a:bodyPr>
          <a:lstStyle/>
          <a:p>
            <a:r>
              <a:rPr lang="en-US" dirty="0"/>
              <a:t>Richard Sears</a:t>
            </a:r>
            <a:br>
              <a:rPr lang="en-US" dirty="0"/>
            </a:br>
            <a:r>
              <a:rPr lang="en-US" b="0" dirty="0"/>
              <a:t>(1863-1914)</a:t>
            </a:r>
            <a:r>
              <a:rPr lang="en-US" dirty="0"/>
              <a:t/>
            </a:r>
            <a:br>
              <a:rPr lang="en-US" dirty="0"/>
            </a:br>
            <a:r>
              <a:rPr lang="en-US" b="0" i="1" dirty="0"/>
              <a:t>Founder of Sears, Roebuck and Company (1893)</a:t>
            </a:r>
            <a:br>
              <a:rPr lang="en-US" b="0" i="1" dirty="0"/>
            </a:br>
            <a:endParaRPr lang="en-US" b="0" i="1" dirty="0"/>
          </a:p>
        </p:txBody>
      </p:sp>
      <p:sp>
        <p:nvSpPr>
          <p:cNvPr id="7" name="Content Placeholder 5"/>
          <p:cNvSpPr txBox="1">
            <a:spLocks/>
          </p:cNvSpPr>
          <p:nvPr/>
        </p:nvSpPr>
        <p:spPr>
          <a:xfrm>
            <a:off x="3124200" y="425452"/>
            <a:ext cx="511175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In 1888, Sears first used a printed mailer to advertise watches and jewelry. </a:t>
            </a:r>
          </a:p>
          <a:p>
            <a:r>
              <a:rPr lang="en-US" sz="2800" dirty="0"/>
              <a:t>"The R.W. Sears Watch Co." promised customers that they “…warrant every American watch sold by us, with fair usage, an accurate time keeper for six years – during which time, under our written guarantee we are compelled to keep it in perfect order free of charge."</a:t>
            </a:r>
          </a:p>
        </p:txBody>
      </p:sp>
    </p:spTree>
    <p:custDataLst>
      <p:tags r:id="rId1"/>
    </p:custDataLst>
    <p:extLst>
      <p:ext uri="{BB962C8B-B14F-4D97-AF65-F5344CB8AC3E}">
        <p14:creationId xmlns:p14="http://schemas.microsoft.com/office/powerpoint/2010/main" val="2308157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5"/>
          <p:cNvSpPr txBox="1">
            <a:spLocks/>
          </p:cNvSpPr>
          <p:nvPr/>
        </p:nvSpPr>
        <p:spPr>
          <a:xfrm>
            <a:off x="3505200" y="425452"/>
            <a:ext cx="4507706"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By 1931—in the midst of the Great Depression—Sears’ catalog and retail businesses generated more than $2.5B in today’s dollars.</a:t>
            </a:r>
          </a:p>
        </p:txBody>
      </p:sp>
      <p:sp>
        <p:nvSpPr>
          <p:cNvPr id="3" name="Title 4"/>
          <p:cNvSpPr>
            <a:spLocks noGrp="1"/>
          </p:cNvSpPr>
          <p:nvPr>
            <p:ph type="title"/>
          </p:nvPr>
        </p:nvSpPr>
        <p:spPr>
          <a:xfrm>
            <a:off x="457200" y="838200"/>
            <a:ext cx="3048000" cy="4322760"/>
          </a:xfrm>
        </p:spPr>
        <p:txBody>
          <a:bodyPr anchor="ctr" anchorCtr="0">
            <a:normAutofit fontScale="90000"/>
          </a:bodyPr>
          <a:lstStyle/>
          <a:p>
            <a:r>
              <a:rPr lang="en-US" sz="4000" dirty="0"/>
              <a:t>Richard Sears</a:t>
            </a:r>
            <a:br>
              <a:rPr lang="en-US" sz="4000" dirty="0"/>
            </a:br>
            <a:r>
              <a:rPr lang="en-US" sz="4000" b="0" dirty="0"/>
              <a:t>(1863-1914</a:t>
            </a:r>
            <a:r>
              <a:rPr lang="en-US" sz="4000" b="0" dirty="0" smtClean="0"/>
              <a:t>)-continued</a:t>
            </a:r>
            <a:r>
              <a:rPr lang="en-US" sz="4000" dirty="0"/>
              <a:t/>
            </a:r>
            <a:br>
              <a:rPr lang="en-US" sz="4000" dirty="0"/>
            </a:br>
            <a:r>
              <a:rPr lang="en-US" sz="4000" b="0" i="1" dirty="0"/>
              <a:t>Founder of Sears, Roebuck and Company (1893)</a:t>
            </a:r>
            <a:r>
              <a:rPr lang="en-US" b="0" i="1" dirty="0"/>
              <a:t/>
            </a:r>
            <a:br>
              <a:rPr lang="en-US" b="0" i="1" dirty="0"/>
            </a:br>
            <a:endParaRPr lang="en-US" b="0" i="1" dirty="0"/>
          </a:p>
        </p:txBody>
      </p:sp>
    </p:spTree>
    <p:custDataLst>
      <p:tags r:id="rId1"/>
    </p:custDataLst>
    <p:extLst>
      <p:ext uri="{BB962C8B-B14F-4D97-AF65-F5344CB8AC3E}">
        <p14:creationId xmlns:p14="http://schemas.microsoft.com/office/powerpoint/2010/main" val="2554774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1" y="273050"/>
            <a:ext cx="3310758" cy="1162050"/>
          </a:xfrm>
        </p:spPr>
        <p:txBody>
          <a:bodyPr anchor="ctr" anchorCtr="0">
            <a:normAutofit fontScale="90000"/>
          </a:bodyPr>
          <a:lstStyle/>
          <a:p>
            <a:r>
              <a:rPr lang="en-US" dirty="0"/>
              <a:t>Henry Ford</a:t>
            </a:r>
            <a:br>
              <a:rPr lang="en-US" dirty="0"/>
            </a:br>
            <a:r>
              <a:rPr lang="en-US" dirty="0"/>
              <a:t>(1863-1947)</a:t>
            </a:r>
            <a:br>
              <a:rPr lang="en-US" dirty="0"/>
            </a:br>
            <a:r>
              <a:rPr lang="en-US" b="0" i="1" dirty="0"/>
              <a:t>American Industrialist &amp; Ford Motor Company Founder</a:t>
            </a:r>
          </a:p>
        </p:txBody>
      </p:sp>
      <p:sp>
        <p:nvSpPr>
          <p:cNvPr id="3" name="AutoShape 4" descr="Image result for A.W.N. Pugin"/>
          <p:cNvSpPr>
            <a:spLocks noChangeAspect="1" noChangeArrowheads="1"/>
          </p:cNvSpPr>
          <p:nvPr/>
        </p:nvSpPr>
        <p:spPr bwMode="auto">
          <a:xfrm>
            <a:off x="4457700" y="3276600"/>
            <a:ext cx="2286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Content Placeholder 5"/>
          <p:cNvSpPr txBox="1">
            <a:spLocks/>
          </p:cNvSpPr>
          <p:nvPr/>
        </p:nvSpPr>
        <p:spPr>
          <a:xfrm>
            <a:off x="3276600" y="425452"/>
            <a:ext cx="5486400" cy="58531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a:t>Sponsor of the Assembly Line Technique of mass production</a:t>
            </a:r>
          </a:p>
          <a:p>
            <a:r>
              <a:rPr lang="en-US" sz="2200" dirty="0"/>
              <a:t>Developed first automobile that middle class Americans could afford</a:t>
            </a:r>
          </a:p>
          <a:p>
            <a:r>
              <a:rPr lang="en-US" sz="2200" dirty="0"/>
              <a:t>Model T revolutionized transportation and American industry</a:t>
            </a:r>
          </a:p>
          <a:p>
            <a:r>
              <a:rPr lang="en-US" sz="2200" dirty="0"/>
              <a:t>Fordism: mass production of inexpensive goods and high wages for employees</a:t>
            </a:r>
          </a:p>
          <a:p>
            <a:r>
              <a:rPr lang="en-US" sz="2200" dirty="0"/>
              <a:t>Ford Motor Company incorporated in 1903</a:t>
            </a:r>
          </a:p>
          <a:p>
            <a:r>
              <a:rPr lang="en-US" sz="2200" dirty="0"/>
              <a:t>Model T introduced on October 1, 1908</a:t>
            </a:r>
          </a:p>
          <a:p>
            <a:r>
              <a:rPr lang="en-US" sz="2200" dirty="0"/>
              <a:t>Retailed for $825 ($21,760 today)</a:t>
            </a:r>
          </a:p>
          <a:p>
            <a:r>
              <a:rPr lang="en-US" sz="2200" dirty="0"/>
              <a:t>Introduced moving assembly lines in 1913</a:t>
            </a:r>
          </a:p>
          <a:p>
            <a:r>
              <a:rPr lang="en-US" sz="2200" dirty="0"/>
              <a:t>As sales volumes went up, prices dropped drastically</a:t>
            </a:r>
          </a:p>
          <a:p>
            <a:r>
              <a:rPr lang="en-US" sz="2200" dirty="0"/>
              <a:t>By 1927, Model T retailed for $360</a:t>
            </a:r>
          </a:p>
        </p:txBody>
      </p:sp>
    </p:spTree>
    <p:custDataLst>
      <p:tags r:id="rId1"/>
    </p:custDataLst>
    <p:extLst>
      <p:ext uri="{BB962C8B-B14F-4D97-AF65-F5344CB8AC3E}">
        <p14:creationId xmlns:p14="http://schemas.microsoft.com/office/powerpoint/2010/main" val="380878349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Get_IT_Presentation_Template_ClosedCaption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Get_IT_Presentation_Template_ClosedCaptions</Template>
  <TotalTime>10</TotalTime>
  <Words>1285</Words>
  <Application>Microsoft Macintosh PowerPoint</Application>
  <PresentationFormat>On-screen Show (4:3)</PresentationFormat>
  <Paragraphs>126</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Calibri</vt:lpstr>
      <vt:lpstr>MS Mincho</vt:lpstr>
      <vt:lpstr>Arial</vt:lpstr>
      <vt:lpstr>Get_IT_Presentation_Template_ClosedCaptions</vt:lpstr>
      <vt:lpstr>Designing the Sale Streamlining Consumption History of Industrial design Lecture #10</vt:lpstr>
      <vt:lpstr>General Stores 1700’s-1910+</vt:lpstr>
      <vt:lpstr>General Stores </vt:lpstr>
      <vt:lpstr>Aaron Montgomery Ward (1844-1913) Creator of Mail Order Industry </vt:lpstr>
      <vt:lpstr>Aaron Montgomery Ward (1844-1913)-continued Creator of Mail Order Industry </vt:lpstr>
      <vt:lpstr>Aaron Montgomery Ward (1844-1913 )-continued 2 Creator of Mail Order Industry </vt:lpstr>
      <vt:lpstr>Richard Sears (1863-1914) Founder of Sears, Roebuck and Company (1893) </vt:lpstr>
      <vt:lpstr>Richard Sears (1863-1914)-continued Founder of Sears, Roebuck and Company (1893) </vt:lpstr>
      <vt:lpstr>Henry Ford (1863-1947) American Industrialist &amp; Ford Motor Company Founder</vt:lpstr>
      <vt:lpstr>Sigmund Freud (1856-1939) Founder of the field of Psychoanalysis Author of “Civilization and Its Discontents”</vt:lpstr>
      <vt:lpstr>Earnest Elmo Calkins (1868-1964) Head of the NYC advertising firm Calkins and Holden </vt:lpstr>
      <vt:lpstr>Christine Frederick (1883-1970) 20th Century Home Economics Theorist Woman-Focused Advertising Researcher</vt:lpstr>
      <vt:lpstr>Christine Frederick (1883-1970)-continued  20th Century Home Economics Theorist Woman-Focused Advertising Researcher</vt:lpstr>
      <vt:lpstr>Herbert Hoover (1874-1964) 31st President (1929-1933)</vt:lpstr>
      <vt:lpstr>Modernism Comes To America</vt:lpstr>
      <vt:lpstr>Raymond Hood (1881-1934) American Architect &amp; Designer</vt:lpstr>
      <vt:lpstr>Reuben Haley (1872-1933) American Glass Designer, Metal Smith, and Sculptor</vt:lpstr>
      <vt:lpstr>Streamline Moderne (1930-) </vt:lpstr>
      <vt:lpstr>Raymond Loewy (1893-1986) American Streamline Designer</vt:lpstr>
      <vt:lpstr>Walter Dorwin Teague (1883-1960) American Industrial Designer</vt:lpstr>
      <vt:lpstr>Gilbert Rohde (1894-1944) Furniture &amp; Industrial Designer</vt:lpstr>
      <vt:lpstr>Norman Bel Geddes (1893-1958) American Industrial Designer</vt:lpstr>
      <vt:lpstr>Grant Information</vt:lpstr>
      <vt:lpstr>NHTI information and Attribution</vt:lpstr>
    </vt:vector>
  </TitlesOfParts>
  <Company>NHTI</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Title Presentation Title</dc:title>
  <dc:creator>Lynn Szymanski</dc:creator>
  <cp:lastModifiedBy>Brenda Perea</cp:lastModifiedBy>
  <cp:revision>5</cp:revision>
  <dcterms:created xsi:type="dcterms:W3CDTF">2017-08-01T14:44:51Z</dcterms:created>
  <dcterms:modified xsi:type="dcterms:W3CDTF">2017-08-21T20:32:43Z</dcterms:modified>
</cp:coreProperties>
</file>