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62" r:id="rId3"/>
    <p:sldId id="260" r:id="rId4"/>
    <p:sldId id="257" r:id="rId5"/>
    <p:sldId id="258" r:id="rId6"/>
    <p:sldId id="267" r:id="rId7"/>
    <p:sldId id="265" r:id="rId8"/>
    <p:sldId id="266" r:id="rId9"/>
    <p:sldId id="268" r:id="rId10"/>
    <p:sldId id="269"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100" d="100"/>
          <a:sy n="100" d="100"/>
        </p:scale>
        <p:origin x="-72" y="-21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609601"/>
            <a:ext cx="7772400" cy="4267200"/>
          </a:xfrm>
        </p:spPr>
        <p:txBody>
          <a:bodyPr anchor="b">
            <a:noAutofit/>
          </a:bodyPr>
          <a:lstStyle>
            <a:lvl1pPr>
              <a:lnSpc>
                <a:spcPct val="100000"/>
              </a:lnSpc>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1371600" y="4953000"/>
            <a:ext cx="6400800" cy="1219200"/>
          </a:xfrm>
        </p:spPr>
        <p:txBody>
          <a:bodyPr>
            <a:normAutofit/>
          </a:bodyPr>
          <a:lstStyle>
            <a:lvl1pPr marL="0" indent="0" algn="ctr">
              <a:buNone/>
              <a:defRPr sz="24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F999C12A-C6C6-4666-A3A9-55AC2AD40EAB}" type="datetimeFigureOut">
              <a:rPr lang="en-US" smtClean="0"/>
              <a:t>7/3/2014</a:t>
            </a:fld>
            <a:endParaRPr lang="en-US"/>
          </a:p>
        </p:txBody>
      </p:sp>
      <p:sp>
        <p:nvSpPr>
          <p:cNvPr id="8" name="Slide Number Placeholder 7"/>
          <p:cNvSpPr>
            <a:spLocks noGrp="1"/>
          </p:cNvSpPr>
          <p:nvPr>
            <p:ph type="sldNum" sz="quarter" idx="11"/>
          </p:nvPr>
        </p:nvSpPr>
        <p:spPr/>
        <p:txBody>
          <a:bodyPr/>
          <a:lstStyle/>
          <a:p>
            <a:fld id="{1E0BC4E7-34C9-4C44-B035-880BA4FD69E4}"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9C12A-C6C6-4666-A3A9-55AC2AD40EAB}" type="datetimeFigureOut">
              <a:rPr lang="en-US" smtClean="0"/>
              <a:t>7/3/2014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999C12A-C6C6-4666-A3A9-55AC2AD40EAB}" type="datetimeFigureOut">
              <a:rPr lang="en-US" smtClean="0"/>
              <a:t>7/3/2014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lvl5pPr>
              <a:defRPr/>
            </a:lvl5pPr>
            <a:lvl6pPr>
              <a:defRPr/>
            </a:lvl6pPr>
            <a:lvl7pPr>
              <a:defRPr/>
            </a:lvl7pPr>
            <a:lvl8pPr>
              <a:defRPr/>
            </a:lvl8pPr>
            <a:lvl9pP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10"/>
          </p:nvPr>
        </p:nvSpPr>
        <p:spPr/>
        <p:txBody>
          <a:bodyPr/>
          <a:lstStyle/>
          <a:p>
            <a:fld id="{F999C12A-C6C6-4666-A3A9-55AC2AD40EAB}" type="datetimeFigureOut">
              <a:rPr lang="en-US" smtClean="0"/>
              <a:t>7/3/2014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371600"/>
            <a:ext cx="7772400" cy="2505075"/>
          </a:xfrm>
        </p:spPr>
        <p:txBody>
          <a:bodyPr anchor="b"/>
          <a:lstStyle>
            <a:lvl1pPr algn="ctr" defTabSz="914400" rtl="0" eaLnBrk="1" latinLnBrk="0" hangingPunct="1">
              <a:lnSpc>
                <a:spcPct val="100000"/>
              </a:lnSpc>
              <a:spcBef>
                <a:spcPct val="0"/>
              </a:spcBef>
              <a:buNone/>
              <a:defRPr lang="en-US" sz="4800" kern="1200" dirty="0" smtClean="0">
                <a:solidFill>
                  <a:schemeClr val="tx2"/>
                </a:solidFill>
                <a:effectLst>
                  <a:outerShdw blurRad="63500" dist="38100" dir="5400000" algn="t" rotWithShape="0">
                    <a:prstClr val="black">
                      <a:alpha val="25000"/>
                    </a:prstClr>
                  </a:outerShdw>
                </a:effectLst>
                <a:latin typeface="+mn-lt"/>
                <a:ea typeface="+mj-ea"/>
                <a:cs typeface="+mj-cs"/>
              </a:defRPr>
            </a:lvl1pPr>
          </a:lstStyle>
          <a:p>
            <a:r>
              <a:rPr lang="en-US" smtClean="0"/>
              <a:t>Click to edit Master title style</a:t>
            </a:r>
            <a:endParaRPr lang="en-US" dirty="0"/>
          </a:p>
        </p:txBody>
      </p:sp>
      <p:sp>
        <p:nvSpPr>
          <p:cNvPr id="3" name="Text Placeholder 2"/>
          <p:cNvSpPr>
            <a:spLocks noGrp="1"/>
          </p:cNvSpPr>
          <p:nvPr>
            <p:ph type="body" idx="1"/>
          </p:nvPr>
        </p:nvSpPr>
        <p:spPr>
          <a:xfrm>
            <a:off x="722313" y="4068763"/>
            <a:ext cx="7772400" cy="1131887"/>
          </a:xfrm>
        </p:spPr>
        <p:txBody>
          <a:bodyPr anchor="t"/>
          <a:lstStyle>
            <a:lvl1pPr marL="0" indent="0" algn="ctr">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999C12A-C6C6-4666-A3A9-55AC2AD40EAB}" type="datetimeFigureOut">
              <a:rPr lang="en-US" smtClean="0"/>
              <a:t>7/3/2014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0BC4E7-34C9-4C44-B035-880BA4FD69E4}" type="slidenum">
              <a:rPr lang="en-US" smtClean="0"/>
              <a:t>‹#›</a:t>
            </a:fld>
            <a:endParaRPr lang="en-US"/>
          </a:p>
        </p:txBody>
      </p:sp>
      <p:sp>
        <p:nvSpPr>
          <p:cNvPr id="7" name="Oval 6"/>
          <p:cNvSpPr/>
          <p:nvPr/>
        </p:nvSpPr>
        <p:spPr>
          <a:xfrm>
            <a:off x="4495800"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4695825"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4296728" y="3924300"/>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Content Placeholder 3"/>
          <p:cNvSpPr>
            <a:spLocks noGrp="1"/>
          </p:cNvSpPr>
          <p:nvPr>
            <p:ph sz="half" idx="2"/>
          </p:nvPr>
        </p:nvSpPr>
        <p:spPr>
          <a:xfrm>
            <a:off x="4648200" y="1600200"/>
            <a:ext cx="4038600" cy="4525963"/>
          </a:xfrm>
        </p:spPr>
        <p:txBody>
          <a:bodyPr/>
          <a:lstStyle>
            <a:lvl1pPr>
              <a:defRPr sz="2400"/>
            </a:lvl1pPr>
            <a:lvl2pPr>
              <a:defRPr sz="16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5" name="Date Placeholder 4"/>
          <p:cNvSpPr>
            <a:spLocks noGrp="1"/>
          </p:cNvSpPr>
          <p:nvPr>
            <p:ph type="dt" sz="half" idx="10"/>
          </p:nvPr>
        </p:nvSpPr>
        <p:spPr/>
        <p:txBody>
          <a:bodyPr/>
          <a:lstStyle/>
          <a:p>
            <a:fld id="{F999C12A-C6C6-4666-A3A9-55AC2AD40EAB}" type="datetimeFigureOut">
              <a:rPr lang="en-US" smtClean="0"/>
              <a:t>7/3/2014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BC4E7-34C9-4C44-B035-880BA4FD69E4}" type="slidenum">
              <a:rPr lang="en-US" smtClean="0"/>
              <a:t>‹#›</a:t>
            </a:fld>
            <a:endParaRPr lang="en-US"/>
          </a:p>
        </p:txBody>
      </p:sp>
      <p:sp>
        <p:nvSpPr>
          <p:cNvPr id="9" name="Content Placeholder 8"/>
          <p:cNvSpPr>
            <a:spLocks noGrp="1"/>
          </p:cNvSpPr>
          <p:nvPr>
            <p:ph sz="quarter" idx="13"/>
          </p:nvPr>
        </p:nvSpPr>
        <p:spPr>
          <a:xfrm>
            <a:off x="365760" y="1600200"/>
            <a:ext cx="4041648" cy="45262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600200"/>
            <a:ext cx="4040188"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648200" y="1600200"/>
            <a:ext cx="4041775" cy="609600"/>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F999C12A-C6C6-4666-A3A9-55AC2AD40EAB}" type="datetimeFigureOut">
              <a:rPr lang="en-US" smtClean="0"/>
              <a:t>7/3/2014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E0BC4E7-34C9-4C44-B035-880BA4FD69E4}" type="slidenum">
              <a:rPr lang="en-US" smtClean="0"/>
              <a:t>‹#›</a:t>
            </a:fld>
            <a:endParaRPr lang="en-US"/>
          </a:p>
        </p:txBody>
      </p:sp>
      <p:sp>
        <p:nvSpPr>
          <p:cNvPr id="11" name="Content Placeholder 10"/>
          <p:cNvSpPr>
            <a:spLocks noGrp="1"/>
          </p:cNvSpPr>
          <p:nvPr>
            <p:ph sz="quarter" idx="13"/>
          </p:nvPr>
        </p:nvSpPr>
        <p:spPr>
          <a:xfrm>
            <a:off x="457200" y="2212848"/>
            <a:ext cx="4041648"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72584" y="2212848"/>
            <a:ext cx="4041648" cy="3913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F999C12A-C6C6-4666-A3A9-55AC2AD40EAB}" type="datetimeFigureOut">
              <a:rPr lang="en-US" smtClean="0"/>
              <a:t>7/3/2014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999C12A-C6C6-4666-A3A9-55AC2AD40EAB}" type="datetimeFigureOut">
              <a:rPr lang="en-US" smtClean="0"/>
              <a:t>7/3/2014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07087" y="266700"/>
            <a:ext cx="3008313" cy="2095500"/>
          </a:xfrm>
        </p:spPr>
        <p:txBody>
          <a:bodyPr anchor="b"/>
          <a:lstStyle>
            <a:lvl1pPr algn="ctr">
              <a:lnSpc>
                <a:spcPct val="100000"/>
              </a:lnSpc>
              <a:defRPr sz="2800" b="0">
                <a:effectLst>
                  <a:outerShdw blurRad="50800" dist="25400" dir="5400000" algn="t" rotWithShape="0">
                    <a:prstClr val="black">
                      <a:alpha val="25000"/>
                    </a:prstClr>
                  </a:outerShdw>
                </a:effectLst>
              </a:defRPr>
            </a:lvl1pPr>
          </a:lstStyle>
          <a:p>
            <a:r>
              <a:rPr lang="en-US" smtClean="0"/>
              <a:t>Click to edit Master title style</a:t>
            </a:r>
            <a:endParaRPr lang="en-US" dirty="0"/>
          </a:p>
        </p:txBody>
      </p:sp>
      <p:sp>
        <p:nvSpPr>
          <p:cNvPr id="3" name="Content Placeholder 2"/>
          <p:cNvSpPr>
            <a:spLocks noGrp="1"/>
          </p:cNvSpPr>
          <p:nvPr>
            <p:ph idx="1"/>
          </p:nvPr>
        </p:nvSpPr>
        <p:spPr>
          <a:xfrm>
            <a:off x="719137" y="273050"/>
            <a:ext cx="4995863"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07087" y="2438400"/>
            <a:ext cx="3008313" cy="3687763"/>
          </a:xfrm>
        </p:spPr>
        <p:txBody>
          <a:bodyPr>
            <a:normAutofit/>
          </a:bodyPr>
          <a:lstStyle>
            <a:lvl1pPr marL="0" indent="0" algn="ctr">
              <a:lnSpc>
                <a:spcPct val="125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9C12A-C6C6-4666-A3A9-55AC2AD40EAB}" type="datetimeFigureOut">
              <a:rPr lang="en-US" smtClean="0"/>
              <a:t>7/3/2014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79576" y="228600"/>
            <a:ext cx="5711824" cy="895350"/>
          </a:xfrm>
        </p:spPr>
        <p:txBody>
          <a:bodyPr anchor="b"/>
          <a:lstStyle>
            <a:lvl1pPr algn="ctr">
              <a:lnSpc>
                <a:spcPct val="100000"/>
              </a:lnSpc>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1508126" y="1143000"/>
            <a:ext cx="6054724" cy="4541044"/>
          </a:xfrm>
          <a:ln w="76200">
            <a:solidFill>
              <a:schemeClr val="bg1"/>
            </a:solidFill>
          </a:ln>
          <a:effectLst>
            <a:outerShdw blurRad="88900" dist="50800" dir="5400000" algn="ctr" rotWithShape="0">
              <a:srgbClr val="000000">
                <a:alpha val="25000"/>
              </a:srgbClr>
            </a:outerShdw>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1679576" y="5810250"/>
            <a:ext cx="5711824" cy="533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999C12A-C6C6-4666-A3A9-55AC2AD40EAB}" type="datetimeFigureOut">
              <a:rPr lang="en-US" smtClean="0"/>
              <a:t>7/3/2014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0BC4E7-34C9-4C44-B035-880BA4FD69E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0"/>
            <a:ext cx="8229600" cy="16002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363347" y="6356350"/>
            <a:ext cx="2085975" cy="365125"/>
          </a:xfrm>
          <a:prstGeom prst="rect">
            <a:avLst/>
          </a:prstGeom>
        </p:spPr>
        <p:txBody>
          <a:bodyPr vert="horz" lIns="91440" tIns="45720" rIns="45720" bIns="45720" rtlCol="0" anchor="ctr"/>
          <a:lstStyle>
            <a:lvl1pPr algn="r">
              <a:defRPr sz="1200">
                <a:solidFill>
                  <a:schemeClr val="tx1">
                    <a:lumMod val="65000"/>
                    <a:lumOff val="35000"/>
                  </a:schemeClr>
                </a:solidFill>
                <a:latin typeface="Century Gothic" pitchFamily="34" charset="0"/>
              </a:defRPr>
            </a:lvl1pPr>
          </a:lstStyle>
          <a:p>
            <a:fld id="{F999C12A-C6C6-4666-A3A9-55AC2AD40EAB}" type="datetimeFigureOut">
              <a:rPr lang="en-US" smtClean="0"/>
              <a:t>7/3/2014</a:t>
            </a:fld>
            <a:endParaRPr lang="en-US"/>
          </a:p>
        </p:txBody>
      </p:sp>
      <p:sp>
        <p:nvSpPr>
          <p:cNvPr id="5" name="Footer Placeholder 4"/>
          <p:cNvSpPr>
            <a:spLocks noGrp="1"/>
          </p:cNvSpPr>
          <p:nvPr>
            <p:ph type="ftr" sz="quarter" idx="3"/>
          </p:nvPr>
        </p:nvSpPr>
        <p:spPr>
          <a:xfrm>
            <a:off x="659165" y="6356350"/>
            <a:ext cx="2847975" cy="365125"/>
          </a:xfrm>
          <a:prstGeom prst="rect">
            <a:avLst/>
          </a:prstGeom>
        </p:spPr>
        <p:txBody>
          <a:bodyPr vert="horz" lIns="45720" tIns="45720" rIns="91440" bIns="45720" rtlCol="0" anchor="ctr"/>
          <a:lstStyle>
            <a:lvl1pPr algn="l">
              <a:defRPr sz="1200">
                <a:solidFill>
                  <a:schemeClr val="tx1">
                    <a:lumMod val="65000"/>
                    <a:lumOff val="35000"/>
                  </a:schemeClr>
                </a:solidFill>
                <a:latin typeface="Century Gothic" pitchFamily="34" charset="0"/>
              </a:defRPr>
            </a:lvl1pPr>
          </a:lstStyle>
          <a:p>
            <a:endParaRPr lang="en-US"/>
          </a:p>
        </p:txBody>
      </p:sp>
      <p:sp>
        <p:nvSpPr>
          <p:cNvPr id="6" name="Slide Number Placeholder 5"/>
          <p:cNvSpPr>
            <a:spLocks noGrp="1"/>
          </p:cNvSpPr>
          <p:nvPr>
            <p:ph type="sldNum" sz="quarter" idx="4"/>
          </p:nvPr>
        </p:nvSpPr>
        <p:spPr>
          <a:xfrm>
            <a:off x="8543278" y="6356350"/>
            <a:ext cx="561975" cy="365125"/>
          </a:xfrm>
          <a:prstGeom prst="rect">
            <a:avLst/>
          </a:prstGeom>
        </p:spPr>
        <p:txBody>
          <a:bodyPr vert="horz" lIns="27432" tIns="45720" rIns="45720" bIns="45720" rtlCol="0" anchor="ctr"/>
          <a:lstStyle>
            <a:lvl1pPr algn="l">
              <a:defRPr sz="1200">
                <a:solidFill>
                  <a:schemeClr val="tx1">
                    <a:lumMod val="65000"/>
                    <a:lumOff val="35000"/>
                  </a:schemeClr>
                </a:solidFill>
                <a:latin typeface="Century Gothic" pitchFamily="34" charset="0"/>
              </a:defRPr>
            </a:lvl1pPr>
          </a:lstStyle>
          <a:p>
            <a:fld id="{1E0BC4E7-34C9-4C44-B035-880BA4FD69E4}" type="slidenum">
              <a:rPr lang="en-US" smtClean="0"/>
              <a:t>‹#›</a:t>
            </a:fld>
            <a:endParaRPr lang="en-US"/>
          </a:p>
        </p:txBody>
      </p:sp>
      <p:sp>
        <p:nvSpPr>
          <p:cNvPr id="7" name="Oval 6"/>
          <p:cNvSpPr/>
          <p:nvPr/>
        </p:nvSpPr>
        <p:spPr>
          <a:xfrm>
            <a:off x="8457760"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Oval 7"/>
          <p:cNvSpPr/>
          <p:nvPr/>
        </p:nvSpPr>
        <p:spPr>
          <a:xfrm>
            <a:off x="569119" y="6499384"/>
            <a:ext cx="84772" cy="84772"/>
          </a:xfrm>
          <a:prstGeom prst="ellipse">
            <a:avLst/>
          </a:prstGeom>
          <a:solidFill>
            <a:schemeClr val="tx1">
              <a:lumMod val="50000"/>
              <a:lumOff val="50000"/>
            </a:schemeClr>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ctr" defTabSz="914400" rtl="0" eaLnBrk="1" latinLnBrk="0" hangingPunct="1">
        <a:lnSpc>
          <a:spcPts val="5800"/>
        </a:lnSpc>
        <a:spcBef>
          <a:spcPct val="0"/>
        </a:spcBef>
        <a:buNone/>
        <a:defRPr sz="5400" kern="1200">
          <a:solidFill>
            <a:schemeClr val="tx2"/>
          </a:solidFill>
          <a:effectLst>
            <a:outerShdw blurRad="63500" dist="38100" dir="5400000" algn="t" rotWithShape="0">
              <a:prstClr val="black">
                <a:alpha val="25000"/>
              </a:prstClr>
            </a:outerShdw>
          </a:effectLst>
          <a:latin typeface="+mn-lt"/>
          <a:ea typeface="+mj-ea"/>
          <a:cs typeface="+mj-cs"/>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50000"/>
              <a:lumOff val="50000"/>
            </a:schemeClr>
          </a:solidFill>
          <a:latin typeface="+mj-lt"/>
          <a:ea typeface="+mn-ea"/>
          <a:cs typeface="+mn-cs"/>
        </a:defRPr>
      </a:lvl1pPr>
      <a:lvl2pPr marL="742950" indent="-28575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2pPr>
      <a:lvl3pPr marL="11430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3pPr>
      <a:lvl4pPr marL="16002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5pPr>
      <a:lvl6pPr marL="25146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6pPr>
      <a:lvl7pPr marL="29718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7pPr>
      <a:lvl8pPr marL="3429000" indent="-228600" algn="l" defTabSz="914400" rtl="0" eaLnBrk="1" latinLnBrk="0" hangingPunct="1">
        <a:spcBef>
          <a:spcPct val="20000"/>
        </a:spcBef>
        <a:buFont typeface="Courier New" pitchFamily="49" charset="0"/>
        <a:buChar char="o"/>
        <a:defRPr sz="1600" kern="1200">
          <a:solidFill>
            <a:schemeClr val="tx1">
              <a:lumMod val="50000"/>
              <a:lumOff val="50000"/>
            </a:schemeClr>
          </a:solidFill>
          <a:latin typeface="+mj-lt"/>
          <a:ea typeface="+mn-ea"/>
          <a:cs typeface="+mn-cs"/>
        </a:defRPr>
      </a:lvl8pPr>
      <a:lvl9pPr marL="3886200" indent="-228600" algn="l" defTabSz="914400" rtl="0" eaLnBrk="1" latinLnBrk="0" hangingPunct="1">
        <a:spcBef>
          <a:spcPct val="20000"/>
        </a:spcBef>
        <a:buFont typeface="Arial" pitchFamily="34" charset="0"/>
        <a:buChar char="•"/>
        <a:defRPr sz="1600" kern="1200">
          <a:solidFill>
            <a:schemeClr val="tx1">
              <a:lumMod val="50000"/>
              <a:lumOff val="50000"/>
            </a:schemeClr>
          </a:solidFill>
          <a:latin typeface="+mj-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jpeg"/><Relationship Id="rId3" Type="http://schemas.microsoft.com/office/2007/relationships/hdphoto" Target="../media/hdphoto1.wdp"/><Relationship Id="rId7" Type="http://schemas.microsoft.com/office/2007/relationships/hdphoto" Target="../media/hdphoto3.wdp"/><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5.png"/><Relationship Id="rId5" Type="http://schemas.microsoft.com/office/2007/relationships/hdphoto" Target="../media/hdphoto2.wdp"/><Relationship Id="rId4" Type="http://schemas.openxmlformats.org/officeDocument/2006/relationships/image" Target="../media/image4.png"/><Relationship Id="rId9" Type="http://schemas.openxmlformats.org/officeDocument/2006/relationships/image" Target="../media/image7.jpe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shop.lenovo.com/us/en/desktops/ideacentre/" TargetMode="External"/><Relationship Id="rId1" Type="http://schemas.openxmlformats.org/officeDocument/2006/relationships/slideLayout" Target="../slideLayouts/slideLayout5.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mailto:haveablessedday@gmail.com" TargetMode="External"/><Relationship Id="rId2" Type="http://schemas.openxmlformats.org/officeDocument/2006/relationships/hyperlink" Target="mailto:johnandmary@ymail.com"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219200"/>
            <a:ext cx="8610600" cy="2743201"/>
          </a:xfrm>
        </p:spPr>
        <p:txBody>
          <a:bodyPr/>
          <a:lstStyle/>
          <a:p>
            <a:r>
              <a:rPr lang="en-US" sz="7500" dirty="0" smtClean="0">
                <a:latin typeface="+mj-lt"/>
              </a:rPr>
              <a:t>Basic Computer Skills for the Workplace</a:t>
            </a:r>
            <a:endParaRPr lang="en-US" sz="7500" dirty="0">
              <a:latin typeface="+mj-lt"/>
            </a:endParaRPr>
          </a:p>
        </p:txBody>
      </p:sp>
      <p:grpSp>
        <p:nvGrpSpPr>
          <p:cNvPr id="4" name="Group 3"/>
          <p:cNvGrpSpPr/>
          <p:nvPr/>
        </p:nvGrpSpPr>
        <p:grpSpPr>
          <a:xfrm>
            <a:off x="381000" y="5105232"/>
            <a:ext cx="4800600" cy="1177139"/>
            <a:chOff x="0" y="-291950"/>
            <a:chExt cx="5562600" cy="1013945"/>
          </a:xfrm>
        </p:grpSpPr>
        <p:pic>
          <p:nvPicPr>
            <p:cNvPr id="5" name="Picture 4" descr="C:\Users\jlcarreiro\AppData\Local\Microsoft\Windows\Temporary Internet Files\Content.Outlook\LKW4163J\logo black and gray.TIF"/>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91950"/>
              <a:ext cx="2140252" cy="1013945"/>
            </a:xfrm>
            <a:prstGeom prst="rect">
              <a:avLst/>
            </a:prstGeom>
            <a:noFill/>
            <a:ln>
              <a:noFill/>
            </a:ln>
            <a:extLst/>
          </p:spPr>
        </p:pic>
        <p:sp>
          <p:nvSpPr>
            <p:cNvPr id="6" name="Rectangle 5"/>
            <p:cNvSpPr/>
            <p:nvPr/>
          </p:nvSpPr>
          <p:spPr>
            <a:xfrm>
              <a:off x="2743200" y="130166"/>
              <a:ext cx="2819400" cy="266700"/>
            </a:xfrm>
            <a:prstGeom prst="rect">
              <a:avLst/>
            </a:prstGeom>
          </p:spPr>
          <p:txBody>
            <a:bodyPr wrap="square">
              <a:noAutofit/>
            </a:bodyPr>
            <a:lstStyle/>
            <a:p>
              <a:pPr marL="0" marR="0">
                <a:spcBef>
                  <a:spcPts val="0"/>
                </a:spcBef>
                <a:spcAft>
                  <a:spcPts val="0"/>
                </a:spcAft>
              </a:pPr>
              <a:r>
                <a:rPr lang="en-US" sz="1200">
                  <a:effectLst/>
                  <a:latin typeface="Times New Roman"/>
                  <a:ea typeface="Times New Roman"/>
                </a:rPr>
                <a:t> </a:t>
              </a:r>
            </a:p>
          </p:txBody>
        </p:sp>
      </p:grpSp>
      <p:sp>
        <p:nvSpPr>
          <p:cNvPr id="7" name="TextBox 6"/>
          <p:cNvSpPr txBox="1"/>
          <p:nvPr/>
        </p:nvSpPr>
        <p:spPr>
          <a:xfrm>
            <a:off x="3059791" y="4419600"/>
            <a:ext cx="3024418" cy="369332"/>
          </a:xfrm>
          <a:prstGeom prst="rect">
            <a:avLst/>
          </a:prstGeom>
          <a:noFill/>
        </p:spPr>
        <p:txBody>
          <a:bodyPr wrap="none" rtlCol="0">
            <a:spAutoFit/>
          </a:bodyPr>
          <a:lstStyle/>
          <a:p>
            <a:r>
              <a:rPr lang="en-US" sz="1400" dirty="0" smtClean="0"/>
              <a:t>Prepared by </a:t>
            </a:r>
            <a:r>
              <a:rPr lang="en-US" dirty="0" smtClean="0"/>
              <a:t>Mayerlin Caridad</a:t>
            </a:r>
            <a:endParaRPr lang="en-US" dirty="0"/>
          </a:p>
        </p:txBody>
      </p:sp>
    </p:spTree>
    <p:extLst>
      <p:ext uri="{BB962C8B-B14F-4D97-AF65-F5344CB8AC3E}">
        <p14:creationId xmlns:p14="http://schemas.microsoft.com/office/powerpoint/2010/main" val="15473637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600" dirty="0" smtClean="0"/>
              <a:t>Department of Labor Disclaimer</a:t>
            </a:r>
            <a:endParaRPr lang="en-US" sz="1600" dirty="0"/>
          </a:p>
        </p:txBody>
      </p:sp>
      <p:sp>
        <p:nvSpPr>
          <p:cNvPr id="3" name="Content Placeholder 2"/>
          <p:cNvSpPr>
            <a:spLocks noGrp="1"/>
          </p:cNvSpPr>
          <p:nvPr>
            <p:ph idx="1"/>
          </p:nvPr>
        </p:nvSpPr>
        <p:spPr/>
        <p:txBody>
          <a:bodyPr>
            <a:normAutofit/>
          </a:bodyPr>
          <a:lstStyle/>
          <a:p>
            <a:r>
              <a:rPr lang="en-US" sz="1400" dirty="0"/>
              <a:t>This product was funded by a grant awarded by the U.S. Department of Labor’s Employment and Training Administration.  The product was created by the grantee and does not necessarily reflect the official position of the U.S. Department of Labor.  The Department of Labor makes no guarantees, warranties, or assurances of any kind, express or implied, with respect to such information, including any information on linked sites and including, but not limited to, accuracy of the information or its completeness, timeliness, usefulness, adequacy, continued availability, or </a:t>
            </a:r>
            <a:r>
              <a:rPr lang="en-US" sz="1400" dirty="0" smtClean="0"/>
              <a:t>ownership.</a:t>
            </a:r>
            <a:endParaRPr lang="en-US" sz="1400" dirty="0"/>
          </a:p>
        </p:txBody>
      </p:sp>
    </p:spTree>
    <p:extLst>
      <p:ext uri="{BB962C8B-B14F-4D97-AF65-F5344CB8AC3E}">
        <p14:creationId xmlns:p14="http://schemas.microsoft.com/office/powerpoint/2010/main" val="3412909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143000"/>
          </a:xfrm>
        </p:spPr>
        <p:txBody>
          <a:bodyPr/>
          <a:lstStyle/>
          <a:p>
            <a:r>
              <a:rPr lang="en-US" dirty="0" smtClean="0">
                <a:latin typeface="+mj-lt"/>
              </a:rPr>
              <a:t>Types of computers</a:t>
            </a:r>
            <a:endParaRPr lang="en-US" dirty="0">
              <a:latin typeface="+mj-lt"/>
            </a:endParaRPr>
          </a:p>
        </p:txBody>
      </p:sp>
      <p:pic>
        <p:nvPicPr>
          <p:cNvPr id="2050" name="Picture 2" descr="C:\Users\Mcaridad\Desktop\Intro to computer class- Mayerlin\pics for computer class\laptop-Computer.jpg"/>
          <p:cNvPicPr>
            <a:picLocks noGrp="1" noChangeAspect="1" noChangeArrowheads="1"/>
          </p:cNvPicPr>
          <p:nvPr>
            <p:ph idx="1"/>
          </p:nvPr>
        </p:nvPicPr>
        <p:blipFill>
          <a:blip r:embed="rId2">
            <a:extLst>
              <a:ext uri="{BEBA8EAE-BF5A-486C-A8C5-ECC9F3942E4B}">
                <a14:imgProps xmlns:a14="http://schemas.microsoft.com/office/drawing/2010/main">
                  <a14:imgLayer r:embed="rId3">
                    <a14:imgEffect>
                      <a14:backgroundRemoval t="12009" b="91266" l="1929" r="94659"/>
                    </a14:imgEffect>
                  </a14:imgLayer>
                </a14:imgProps>
              </a:ext>
              <a:ext uri="{28A0092B-C50C-407E-A947-70E740481C1C}">
                <a14:useLocalDpi xmlns:a14="http://schemas.microsoft.com/office/drawing/2010/main" val="0"/>
              </a:ext>
            </a:extLst>
          </a:blip>
          <a:stretch>
            <a:fillRect/>
          </a:stretch>
        </p:blipFill>
        <p:spPr bwMode="auto">
          <a:xfrm>
            <a:off x="3352800" y="4491303"/>
            <a:ext cx="2922183" cy="1985697"/>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4">
            <a:extLst>
              <a:ext uri="{BEBA8EAE-BF5A-486C-A8C5-ECC9F3942E4B}">
                <a14:imgProps xmlns:a14="http://schemas.microsoft.com/office/drawing/2010/main">
                  <a14:imgLayer r:embed="rId5">
                    <a14:imgEffect>
                      <a14:backgroundRemoval t="0" b="99603" l="6667" r="96508"/>
                    </a14:imgEffect>
                  </a14:imgLayer>
                </a14:imgProps>
              </a:ext>
              <a:ext uri="{28A0092B-C50C-407E-A947-70E740481C1C}">
                <a14:useLocalDpi xmlns:a14="http://schemas.microsoft.com/office/drawing/2010/main" val="0"/>
              </a:ext>
            </a:extLst>
          </a:blip>
          <a:stretch>
            <a:fillRect/>
          </a:stretch>
        </p:blipFill>
        <p:spPr>
          <a:xfrm>
            <a:off x="457200" y="1905000"/>
            <a:ext cx="2762250" cy="2209800"/>
          </a:xfrm>
          <a:prstGeom prst="rect">
            <a:avLst/>
          </a:prstGeom>
        </p:spPr>
      </p:pic>
      <p:pic>
        <p:nvPicPr>
          <p:cNvPr id="2057" name="Picture 9" descr="http://static.ddmcdn.com/gif/how-to-donate-computer-1.jpg"/>
          <p:cNvPicPr>
            <a:picLocks noChangeAspect="1" noChangeArrowheads="1"/>
          </p:cNvPicPr>
          <p:nvPr/>
        </p:nvPicPr>
        <p:blipFill>
          <a:blip r:embed="rId6">
            <a:extLst>
              <a:ext uri="{BEBA8EAE-BF5A-486C-A8C5-ECC9F3942E4B}">
                <a14:imgProps xmlns:a14="http://schemas.microsoft.com/office/drawing/2010/main">
                  <a14:imgLayer r:embed="rId7">
                    <a14:imgEffect>
                      <a14:backgroundRemoval t="10000" b="90000" l="10000" r="90000"/>
                    </a14:imgEffect>
                  </a14:imgLayer>
                </a14:imgProps>
              </a:ext>
              <a:ext uri="{28A0092B-C50C-407E-A947-70E740481C1C}">
                <a14:useLocalDpi xmlns:a14="http://schemas.microsoft.com/office/drawing/2010/main" val="0"/>
              </a:ext>
            </a:extLst>
          </a:blip>
          <a:srcRect/>
          <a:stretch>
            <a:fillRect/>
          </a:stretch>
        </p:blipFill>
        <p:spPr bwMode="auto">
          <a:xfrm>
            <a:off x="228600" y="4495800"/>
            <a:ext cx="3124200" cy="2343150"/>
          </a:xfrm>
          <a:prstGeom prst="rect">
            <a:avLst/>
          </a:prstGeom>
          <a:noFill/>
          <a:extLst>
            <a:ext uri="{909E8E84-426E-40DD-AFC4-6F175D3DCCD1}">
              <a14:hiddenFill xmlns:a14="http://schemas.microsoft.com/office/drawing/2010/main">
                <a:solidFill>
                  <a:srgbClr val="FFFFFF"/>
                </a:solidFill>
              </a14:hiddenFill>
            </a:ext>
          </a:extLst>
        </p:spPr>
      </p:pic>
      <p:pic>
        <p:nvPicPr>
          <p:cNvPr id="2059" name="Picture 11" descr="http://alpha.akihabaranews.com/wp-content/uploads/images/1/21/26221/1.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733800" y="1815465"/>
            <a:ext cx="4343400" cy="238887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6553200" y="4343400"/>
            <a:ext cx="1619726" cy="2159635"/>
          </a:xfrm>
          <a:prstGeom prst="rect">
            <a:avLst/>
          </a:prstGeom>
        </p:spPr>
      </p:pic>
    </p:spTree>
    <p:extLst>
      <p:ext uri="{BB962C8B-B14F-4D97-AF65-F5344CB8AC3E}">
        <p14:creationId xmlns:p14="http://schemas.microsoft.com/office/powerpoint/2010/main" val="30400091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371600"/>
          </a:xfrm>
        </p:spPr>
        <p:txBody>
          <a:bodyPr/>
          <a:lstStyle/>
          <a:p>
            <a:r>
              <a:rPr lang="en-US" dirty="0" smtClean="0">
                <a:latin typeface="+mj-lt"/>
              </a:rPr>
              <a:t>Types of computers</a:t>
            </a:r>
            <a:endParaRPr lang="en-US" dirty="0">
              <a:latin typeface="+mj-lt"/>
            </a:endParaRPr>
          </a:p>
        </p:txBody>
      </p:sp>
      <p:sp>
        <p:nvSpPr>
          <p:cNvPr id="3" name="Text Placeholder 2"/>
          <p:cNvSpPr>
            <a:spLocks noGrp="1"/>
          </p:cNvSpPr>
          <p:nvPr>
            <p:ph type="body" idx="1"/>
          </p:nvPr>
        </p:nvSpPr>
        <p:spPr>
          <a:xfrm>
            <a:off x="457200" y="1752600"/>
            <a:ext cx="3124200" cy="609600"/>
          </a:xfrm>
        </p:spPr>
        <p:txBody>
          <a:bodyPr/>
          <a:lstStyle/>
          <a:p>
            <a:r>
              <a:rPr lang="en-US" b="1" dirty="0" smtClean="0"/>
              <a:t>Windows/PC</a:t>
            </a:r>
            <a:r>
              <a:rPr lang="en-US" dirty="0" smtClean="0"/>
              <a:t>	</a:t>
            </a:r>
            <a:endParaRPr lang="en-US" dirty="0"/>
          </a:p>
        </p:txBody>
      </p:sp>
      <p:sp>
        <p:nvSpPr>
          <p:cNvPr id="5" name="Text Placeholder 4"/>
          <p:cNvSpPr>
            <a:spLocks noGrp="1"/>
          </p:cNvSpPr>
          <p:nvPr>
            <p:ph type="body" sz="quarter" idx="3"/>
          </p:nvPr>
        </p:nvSpPr>
        <p:spPr>
          <a:xfrm>
            <a:off x="4572000" y="1828800"/>
            <a:ext cx="2666999" cy="609600"/>
          </a:xfrm>
        </p:spPr>
        <p:txBody>
          <a:bodyPr/>
          <a:lstStyle/>
          <a:p>
            <a:r>
              <a:rPr lang="en-US" b="1" dirty="0" smtClean="0"/>
              <a:t>Mac/Apple</a:t>
            </a:r>
            <a:endParaRPr lang="en-US" b="1" dirty="0"/>
          </a:p>
        </p:txBody>
      </p:sp>
      <p:sp>
        <p:nvSpPr>
          <p:cNvPr id="4" name="Content Placeholder 3"/>
          <p:cNvSpPr>
            <a:spLocks noGrp="1"/>
          </p:cNvSpPr>
          <p:nvPr>
            <p:ph sz="quarter" idx="13"/>
          </p:nvPr>
        </p:nvSpPr>
        <p:spPr>
          <a:xfrm>
            <a:off x="225552" y="2386584"/>
            <a:ext cx="4041648" cy="3913632"/>
          </a:xfrm>
        </p:spPr>
        <p:txBody>
          <a:bodyPr>
            <a:normAutofit/>
          </a:bodyPr>
          <a:lstStyle/>
          <a:p>
            <a:r>
              <a:rPr lang="en-US" sz="2000" dirty="0" smtClean="0"/>
              <a:t>Windows 	</a:t>
            </a:r>
          </a:p>
          <a:p>
            <a:r>
              <a:rPr lang="en-US" sz="2000" dirty="0" smtClean="0"/>
              <a:t>Manufacturers that make personal computers: (many) Toshiba</a:t>
            </a:r>
            <a:r>
              <a:rPr lang="en-US" sz="2000" dirty="0"/>
              <a:t>, Asus, Acer, </a:t>
            </a:r>
            <a:r>
              <a:rPr lang="en-US" sz="2000" dirty="0" smtClean="0"/>
              <a:t>HP, </a:t>
            </a:r>
            <a:r>
              <a:rPr lang="en-US" sz="2000" dirty="0"/>
              <a:t>Dell, </a:t>
            </a:r>
            <a:r>
              <a:rPr lang="en-US" sz="2000" dirty="0" smtClean="0"/>
              <a:t>Gateway</a:t>
            </a:r>
            <a:r>
              <a:rPr lang="en-US" sz="2000" dirty="0"/>
              <a:t>, Samsung, Lenovo and Sony.</a:t>
            </a:r>
          </a:p>
          <a:p>
            <a:endParaRPr lang="en-US" dirty="0"/>
          </a:p>
        </p:txBody>
      </p:sp>
      <p:sp>
        <p:nvSpPr>
          <p:cNvPr id="6" name="Content Placeholder 5"/>
          <p:cNvSpPr>
            <a:spLocks noGrp="1"/>
          </p:cNvSpPr>
          <p:nvPr>
            <p:ph sz="quarter" idx="14"/>
          </p:nvPr>
        </p:nvSpPr>
        <p:spPr>
          <a:xfrm>
            <a:off x="4672584" y="2411413"/>
            <a:ext cx="4041648" cy="3913187"/>
          </a:xfrm>
        </p:spPr>
        <p:txBody>
          <a:bodyPr>
            <a:normAutofit/>
          </a:bodyPr>
          <a:lstStyle/>
          <a:p>
            <a:r>
              <a:rPr lang="en-US" sz="2000" dirty="0" smtClean="0"/>
              <a:t>Mac OS</a:t>
            </a:r>
          </a:p>
          <a:p>
            <a:r>
              <a:rPr lang="en-US" sz="2000" dirty="0" smtClean="0"/>
              <a:t>Only one manufacturer makes </a:t>
            </a:r>
            <a:r>
              <a:rPr lang="en-US" sz="2000" dirty="0"/>
              <a:t>A</a:t>
            </a:r>
            <a:r>
              <a:rPr lang="en-US" sz="2000" dirty="0" smtClean="0"/>
              <a:t>pple computers- </a:t>
            </a:r>
            <a:r>
              <a:rPr lang="en-US" sz="2000" i="1" dirty="0" smtClean="0"/>
              <a:t>Apple</a:t>
            </a:r>
            <a:endParaRPr lang="en-US" sz="2000" i="1" dirty="0"/>
          </a:p>
        </p:txBody>
      </p:sp>
      <p:sp>
        <p:nvSpPr>
          <p:cNvPr id="9" name="Text Placeholder 2"/>
          <p:cNvSpPr txBox="1">
            <a:spLocks/>
          </p:cNvSpPr>
          <p:nvPr/>
        </p:nvSpPr>
        <p:spPr>
          <a:xfrm>
            <a:off x="3733800" y="1905000"/>
            <a:ext cx="1143000" cy="609600"/>
          </a:xfrm>
          <a:prstGeom prst="rect">
            <a:avLst/>
          </a:prstGeom>
        </p:spPr>
        <p:txBody>
          <a:bodyPr vert="horz" lIns="91440" tIns="45720" rIns="91440" bIns="45720" rtlCol="0" anchor="b">
            <a:noAutofit/>
          </a:bodyPr>
          <a:lstStyle>
            <a:lvl1pPr marL="0" indent="0" algn="ctr" defTabSz="914400" rtl="0" eaLnBrk="1" latinLnBrk="0" hangingPunct="1">
              <a:spcBef>
                <a:spcPct val="20000"/>
              </a:spcBef>
              <a:buFont typeface="Arial" pitchFamily="34" charset="0"/>
              <a:buNone/>
              <a:defRPr sz="2400" b="0" kern="1200">
                <a:solidFill>
                  <a:schemeClr val="tx1">
                    <a:lumMod val="50000"/>
                    <a:lumOff val="50000"/>
                  </a:schemeClr>
                </a:solidFill>
                <a:latin typeface="+mj-lt"/>
                <a:ea typeface="+mn-ea"/>
                <a:cs typeface="+mn-cs"/>
              </a:defRPr>
            </a:lvl1pPr>
            <a:lvl2pPr marL="457200" indent="0" algn="l" defTabSz="914400" rtl="0" eaLnBrk="1" latinLnBrk="0" hangingPunct="1">
              <a:spcBef>
                <a:spcPct val="20000"/>
              </a:spcBef>
              <a:buFont typeface="Courier New" pitchFamily="49" charset="0"/>
              <a:buNone/>
              <a:defRPr sz="2000" b="1" kern="1200">
                <a:solidFill>
                  <a:schemeClr val="tx1">
                    <a:lumMod val="50000"/>
                    <a:lumOff val="50000"/>
                  </a:schemeClr>
                </a:solidFill>
                <a:latin typeface="+mj-lt"/>
                <a:ea typeface="+mn-ea"/>
                <a:cs typeface="+mn-cs"/>
              </a:defRPr>
            </a:lvl2pPr>
            <a:lvl3pPr marL="914400" indent="0" algn="l" defTabSz="914400" rtl="0" eaLnBrk="1" latinLnBrk="0" hangingPunct="1">
              <a:spcBef>
                <a:spcPct val="20000"/>
              </a:spcBef>
              <a:buFont typeface="Arial" pitchFamily="34" charset="0"/>
              <a:buNone/>
              <a:defRPr sz="1800" b="1" kern="1200">
                <a:solidFill>
                  <a:schemeClr val="tx1">
                    <a:lumMod val="50000"/>
                    <a:lumOff val="50000"/>
                  </a:schemeClr>
                </a:solidFill>
                <a:latin typeface="+mj-lt"/>
                <a:ea typeface="+mn-ea"/>
                <a:cs typeface="+mn-cs"/>
              </a:defRPr>
            </a:lvl3pPr>
            <a:lvl4pPr marL="1371600" indent="0" algn="l" defTabSz="914400" rtl="0" eaLnBrk="1" latinLnBrk="0" hangingPunct="1">
              <a:spcBef>
                <a:spcPct val="20000"/>
              </a:spcBef>
              <a:buFont typeface="Courier New" pitchFamily="49" charset="0"/>
              <a:buNone/>
              <a:defRPr sz="1600" b="1" kern="1200">
                <a:solidFill>
                  <a:schemeClr val="tx1">
                    <a:lumMod val="50000"/>
                    <a:lumOff val="50000"/>
                  </a:schemeClr>
                </a:solidFill>
                <a:latin typeface="+mj-lt"/>
                <a:ea typeface="+mn-ea"/>
                <a:cs typeface="+mn-cs"/>
              </a:defRPr>
            </a:lvl4pPr>
            <a:lvl5pPr marL="1828800" indent="0" algn="l" defTabSz="914400" rtl="0" eaLnBrk="1" latinLnBrk="0" hangingPunct="1">
              <a:spcBef>
                <a:spcPct val="20000"/>
              </a:spcBef>
              <a:buFont typeface="Arial" pitchFamily="34" charset="0"/>
              <a:buNone/>
              <a:defRPr sz="1600" b="1" kern="1200">
                <a:solidFill>
                  <a:schemeClr val="tx1">
                    <a:lumMod val="50000"/>
                    <a:lumOff val="50000"/>
                  </a:schemeClr>
                </a:solidFill>
                <a:latin typeface="+mj-lt"/>
                <a:ea typeface="+mn-ea"/>
                <a:cs typeface="+mn-cs"/>
              </a:defRPr>
            </a:lvl5pPr>
            <a:lvl6pPr marL="2286000" indent="0" algn="l" defTabSz="914400" rtl="0" eaLnBrk="1" latinLnBrk="0" hangingPunct="1">
              <a:spcBef>
                <a:spcPct val="20000"/>
              </a:spcBef>
              <a:buFont typeface="Courier New" pitchFamily="49" charset="0"/>
              <a:buNone/>
              <a:defRPr sz="1600" b="1" kern="1200">
                <a:solidFill>
                  <a:schemeClr val="tx1">
                    <a:lumMod val="50000"/>
                    <a:lumOff val="50000"/>
                  </a:schemeClr>
                </a:solidFill>
                <a:latin typeface="+mj-lt"/>
                <a:ea typeface="+mn-ea"/>
                <a:cs typeface="+mn-cs"/>
              </a:defRPr>
            </a:lvl6pPr>
            <a:lvl7pPr marL="2743200" indent="0" algn="l" defTabSz="914400" rtl="0" eaLnBrk="1" latinLnBrk="0" hangingPunct="1">
              <a:spcBef>
                <a:spcPct val="20000"/>
              </a:spcBef>
              <a:buFont typeface="Arial" pitchFamily="34" charset="0"/>
              <a:buNone/>
              <a:defRPr sz="1600" b="1" kern="1200">
                <a:solidFill>
                  <a:schemeClr val="tx1">
                    <a:lumMod val="50000"/>
                    <a:lumOff val="50000"/>
                  </a:schemeClr>
                </a:solidFill>
                <a:latin typeface="+mj-lt"/>
                <a:ea typeface="+mn-ea"/>
                <a:cs typeface="+mn-cs"/>
              </a:defRPr>
            </a:lvl7pPr>
            <a:lvl8pPr marL="3200400" indent="0" algn="l" defTabSz="914400" rtl="0" eaLnBrk="1" latinLnBrk="0" hangingPunct="1">
              <a:spcBef>
                <a:spcPct val="20000"/>
              </a:spcBef>
              <a:buFont typeface="Courier New" pitchFamily="49" charset="0"/>
              <a:buNone/>
              <a:defRPr sz="1600" b="1" kern="1200">
                <a:solidFill>
                  <a:schemeClr val="tx1">
                    <a:lumMod val="50000"/>
                    <a:lumOff val="50000"/>
                  </a:schemeClr>
                </a:solidFill>
                <a:latin typeface="+mj-lt"/>
                <a:ea typeface="+mn-ea"/>
                <a:cs typeface="+mn-cs"/>
              </a:defRPr>
            </a:lvl8pPr>
            <a:lvl9pPr marL="3657600" indent="0" algn="l" defTabSz="914400" rtl="0" eaLnBrk="1" latinLnBrk="0" hangingPunct="1">
              <a:spcBef>
                <a:spcPct val="20000"/>
              </a:spcBef>
              <a:buFont typeface="Arial" pitchFamily="34" charset="0"/>
              <a:buNone/>
              <a:defRPr sz="1600" b="1" kern="1200">
                <a:solidFill>
                  <a:schemeClr val="tx1">
                    <a:lumMod val="50000"/>
                    <a:lumOff val="50000"/>
                  </a:schemeClr>
                </a:solidFill>
                <a:latin typeface="+mj-lt"/>
                <a:ea typeface="+mn-ea"/>
                <a:cs typeface="+mn-cs"/>
              </a:defRPr>
            </a:lvl9pPr>
          </a:lstStyle>
          <a:p>
            <a:r>
              <a:rPr lang="en-US" sz="4000" b="1" dirty="0" smtClean="0"/>
              <a:t>VS.</a:t>
            </a:r>
            <a:r>
              <a:rPr lang="en-US" dirty="0" smtClean="0"/>
              <a:t>	</a:t>
            </a:r>
            <a:endParaRPr lang="en-US" dirty="0"/>
          </a:p>
        </p:txBody>
      </p:sp>
      <p:cxnSp>
        <p:nvCxnSpPr>
          <p:cNvPr id="8" name="Straight Connector 7"/>
          <p:cNvCxnSpPr/>
          <p:nvPr/>
        </p:nvCxnSpPr>
        <p:spPr>
          <a:xfrm>
            <a:off x="4267200" y="2514600"/>
            <a:ext cx="0" cy="3657600"/>
          </a:xfrm>
          <a:prstGeom prst="line">
            <a:avLst/>
          </a:prstGeom>
          <a:ln w="19050"/>
        </p:spPr>
        <p:style>
          <a:lnRef idx="1">
            <a:schemeClr val="accent2"/>
          </a:lnRef>
          <a:fillRef idx="0">
            <a:schemeClr val="accent2"/>
          </a:fillRef>
          <a:effectRef idx="0">
            <a:schemeClr val="accent2"/>
          </a:effectRef>
          <a:fontRef idx="minor">
            <a:schemeClr val="tx1"/>
          </a:fontRef>
        </p:style>
      </p:cxnSp>
      <p:pic>
        <p:nvPicPr>
          <p:cNvPr id="1030" name="Picture 6" descr="Lenovo IdeaCentre Desktops">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19200" y="4038600"/>
            <a:ext cx="2276475" cy="238125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990600" y="6423095"/>
            <a:ext cx="2743200" cy="276999"/>
          </a:xfrm>
          <a:prstGeom prst="rect">
            <a:avLst/>
          </a:prstGeom>
          <a:noFill/>
        </p:spPr>
        <p:txBody>
          <a:bodyPr wrap="square" rtlCol="0">
            <a:spAutoFit/>
          </a:bodyPr>
          <a:lstStyle/>
          <a:p>
            <a:r>
              <a:rPr lang="en-US" sz="1200" dirty="0" smtClean="0">
                <a:solidFill>
                  <a:schemeClr val="bg1">
                    <a:lumMod val="50000"/>
                  </a:schemeClr>
                </a:solidFill>
              </a:rPr>
              <a:t>Image taken from lenovo.com</a:t>
            </a:r>
            <a:endParaRPr lang="en-US" sz="1200" dirty="0">
              <a:solidFill>
                <a:schemeClr val="bg1">
                  <a:lumMod val="50000"/>
                </a:schemeClr>
              </a:solidFill>
            </a:endParaRPr>
          </a:p>
        </p:txBody>
      </p:sp>
      <p:pic>
        <p:nvPicPr>
          <p:cNvPr id="10" name="Picture 4" descr="C:\Users\faadubofour\Desktop\Apple-Monito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57800" y="3746957"/>
            <a:ext cx="2599109" cy="244316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562600" y="6190119"/>
            <a:ext cx="2434246" cy="276999"/>
          </a:xfrm>
          <a:prstGeom prst="rect">
            <a:avLst/>
          </a:prstGeom>
          <a:noFill/>
        </p:spPr>
        <p:txBody>
          <a:bodyPr wrap="square" rtlCol="0">
            <a:spAutoFit/>
          </a:bodyPr>
          <a:lstStyle/>
          <a:p>
            <a:r>
              <a:rPr lang="en-US" sz="1200" dirty="0" smtClean="0">
                <a:solidFill>
                  <a:schemeClr val="bg1">
                    <a:lumMod val="50000"/>
                  </a:schemeClr>
                </a:solidFill>
              </a:rPr>
              <a:t>Image taken from bing.com</a:t>
            </a:r>
            <a:endParaRPr lang="en-US" sz="1200" dirty="0">
              <a:solidFill>
                <a:schemeClr val="bg1">
                  <a:lumMod val="50000"/>
                </a:schemeClr>
              </a:solidFill>
            </a:endParaRPr>
          </a:p>
        </p:txBody>
      </p:sp>
    </p:spTree>
    <p:extLst>
      <p:ext uri="{BB962C8B-B14F-4D97-AF65-F5344CB8AC3E}">
        <p14:creationId xmlns:p14="http://schemas.microsoft.com/office/powerpoint/2010/main" val="11861701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Computer parts</a:t>
            </a:r>
            <a:endParaRPr lang="en-US" dirty="0">
              <a:latin typeface="+mj-lt"/>
            </a:endParaRPr>
          </a:p>
        </p:txBody>
      </p:sp>
      <p:pic>
        <p:nvPicPr>
          <p:cNvPr id="5" name="Content Placeholder 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1231338" y="1600200"/>
            <a:ext cx="6998262" cy="4571118"/>
          </a:xfrm>
        </p:spPr>
      </p:pic>
    </p:spTree>
    <p:extLst>
      <p:ext uri="{BB962C8B-B14F-4D97-AF65-F5344CB8AC3E}">
        <p14:creationId xmlns:p14="http://schemas.microsoft.com/office/powerpoint/2010/main" val="3649312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600200"/>
          </a:xfrm>
        </p:spPr>
        <p:txBody>
          <a:bodyPr/>
          <a:lstStyle/>
          <a:p>
            <a:r>
              <a:rPr lang="en-US" dirty="0" smtClean="0">
                <a:latin typeface="+mj-lt"/>
              </a:rPr>
              <a:t>Computer ports and peripherals</a:t>
            </a:r>
            <a:endParaRPr lang="en-US" dirty="0">
              <a:latin typeface="+mj-lt"/>
            </a:endParaRPr>
          </a:p>
        </p:txBody>
      </p:sp>
      <p:sp>
        <p:nvSpPr>
          <p:cNvPr id="5" name="Text Placeholder 4"/>
          <p:cNvSpPr>
            <a:spLocks noGrp="1"/>
          </p:cNvSpPr>
          <p:nvPr>
            <p:ph type="body" idx="1"/>
          </p:nvPr>
        </p:nvSpPr>
        <p:spPr>
          <a:xfrm>
            <a:off x="4645025" y="1916113"/>
            <a:ext cx="4041775" cy="369887"/>
          </a:xfrm>
        </p:spPr>
        <p:txBody>
          <a:bodyPr>
            <a:normAutofit fontScale="92500" lnSpcReduction="20000"/>
          </a:bodyPr>
          <a:lstStyle/>
          <a:p>
            <a:r>
              <a:rPr lang="en-US" dirty="0" smtClean="0"/>
              <a:t>Peripherals</a:t>
            </a:r>
            <a:endParaRPr lang="en-US" dirty="0"/>
          </a:p>
        </p:txBody>
      </p:sp>
      <p:pic>
        <p:nvPicPr>
          <p:cNvPr id="7" name="Content Placeholder 6"/>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902622" y="2212975"/>
            <a:ext cx="3150931" cy="3913188"/>
          </a:xfrm>
        </p:spPr>
      </p:pic>
      <p:pic>
        <p:nvPicPr>
          <p:cNvPr id="8" name="Content Placeholder 7"/>
          <p:cNvPicPr>
            <a:picLocks noGrp="1" noChangeAspect="1"/>
          </p:cNvPicPr>
          <p:nvPr>
            <p:ph sz="quarter" idx="14"/>
          </p:nvPr>
        </p:nvPicPr>
        <p:blipFill>
          <a:blip r:embed="rId3">
            <a:extLst>
              <a:ext uri="{28A0092B-C50C-407E-A947-70E740481C1C}">
                <a14:useLocalDpi xmlns:a14="http://schemas.microsoft.com/office/drawing/2010/main" val="0"/>
              </a:ext>
            </a:extLst>
          </a:blip>
          <a:stretch>
            <a:fillRect/>
          </a:stretch>
        </p:blipFill>
        <p:spPr>
          <a:xfrm>
            <a:off x="4736306" y="2212975"/>
            <a:ext cx="3913188" cy="3913188"/>
          </a:xfrm>
        </p:spPr>
      </p:pic>
      <p:sp>
        <p:nvSpPr>
          <p:cNvPr id="6" name="Text Placeholder 4"/>
          <p:cNvSpPr>
            <a:spLocks noGrp="1"/>
          </p:cNvSpPr>
          <p:nvPr>
            <p:ph type="body" idx="1"/>
          </p:nvPr>
        </p:nvSpPr>
        <p:spPr>
          <a:xfrm>
            <a:off x="457200" y="1916113"/>
            <a:ext cx="4041775" cy="369887"/>
          </a:xfrm>
        </p:spPr>
        <p:txBody>
          <a:bodyPr>
            <a:normAutofit fontScale="92500" lnSpcReduction="20000"/>
          </a:bodyPr>
          <a:lstStyle/>
          <a:p>
            <a:r>
              <a:rPr lang="en-US" dirty="0" smtClean="0"/>
              <a:t>Ports</a:t>
            </a:r>
            <a:endParaRPr lang="en-US" dirty="0"/>
          </a:p>
        </p:txBody>
      </p:sp>
      <p:cxnSp>
        <p:nvCxnSpPr>
          <p:cNvPr id="4" name="Straight Connector 3"/>
          <p:cNvCxnSpPr/>
          <p:nvPr/>
        </p:nvCxnSpPr>
        <p:spPr>
          <a:xfrm flipH="1">
            <a:off x="4495801" y="1676400"/>
            <a:ext cx="3174" cy="4495800"/>
          </a:xfrm>
          <a:prstGeom prst="line">
            <a:avLst/>
          </a:prstGeom>
          <a:ln w="19050"/>
        </p:spPr>
        <p:style>
          <a:lnRef idx="1">
            <a:schemeClr val="accent2"/>
          </a:lnRef>
          <a:fillRef idx="0">
            <a:schemeClr val="accent2"/>
          </a:fillRef>
          <a:effectRef idx="0">
            <a:schemeClr val="accent2"/>
          </a:effectRef>
          <a:fontRef idx="minor">
            <a:schemeClr val="tx1"/>
          </a:fontRef>
        </p:style>
      </p:cxnSp>
      <p:sp>
        <p:nvSpPr>
          <p:cNvPr id="3" name="TextBox 2"/>
          <p:cNvSpPr txBox="1"/>
          <p:nvPr/>
        </p:nvSpPr>
        <p:spPr>
          <a:xfrm>
            <a:off x="914400" y="6198677"/>
            <a:ext cx="3200400" cy="246221"/>
          </a:xfrm>
          <a:prstGeom prst="rect">
            <a:avLst/>
          </a:prstGeom>
          <a:noFill/>
        </p:spPr>
        <p:txBody>
          <a:bodyPr wrap="square" rtlCol="0">
            <a:spAutoFit/>
          </a:bodyPr>
          <a:lstStyle/>
          <a:p>
            <a:r>
              <a:rPr lang="en-US" sz="1000" dirty="0" smtClean="0">
                <a:solidFill>
                  <a:schemeClr val="bg1">
                    <a:lumMod val="50000"/>
                  </a:schemeClr>
                </a:solidFill>
              </a:rPr>
              <a:t>Image taken from removeandreplace.com</a:t>
            </a:r>
            <a:endParaRPr lang="en-US" sz="1000" dirty="0">
              <a:solidFill>
                <a:schemeClr val="bg1">
                  <a:lumMod val="50000"/>
                </a:schemeClr>
              </a:solidFill>
            </a:endParaRPr>
          </a:p>
        </p:txBody>
      </p:sp>
    </p:spTree>
    <p:extLst>
      <p:ext uri="{BB962C8B-B14F-4D97-AF65-F5344CB8AC3E}">
        <p14:creationId xmlns:p14="http://schemas.microsoft.com/office/powerpoint/2010/main" val="389607838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dirty="0" smtClean="0">
                <a:latin typeface="+mj-lt"/>
              </a:rPr>
              <a:t>Overview of </a:t>
            </a:r>
            <a:r>
              <a:rPr lang="en-US" sz="4800" dirty="0">
                <a:latin typeface="+mj-lt"/>
              </a:rPr>
              <a:t>M</a:t>
            </a:r>
            <a:r>
              <a:rPr lang="en-US" sz="4800" dirty="0" smtClean="0">
                <a:latin typeface="+mj-lt"/>
              </a:rPr>
              <a:t>icrosoft Office </a:t>
            </a:r>
            <a:r>
              <a:rPr lang="en-US" sz="4800" dirty="0">
                <a:latin typeface="+mj-lt"/>
              </a:rPr>
              <a:t>A</a:t>
            </a:r>
            <a:r>
              <a:rPr lang="en-US" sz="4800" dirty="0" smtClean="0">
                <a:latin typeface="+mj-lt"/>
              </a:rPr>
              <a:t>pplications</a:t>
            </a:r>
            <a:endParaRPr lang="en-US" sz="4800" dirty="0">
              <a:latin typeface="+mj-lt"/>
            </a:endParaRPr>
          </a:p>
        </p:txBody>
      </p:sp>
      <p:sp>
        <p:nvSpPr>
          <p:cNvPr id="3" name="Content Placeholder 2"/>
          <p:cNvSpPr>
            <a:spLocks noGrp="1"/>
          </p:cNvSpPr>
          <p:nvPr>
            <p:ph idx="1"/>
          </p:nvPr>
        </p:nvSpPr>
        <p:spPr>
          <a:xfrm>
            <a:off x="457200" y="1447800"/>
            <a:ext cx="8458200" cy="4876800"/>
          </a:xfrm>
        </p:spPr>
        <p:txBody>
          <a:bodyPr>
            <a:normAutofit/>
          </a:bodyPr>
          <a:lstStyle/>
          <a:p>
            <a:endParaRPr lang="en-US" sz="2000" b="1" dirty="0" smtClean="0"/>
          </a:p>
          <a:p>
            <a:r>
              <a:rPr lang="en-US" sz="2000" b="1" dirty="0" smtClean="0"/>
              <a:t>Access- </a:t>
            </a:r>
            <a:r>
              <a:rPr lang="en-US" sz="2000" dirty="0" smtClean="0"/>
              <a:t>database</a:t>
            </a:r>
          </a:p>
          <a:p>
            <a:endParaRPr lang="en-US" sz="2000" dirty="0" smtClean="0"/>
          </a:p>
          <a:p>
            <a:r>
              <a:rPr lang="en-US" sz="2000" b="1" dirty="0" smtClean="0"/>
              <a:t>Outlook</a:t>
            </a:r>
            <a:r>
              <a:rPr lang="en-US" sz="2000" dirty="0" smtClean="0"/>
              <a:t>- e mail, calendars</a:t>
            </a:r>
          </a:p>
          <a:p>
            <a:endParaRPr lang="en-US" sz="2000" dirty="0" smtClean="0"/>
          </a:p>
          <a:p>
            <a:r>
              <a:rPr lang="en-US" sz="2000" b="1" dirty="0" smtClean="0"/>
              <a:t>PowerPoint-</a:t>
            </a:r>
            <a:r>
              <a:rPr lang="en-US" sz="2000" dirty="0" smtClean="0"/>
              <a:t> presentations</a:t>
            </a:r>
          </a:p>
          <a:p>
            <a:endParaRPr lang="en-US" sz="2000" dirty="0" smtClean="0"/>
          </a:p>
          <a:p>
            <a:r>
              <a:rPr lang="en-US" sz="2000" b="1" dirty="0" smtClean="0"/>
              <a:t>Excel-</a:t>
            </a:r>
            <a:r>
              <a:rPr lang="en-US" sz="2000" dirty="0" smtClean="0"/>
              <a:t> spreadsheets; organize, store, manipulate data</a:t>
            </a:r>
          </a:p>
          <a:p>
            <a:endParaRPr lang="en-US" sz="2000" b="1" dirty="0" smtClean="0"/>
          </a:p>
          <a:p>
            <a:r>
              <a:rPr lang="en-US" sz="2000" b="1" dirty="0" smtClean="0"/>
              <a:t>Publisher-</a:t>
            </a:r>
            <a:r>
              <a:rPr lang="en-US" sz="2000" dirty="0" smtClean="0"/>
              <a:t> Forms, templates, greeting cards</a:t>
            </a:r>
          </a:p>
          <a:p>
            <a:endParaRPr lang="en-US" sz="2000" dirty="0" smtClean="0"/>
          </a:p>
          <a:p>
            <a:r>
              <a:rPr lang="en-US" sz="2000" b="1" dirty="0" smtClean="0"/>
              <a:t>Word-</a:t>
            </a:r>
            <a:r>
              <a:rPr lang="en-US" sz="2000" dirty="0" smtClean="0"/>
              <a:t> What do YOU use Word for?</a:t>
            </a:r>
            <a:endParaRPr lang="en-US" sz="2000" dirty="0"/>
          </a:p>
        </p:txBody>
      </p:sp>
    </p:spTree>
    <p:extLst>
      <p:ext uri="{BB962C8B-B14F-4D97-AF65-F5344CB8AC3E}">
        <p14:creationId xmlns:p14="http://schemas.microsoft.com/office/powerpoint/2010/main" val="173944409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What is the Operating System (OS)</a:t>
            </a:r>
            <a:endParaRPr lang="en-US" dirty="0">
              <a:latin typeface="+mj-lt"/>
            </a:endParaRPr>
          </a:p>
        </p:txBody>
      </p:sp>
      <p:sp>
        <p:nvSpPr>
          <p:cNvPr id="3" name="Content Placeholder 2"/>
          <p:cNvSpPr>
            <a:spLocks noGrp="1"/>
          </p:cNvSpPr>
          <p:nvPr>
            <p:ph idx="1"/>
          </p:nvPr>
        </p:nvSpPr>
        <p:spPr/>
        <p:txBody>
          <a:bodyPr>
            <a:normAutofit/>
          </a:bodyPr>
          <a:lstStyle/>
          <a:p>
            <a:r>
              <a:rPr lang="en-US" sz="2500" dirty="0" smtClean="0"/>
              <a:t>“It is the </a:t>
            </a:r>
            <a:r>
              <a:rPr lang="en-US" sz="2500" dirty="0"/>
              <a:t>most important program </a:t>
            </a:r>
            <a:r>
              <a:rPr lang="en-US" sz="2500" dirty="0" smtClean="0"/>
              <a:t>on a computer. </a:t>
            </a:r>
            <a:r>
              <a:rPr lang="en-US" sz="2500" dirty="0"/>
              <a:t>Every general-purpose computer must have an operating system to run </a:t>
            </a:r>
            <a:r>
              <a:rPr lang="en-US" sz="2500" dirty="0" smtClean="0"/>
              <a:t>programs… Operating system perform </a:t>
            </a:r>
            <a:r>
              <a:rPr lang="en-US" sz="2500" dirty="0"/>
              <a:t>basic tasks, such as recognizing input from the keyboard, sending output to the display screen, keeping track of files and directories on the disk, and controlling peripheral devices such as disk drives and printers</a:t>
            </a:r>
            <a:r>
              <a:rPr lang="en-US" sz="2500" dirty="0" smtClean="0"/>
              <a:t>.” </a:t>
            </a:r>
            <a:r>
              <a:rPr lang="en-US" sz="1200" dirty="0" smtClean="0"/>
              <a:t>–webopedia.com</a:t>
            </a:r>
          </a:p>
          <a:p>
            <a:pPr marL="0" indent="0">
              <a:buNone/>
            </a:pPr>
            <a:r>
              <a:rPr lang="en-US" dirty="0" smtClean="0"/>
              <a:t> </a:t>
            </a:r>
          </a:p>
          <a:p>
            <a:r>
              <a:rPr lang="en-US" dirty="0" smtClean="0"/>
              <a:t>Some examples </a:t>
            </a:r>
            <a:r>
              <a:rPr lang="en-US" dirty="0"/>
              <a:t>of popular modern </a:t>
            </a:r>
            <a:r>
              <a:rPr lang="en-US" dirty="0" smtClean="0"/>
              <a:t>OS are </a:t>
            </a:r>
            <a:r>
              <a:rPr lang="en-US" b="1" dirty="0" smtClean="0"/>
              <a:t>Windows</a:t>
            </a:r>
            <a:r>
              <a:rPr lang="en-US" dirty="0"/>
              <a:t>, </a:t>
            </a:r>
            <a:r>
              <a:rPr lang="en-US" dirty="0" smtClean="0"/>
              <a:t>Linux</a:t>
            </a:r>
            <a:r>
              <a:rPr lang="en-US" dirty="0"/>
              <a:t>, </a:t>
            </a:r>
            <a:r>
              <a:rPr lang="en-US" b="1" dirty="0"/>
              <a:t>Mac OS X</a:t>
            </a:r>
            <a:r>
              <a:rPr lang="en-US" dirty="0"/>
              <a:t>, and Unix</a:t>
            </a:r>
            <a:r>
              <a:rPr lang="en-US" dirty="0" smtClean="0"/>
              <a:t>.</a:t>
            </a:r>
          </a:p>
          <a:p>
            <a:endParaRPr lang="en-US" dirty="0"/>
          </a:p>
        </p:txBody>
      </p:sp>
    </p:spTree>
    <p:extLst>
      <p:ext uri="{BB962C8B-B14F-4D97-AF65-F5344CB8AC3E}">
        <p14:creationId xmlns:p14="http://schemas.microsoft.com/office/powerpoint/2010/main" val="210119631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mj-lt"/>
              </a:rPr>
              <a:t>Features of operating system</a:t>
            </a:r>
            <a:endParaRPr lang="en-US" dirty="0">
              <a:latin typeface="+mj-lt"/>
            </a:endParaRPr>
          </a:p>
        </p:txBody>
      </p:sp>
      <p:sp>
        <p:nvSpPr>
          <p:cNvPr id="3" name="Content Placeholder 2"/>
          <p:cNvSpPr>
            <a:spLocks noGrp="1"/>
          </p:cNvSpPr>
          <p:nvPr>
            <p:ph idx="1"/>
          </p:nvPr>
        </p:nvSpPr>
        <p:spPr/>
        <p:txBody>
          <a:bodyPr>
            <a:normAutofit fontScale="92500"/>
          </a:bodyPr>
          <a:lstStyle/>
          <a:p>
            <a:endParaRPr lang="en-US" b="1" dirty="0" smtClean="0"/>
          </a:p>
          <a:p>
            <a:r>
              <a:rPr lang="en-US" b="1" dirty="0" smtClean="0"/>
              <a:t>Desktop- </a:t>
            </a:r>
            <a:r>
              <a:rPr lang="en-US" sz="2000" dirty="0" smtClean="0"/>
              <a:t>what you see on the </a:t>
            </a:r>
            <a:r>
              <a:rPr lang="en-US" sz="2000" dirty="0" smtClean="0"/>
              <a:t>screen when you first start </a:t>
            </a:r>
            <a:r>
              <a:rPr lang="en-US" sz="2000" smtClean="0"/>
              <a:t>your computer</a:t>
            </a:r>
            <a:endParaRPr lang="en-US" sz="2000" dirty="0" smtClean="0"/>
          </a:p>
          <a:p>
            <a:pPr marL="0" indent="0">
              <a:buNone/>
            </a:pPr>
            <a:endParaRPr lang="en-US" b="1" dirty="0" smtClean="0"/>
          </a:p>
          <a:p>
            <a:r>
              <a:rPr lang="en-US" b="1" dirty="0" smtClean="0"/>
              <a:t>Windows explorer- </a:t>
            </a:r>
            <a:r>
              <a:rPr lang="en-US" sz="2000" dirty="0" smtClean="0"/>
              <a:t>File manager application and navigation tool.  It serves as interface for accessing the filing system.</a:t>
            </a:r>
          </a:p>
          <a:p>
            <a:pPr marL="0" indent="0">
              <a:buNone/>
            </a:pPr>
            <a:endParaRPr lang="en-US" b="1" dirty="0" smtClean="0"/>
          </a:p>
          <a:p>
            <a:r>
              <a:rPr lang="en-US" b="1" dirty="0" smtClean="0"/>
              <a:t>Taskbar- </a:t>
            </a:r>
            <a:r>
              <a:rPr lang="en-US" sz="2000" dirty="0" smtClean="0"/>
              <a:t>fixed strip along the bottom of screen showing icons for each running application, pinned applications and notification area</a:t>
            </a:r>
          </a:p>
          <a:p>
            <a:pPr marL="0" indent="0">
              <a:buNone/>
            </a:pPr>
            <a:endParaRPr lang="en-US" b="1" dirty="0" smtClean="0"/>
          </a:p>
          <a:p>
            <a:r>
              <a:rPr lang="en-US" b="1" dirty="0" smtClean="0"/>
              <a:t>Search- </a:t>
            </a:r>
            <a:r>
              <a:rPr lang="en-US" sz="2000" dirty="0" smtClean="0"/>
              <a:t>find folders or files by using search techniques</a:t>
            </a:r>
            <a:endParaRPr lang="en-US" b="1" dirty="0"/>
          </a:p>
        </p:txBody>
      </p:sp>
    </p:spTree>
    <p:extLst>
      <p:ext uri="{BB962C8B-B14F-4D97-AF65-F5344CB8AC3E}">
        <p14:creationId xmlns:p14="http://schemas.microsoft.com/office/powerpoint/2010/main" val="42441003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371600"/>
          </a:xfrm>
        </p:spPr>
        <p:txBody>
          <a:bodyPr/>
          <a:lstStyle/>
          <a:p>
            <a:r>
              <a:rPr lang="en-US" dirty="0" smtClean="0">
                <a:latin typeface="+mj-lt"/>
              </a:rPr>
              <a:t>E-mail Basics</a:t>
            </a:r>
            <a:endParaRPr lang="en-US" dirty="0">
              <a:latin typeface="+mj-lt"/>
            </a:endParaRPr>
          </a:p>
        </p:txBody>
      </p:sp>
      <p:sp>
        <p:nvSpPr>
          <p:cNvPr id="3" name="Content Placeholder 2"/>
          <p:cNvSpPr>
            <a:spLocks noGrp="1"/>
          </p:cNvSpPr>
          <p:nvPr>
            <p:ph idx="1"/>
          </p:nvPr>
        </p:nvSpPr>
        <p:spPr>
          <a:xfrm>
            <a:off x="457200" y="1752600"/>
            <a:ext cx="8229600" cy="4525963"/>
          </a:xfrm>
        </p:spPr>
        <p:txBody>
          <a:bodyPr>
            <a:normAutofit fontScale="92500" lnSpcReduction="10000"/>
          </a:bodyPr>
          <a:lstStyle/>
          <a:p>
            <a:r>
              <a:rPr lang="en-US" dirty="0" smtClean="0"/>
              <a:t>Why have an email address?</a:t>
            </a:r>
          </a:p>
          <a:p>
            <a:endParaRPr lang="en-US" dirty="0" smtClean="0"/>
          </a:p>
          <a:p>
            <a:r>
              <a:rPr lang="en-US" dirty="0"/>
              <a:t>Samples of inappropriate </a:t>
            </a:r>
            <a:r>
              <a:rPr lang="en-US" dirty="0" smtClean="0"/>
              <a:t>addresses for business purposes</a:t>
            </a:r>
            <a:endParaRPr lang="en-US" dirty="0"/>
          </a:p>
          <a:p>
            <a:pPr lvl="4"/>
            <a:r>
              <a:rPr lang="en-US" dirty="0">
                <a:hlinkClick r:id="rId2"/>
              </a:rPr>
              <a:t>johnandmary@ymail.com</a:t>
            </a:r>
            <a:endParaRPr lang="en-US" dirty="0"/>
          </a:p>
          <a:p>
            <a:pPr lvl="4"/>
            <a:r>
              <a:rPr lang="en-US" dirty="0" smtClean="0">
                <a:hlinkClick r:id="rId3"/>
              </a:rPr>
              <a:t>haveablessedday@gmail.com</a:t>
            </a:r>
            <a:endParaRPr lang="en-US" dirty="0" smtClean="0"/>
          </a:p>
          <a:p>
            <a:pPr marL="1828800" lvl="4" indent="0">
              <a:buNone/>
            </a:pPr>
            <a:endParaRPr lang="en-US" dirty="0" smtClean="0"/>
          </a:p>
          <a:p>
            <a:r>
              <a:rPr lang="en-US" dirty="0" smtClean="0"/>
              <a:t>What are more professional options?</a:t>
            </a:r>
            <a:endParaRPr lang="en-US" dirty="0"/>
          </a:p>
          <a:p>
            <a:pPr lvl="4"/>
            <a:r>
              <a:rPr lang="en-US" dirty="0" smtClean="0"/>
              <a:t>Any ideas?</a:t>
            </a:r>
          </a:p>
          <a:p>
            <a:r>
              <a:rPr lang="en-US" dirty="0"/>
              <a:t>g</a:t>
            </a:r>
            <a:r>
              <a:rPr lang="en-US" dirty="0" smtClean="0"/>
              <a:t>mail.com, yahoo.com, live.com, hotmail.com, ccri.edu, uri.edu</a:t>
            </a:r>
          </a:p>
          <a:p>
            <a:endParaRPr lang="en-US" dirty="0" smtClean="0"/>
          </a:p>
          <a:p>
            <a:r>
              <a:rPr lang="en-US" dirty="0" smtClean="0"/>
              <a:t>Let’s get you an email address</a:t>
            </a:r>
          </a:p>
        </p:txBody>
      </p:sp>
    </p:spTree>
    <p:extLst>
      <p:ext uri="{BB962C8B-B14F-4D97-AF65-F5344CB8AC3E}">
        <p14:creationId xmlns:p14="http://schemas.microsoft.com/office/powerpoint/2010/main" val="90509041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xecutive">
  <a:themeElements>
    <a:clrScheme name="Executive">
      <a:dk1>
        <a:sysClr val="windowText" lastClr="000000"/>
      </a:dk1>
      <a:lt1>
        <a:sysClr val="window" lastClr="FFFFFF"/>
      </a:lt1>
      <a:dk2>
        <a:srgbClr val="2F5897"/>
      </a:dk2>
      <a:lt2>
        <a:srgbClr val="E4E9EF"/>
      </a:lt2>
      <a:accent1>
        <a:srgbClr val="6076B4"/>
      </a:accent1>
      <a:accent2>
        <a:srgbClr val="9C5252"/>
      </a:accent2>
      <a:accent3>
        <a:srgbClr val="E68422"/>
      </a:accent3>
      <a:accent4>
        <a:srgbClr val="846648"/>
      </a:accent4>
      <a:accent5>
        <a:srgbClr val="63891F"/>
      </a:accent5>
      <a:accent6>
        <a:srgbClr val="758085"/>
      </a:accent6>
      <a:hlink>
        <a:srgbClr val="3399FF"/>
      </a:hlink>
      <a:folHlink>
        <a:srgbClr val="B2B2B2"/>
      </a:folHlink>
    </a:clrScheme>
    <a:fontScheme name="Executi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xecutiv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8575" cap="flat" cmpd="sng" algn="ctr">
          <a:solidFill>
            <a:schemeClr val="phClr"/>
          </a:solidFill>
          <a:prstDash val="solid"/>
        </a:ln>
        <a:ln w="508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50000">
              <a:schemeClr val="phClr">
                <a:tint val="80000"/>
                <a:satMod val="250000"/>
              </a:schemeClr>
            </a:gs>
            <a:gs pos="76000">
              <a:schemeClr val="phClr">
                <a:tint val="90000"/>
                <a:shade val="90000"/>
                <a:satMod val="200000"/>
              </a:schemeClr>
            </a:gs>
            <a:gs pos="92000">
              <a:schemeClr val="phClr">
                <a:tint val="90000"/>
                <a:shade val="70000"/>
                <a:satMod val="250000"/>
              </a:schemeClr>
            </a:gs>
          </a:gsLst>
          <a:path path="circle">
            <a:fillToRect l="50000" t="50000" r="50000" b="50000"/>
          </a:path>
        </a:gradFill>
        <a:blipFill>
          <a:blip xmlns:r="http://schemas.openxmlformats.org/officeDocument/2006/relationships" r:embed="rId1">
            <a:duotone>
              <a:schemeClr val="phClr">
                <a:tint val="95000"/>
              </a:schemeClr>
              <a:schemeClr val="phClr">
                <a:shade val="9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Executive</Template>
  <TotalTime>640</TotalTime>
  <Words>314</Words>
  <Application>Microsoft Office PowerPoint</Application>
  <PresentationFormat>On-screen Show (4:3)</PresentationFormat>
  <Paragraphs>59</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Executive</vt:lpstr>
      <vt:lpstr>Basic Computer Skills for the Workplace</vt:lpstr>
      <vt:lpstr>Types of computers</vt:lpstr>
      <vt:lpstr>Types of computers</vt:lpstr>
      <vt:lpstr>Computer parts</vt:lpstr>
      <vt:lpstr>Computer ports and peripherals</vt:lpstr>
      <vt:lpstr>Overview of Microsoft Office Applications</vt:lpstr>
      <vt:lpstr>What is the Operating System (OS)</vt:lpstr>
      <vt:lpstr>Features of operating system</vt:lpstr>
      <vt:lpstr>E-mail Basics</vt:lpstr>
      <vt:lpstr>Department of Labor Disclaimer</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Caridad, Mayerlin</dc:creator>
  <cp:lastModifiedBy>Tondreau, Cheryl</cp:lastModifiedBy>
  <cp:revision>30</cp:revision>
  <dcterms:created xsi:type="dcterms:W3CDTF">2014-03-11T18:52:19Z</dcterms:created>
  <dcterms:modified xsi:type="dcterms:W3CDTF">2014-07-03T13:19:14Z</dcterms:modified>
</cp:coreProperties>
</file>