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7809" r:id="rId1"/>
  </p:sldMasterIdLst>
  <p:notesMasterIdLst>
    <p:notesMasterId r:id="rId54"/>
  </p:notesMasterIdLst>
  <p:handoutMasterIdLst>
    <p:handoutMasterId r:id="rId55"/>
  </p:handoutMasterIdLst>
  <p:sldIdLst>
    <p:sldId id="267" r:id="rId2"/>
    <p:sldId id="395" r:id="rId3"/>
    <p:sldId id="388" r:id="rId4"/>
    <p:sldId id="420" r:id="rId5"/>
    <p:sldId id="421" r:id="rId6"/>
    <p:sldId id="384" r:id="rId7"/>
    <p:sldId id="401" r:id="rId8"/>
    <p:sldId id="402" r:id="rId9"/>
    <p:sldId id="403" r:id="rId10"/>
    <p:sldId id="419" r:id="rId11"/>
    <p:sldId id="339" r:id="rId12"/>
    <p:sldId id="417" r:id="rId13"/>
    <p:sldId id="418" r:id="rId14"/>
    <p:sldId id="323" r:id="rId15"/>
    <p:sldId id="392" r:id="rId16"/>
    <p:sldId id="389" r:id="rId17"/>
    <p:sldId id="390" r:id="rId18"/>
    <p:sldId id="391" r:id="rId19"/>
    <p:sldId id="405" r:id="rId20"/>
    <p:sldId id="335" r:id="rId21"/>
    <p:sldId id="341" r:id="rId22"/>
    <p:sldId id="371" r:id="rId23"/>
    <p:sldId id="426" r:id="rId24"/>
    <p:sldId id="427" r:id="rId25"/>
    <p:sldId id="347" r:id="rId26"/>
    <p:sldId id="422" r:id="rId27"/>
    <p:sldId id="423" r:id="rId28"/>
    <p:sldId id="424" r:id="rId29"/>
    <p:sldId id="315" r:id="rId30"/>
    <p:sldId id="349" r:id="rId31"/>
    <p:sldId id="353" r:id="rId32"/>
    <p:sldId id="428" r:id="rId33"/>
    <p:sldId id="429" r:id="rId34"/>
    <p:sldId id="430" r:id="rId35"/>
    <p:sldId id="431" r:id="rId36"/>
    <p:sldId id="432" r:id="rId37"/>
    <p:sldId id="433" r:id="rId38"/>
    <p:sldId id="434" r:id="rId39"/>
    <p:sldId id="435" r:id="rId40"/>
    <p:sldId id="436" r:id="rId41"/>
    <p:sldId id="437" r:id="rId42"/>
    <p:sldId id="438" r:id="rId43"/>
    <p:sldId id="324" r:id="rId44"/>
    <p:sldId id="408" r:id="rId45"/>
    <p:sldId id="410" r:id="rId46"/>
    <p:sldId id="411" r:id="rId47"/>
    <p:sldId id="412" r:id="rId48"/>
    <p:sldId id="413" r:id="rId49"/>
    <p:sldId id="414" r:id="rId50"/>
    <p:sldId id="362" r:id="rId51"/>
    <p:sldId id="363" r:id="rId52"/>
    <p:sldId id="299" r:id="rId53"/>
  </p:sldIdLst>
  <p:sldSz cx="9144000" cy="5143500" type="screen16x9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D4A67C"/>
      </a:buClr>
      <a:buChar char="•"/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D4A67C"/>
      </a:buClr>
      <a:buChar char="•"/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D4A67C"/>
      </a:buClr>
      <a:buChar char="•"/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D4A67C"/>
      </a:buClr>
      <a:buChar char="•"/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D4A67C"/>
      </a:buClr>
      <a:buChar char="•"/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Unicode MS" pitchFamily="34" charset="-128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2999">
          <p15:clr>
            <a:srgbClr val="A4A3A4"/>
          </p15:clr>
        </p15:guide>
        <p15:guide id="3" orient="horz" pos="717">
          <p15:clr>
            <a:srgbClr val="A4A3A4"/>
          </p15:clr>
        </p15:guide>
        <p15:guide id="4" orient="horz" pos="599">
          <p15:clr>
            <a:srgbClr val="A4A3A4"/>
          </p15:clr>
        </p15:guide>
        <p15:guide id="5" orient="horz" pos="2877">
          <p15:clr>
            <a:srgbClr val="A4A3A4"/>
          </p15:clr>
        </p15:guide>
        <p15:guide id="6" pos="3072">
          <p15:clr>
            <a:srgbClr val="A4A3A4"/>
          </p15:clr>
        </p15:guide>
        <p15:guide id="7" pos="290">
          <p15:clr>
            <a:srgbClr val="A4A3A4"/>
          </p15:clr>
        </p15:guide>
        <p15:guide id="8" pos="4866">
          <p15:clr>
            <a:srgbClr val="A4A3A4"/>
          </p15:clr>
        </p15:guide>
        <p15:guide id="9" pos="2826">
          <p15:clr>
            <a:srgbClr val="A4A3A4"/>
          </p15:clr>
        </p15:guide>
        <p15:guide id="10" pos="951">
          <p15:clr>
            <a:srgbClr val="A4A3A4"/>
          </p15:clr>
        </p15:guide>
        <p15:guide id="11" pos="1952">
          <p15:clr>
            <a:srgbClr val="A4A3A4"/>
          </p15:clr>
        </p15:guide>
        <p15:guide id="12" pos="24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0066FF"/>
    <a:srgbClr val="612C51"/>
    <a:srgbClr val="9D0E00"/>
    <a:srgbClr val="CC3300"/>
    <a:srgbClr val="218583"/>
    <a:srgbClr val="B195C6"/>
    <a:srgbClr val="EAEAEA"/>
    <a:srgbClr val="DDDDDD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5" autoAdjust="0"/>
    <p:restoredTop sz="76255" autoAdjust="0"/>
  </p:normalViewPr>
  <p:slideViewPr>
    <p:cSldViewPr snapToGrid="0">
      <p:cViewPr varScale="1">
        <p:scale>
          <a:sx n="66" d="100"/>
          <a:sy n="66" d="100"/>
        </p:scale>
        <p:origin x="1278" y="30"/>
      </p:cViewPr>
      <p:guideLst>
        <p:guide orient="horz" pos="1620"/>
        <p:guide orient="horz" pos="2999"/>
        <p:guide orient="horz" pos="717"/>
        <p:guide orient="horz" pos="599"/>
        <p:guide orient="horz" pos="2877"/>
        <p:guide pos="3072"/>
        <p:guide pos="290"/>
        <p:guide pos="4866"/>
        <p:guide pos="2826"/>
        <p:guide pos="951"/>
        <p:guide pos="1952"/>
        <p:guide pos="2460"/>
      </p:guideLst>
    </p:cSldViewPr>
  </p:slideViewPr>
  <p:outlineViewPr>
    <p:cViewPr>
      <p:scale>
        <a:sx n="33" d="100"/>
        <a:sy n="33" d="100"/>
      </p:scale>
      <p:origin x="0" y="-638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1602" y="-84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Potential Students</c:v>
                </c:pt>
              </c:strCache>
            </c:strRef>
          </c:tx>
          <c:explosion val="20"/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501-4575-A2CA-02F0A3502EF8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501-4575-A2CA-02F0A3502E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Adults with some college and no degree</c:v>
                </c:pt>
                <c:pt idx="1">
                  <c:v>High School Graduates</c:v>
                </c:pt>
              </c:strCache>
            </c:strRef>
          </c:cat>
          <c:val>
            <c:numRef>
              <c:f>Sheet1!$B$2:$B$3</c:f>
              <c:numCache>
                <c:formatCode>#,##0</c:formatCode>
                <c:ptCount val="2"/>
                <c:pt idx="0">
                  <c:v>36011451</c:v>
                </c:pt>
                <c:pt idx="1">
                  <c:v>3043290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01-4575-A2CA-02F0A3502EF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594128-1851-47E7-8D34-1AE650BF8315}" type="doc">
      <dgm:prSet loTypeId="urn:microsoft.com/office/officeart/2005/8/layout/radial1" loCatId="relationship" qsTypeId="urn:microsoft.com/office/officeart/2005/8/quickstyle/simple2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CA26DA67-5DE9-4457-994C-70E52D7338A7}">
      <dgm:prSet phldrT="[Text]" custT="1"/>
      <dgm:spPr>
        <a:xfrm>
          <a:off x="3391907" y="2454475"/>
          <a:ext cx="1822511" cy="1302893"/>
        </a:xfrm>
        <a:solidFill>
          <a:schemeClr val="tx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Veteran or Service Member</a:t>
          </a:r>
        </a:p>
      </dgm:t>
    </dgm:pt>
    <dgm:pt modelId="{72866C04-429E-4121-B7E4-1277350E8257}" type="parTrans" cxnId="{AB5B11E9-D1FB-40CE-AF22-3463B395646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E5BCD8D-7CBE-4C01-AB8D-C5B53E899153}" type="sibTrans" cxnId="{AB5B11E9-D1FB-40CE-AF22-3463B395646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AA2DD80-9CDF-47CD-8574-97574F08C9E8}">
      <dgm:prSet phldrT="[Text]" custT="1"/>
      <dgm:spPr>
        <a:xfrm>
          <a:off x="3285233" y="0"/>
          <a:ext cx="2505968" cy="1214656"/>
        </a:xfrm>
        <a:solidFill>
          <a:schemeClr val="accent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Direct Mail</a:t>
          </a:r>
        </a:p>
      </dgm:t>
    </dgm:pt>
    <dgm:pt modelId="{25CD63BB-D92A-433F-A134-4F890A4BE80F}" type="parTrans" cxnId="{B708A56B-917A-44D1-94CB-A8DECBBE5860}">
      <dgm:prSet/>
      <dgm:spPr>
        <a:xfrm rot="16522456">
          <a:off x="3799025" y="1820829"/>
          <a:ext cx="1247400" cy="28310"/>
        </a:xfrm>
        <a:noFill/>
        <a:ln w="25400" cap="flat" cmpd="sng" algn="ctr">
          <a:solidFill>
            <a:schemeClr val="tx2"/>
          </a:solidFill>
          <a:prstDash val="solid"/>
        </a:ln>
        <a:effectLst/>
      </dgm:spPr>
      <dgm:t>
        <a:bodyPr/>
        <a:lstStyle/>
        <a:p>
          <a:endParaRPr lang="en-US" b="1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gm:t>
    </dgm:pt>
    <dgm:pt modelId="{321F9508-BF46-4FAE-A171-F116A04F1B13}" type="sibTrans" cxnId="{B708A56B-917A-44D1-94CB-A8DECBBE586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3FF809F-F452-48C2-829B-CA7DBC4B8B09}">
      <dgm:prSet phldrT="[Text]" custT="1"/>
      <dgm:spPr>
        <a:xfrm>
          <a:off x="6034214" y="2139026"/>
          <a:ext cx="2573919" cy="1170839"/>
        </a:xfrm>
        <a:solidFill>
          <a:schemeClr val="accent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Radio/Television/Newspaper Ads</a:t>
          </a:r>
        </a:p>
      </dgm:t>
    </dgm:pt>
    <dgm:pt modelId="{540DA717-F4EA-4E68-9211-9BC010CA2F4A}" type="parTrans" cxnId="{30BAA04E-D46D-480A-8DEA-2A4DF2DA0BFC}">
      <dgm:prSet/>
      <dgm:spPr>
        <a:xfrm rot="21167763">
          <a:off x="5196997" y="2922683"/>
          <a:ext cx="887701" cy="28310"/>
        </a:xfrm>
        <a:noFill/>
        <a:ln w="25400" cap="flat" cmpd="sng" algn="ctr">
          <a:solidFill>
            <a:schemeClr val="tx2"/>
          </a:solidFill>
          <a:prstDash val="solid"/>
        </a:ln>
        <a:effectLst/>
      </dgm:spPr>
      <dgm:t>
        <a:bodyPr/>
        <a:lstStyle/>
        <a:p>
          <a:endParaRPr lang="en-US" b="1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gm:t>
    </dgm:pt>
    <dgm:pt modelId="{9ECD9C76-E5AE-4BE5-ACC3-7F35A4F474BD}" type="sibTrans" cxnId="{30BAA04E-D46D-480A-8DEA-2A4DF2DA0BF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56E4485-EAF5-4B50-B9DF-899203E8B3AD}">
      <dgm:prSet phldrT="[Text]" custT="1"/>
      <dgm:spPr>
        <a:xfrm>
          <a:off x="5169831" y="3636032"/>
          <a:ext cx="3183102" cy="1502636"/>
        </a:xfrm>
        <a:solidFill>
          <a:schemeClr val="accent1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Entertainment Venues</a:t>
          </a:r>
        </a:p>
      </dgm:t>
    </dgm:pt>
    <dgm:pt modelId="{09372E8D-FC95-43AB-8EB2-A78F7CEA9BF8}" type="parTrans" cxnId="{F2DA9529-70EB-4988-864F-CC060D223C0D}">
      <dgm:prSet/>
      <dgm:spPr>
        <a:xfrm rot="1651938">
          <a:off x="4997723" y="3645940"/>
          <a:ext cx="737068" cy="28310"/>
        </a:xfrm>
        <a:noFill/>
        <a:ln w="25400" cap="flat" cmpd="sng" algn="ctr">
          <a:solidFill>
            <a:schemeClr val="tx2"/>
          </a:solidFill>
          <a:prstDash val="solid"/>
        </a:ln>
        <a:effectLst/>
      </dgm:spPr>
      <dgm:t>
        <a:bodyPr/>
        <a:lstStyle/>
        <a:p>
          <a:endParaRPr lang="en-US" b="1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gm:t>
    </dgm:pt>
    <dgm:pt modelId="{278987CA-3730-41E0-BB93-81EAFB10151A}" type="sibTrans" cxnId="{F2DA9529-70EB-4988-864F-CC060D223C0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6521348-6D17-4439-BFE7-242D58F30F93}">
      <dgm:prSet phldrT="[Text]" custT="1"/>
      <dgm:spPr>
        <a:xfrm>
          <a:off x="3852743" y="5172594"/>
          <a:ext cx="2852851" cy="1304398"/>
        </a:xfrm>
        <a:solidFill>
          <a:schemeClr val="accent4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Social Media</a:t>
          </a:r>
        </a:p>
      </dgm:t>
    </dgm:pt>
    <dgm:pt modelId="{523FA787-8DBF-45A0-85DB-FC3126515B2C}" type="parTrans" cxnId="{A3A8E14C-9EB4-413B-818A-1B002AF00DF8}">
      <dgm:prSet/>
      <dgm:spPr>
        <a:xfrm rot="4215189">
          <a:off x="4021645" y="4444908"/>
          <a:ext cx="1534522" cy="28310"/>
        </a:xfrm>
        <a:noFill/>
        <a:ln w="25400" cap="flat" cmpd="sng" algn="ctr">
          <a:solidFill>
            <a:schemeClr val="tx2"/>
          </a:solidFill>
          <a:prstDash val="solid"/>
        </a:ln>
        <a:effectLst/>
      </dgm:spPr>
      <dgm:t>
        <a:bodyPr/>
        <a:lstStyle/>
        <a:p>
          <a:endParaRPr lang="en-US" b="1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gm:t>
    </dgm:pt>
    <dgm:pt modelId="{08F51348-431F-4021-A3EC-91456D202292}" type="sibTrans" cxnId="{A3A8E14C-9EB4-413B-818A-1B002AF00DF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3EEED3D-73D1-4048-B574-3005C0384328}">
      <dgm:prSet phldrT="[Text]" custT="1"/>
      <dgm:spPr>
        <a:xfrm>
          <a:off x="5649535" y="607041"/>
          <a:ext cx="3037263" cy="1430580"/>
        </a:xfrm>
        <a:solidFill>
          <a:schemeClr val="accent4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Email</a:t>
          </a:r>
        </a:p>
      </dgm:t>
    </dgm:pt>
    <dgm:pt modelId="{BD0451C8-1DA1-49B2-882F-FFD7F6989F79}" type="parTrans" cxnId="{990E9ECE-A3DA-45DB-8F5D-4BC06E6516FE}">
      <dgm:prSet/>
      <dgm:spPr>
        <a:xfrm rot="19685755">
          <a:off x="4878130" y="2271273"/>
          <a:ext cx="1486000" cy="28310"/>
        </a:xfrm>
        <a:noFill/>
        <a:ln w="25400" cap="flat" cmpd="sng" algn="ctr">
          <a:solidFill>
            <a:schemeClr val="tx2"/>
          </a:solidFill>
          <a:prstDash val="solid"/>
        </a:ln>
        <a:effectLst/>
      </dgm:spPr>
      <dgm:t>
        <a:bodyPr/>
        <a:lstStyle/>
        <a:p>
          <a:endParaRPr lang="en-US" b="1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gm:t>
    </dgm:pt>
    <dgm:pt modelId="{42AF84C5-B9BA-432A-92AB-CC22851818A3}" type="sibTrans" cxnId="{990E9ECE-A3DA-45DB-8F5D-4BC06E6516F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09CE4CF-2E46-49D2-865E-CA2D39E62CA3}">
      <dgm:prSet phldrT="[Text]" custT="1"/>
      <dgm:spPr>
        <a:xfrm>
          <a:off x="428135" y="5062481"/>
          <a:ext cx="3178256" cy="1294173"/>
        </a:xfrm>
        <a:solidFill>
          <a:schemeClr val="accent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Keyword Search and Online Display Ads</a:t>
          </a:r>
        </a:p>
      </dgm:t>
    </dgm:pt>
    <dgm:pt modelId="{09AC27ED-6192-48CD-AB90-8267AC3BDBED}" type="parTrans" cxnId="{31F423D2-74B3-4247-A36A-AF73C966265E}">
      <dgm:prSet/>
      <dgm:spPr>
        <a:xfrm rot="7876913">
          <a:off x="2225656" y="4364814"/>
          <a:ext cx="1919641" cy="28310"/>
        </a:xfrm>
        <a:noFill/>
        <a:ln w="25400" cap="flat" cmpd="sng" algn="ctr">
          <a:solidFill>
            <a:schemeClr val="tx2"/>
          </a:solidFill>
          <a:prstDash val="solid"/>
        </a:ln>
        <a:effectLst/>
      </dgm:spPr>
      <dgm:t>
        <a:bodyPr/>
        <a:lstStyle/>
        <a:p>
          <a:endParaRPr lang="en-US" b="1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gm:t>
    </dgm:pt>
    <dgm:pt modelId="{DE351931-4B79-4C6B-B7A3-36881E903C8F}" type="sibTrans" cxnId="{31F423D2-74B3-4247-A36A-AF73C966265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E2A5854-F72D-4C62-BBCF-114A5141BCEC}">
      <dgm:prSet phldrT="[Text]" custT="1"/>
      <dgm:spPr>
        <a:xfrm>
          <a:off x="233731" y="2014471"/>
          <a:ext cx="2302022" cy="1087886"/>
        </a:xfrm>
        <a:solidFill>
          <a:schemeClr val="accent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Publicity &amp; Media Outreach</a:t>
          </a:r>
        </a:p>
      </dgm:t>
    </dgm:pt>
    <dgm:pt modelId="{3C10E242-FB3A-4663-B462-B3B9E048FA2A}" type="parTrans" cxnId="{60065034-00E1-49B0-BE6F-E9831A226223}">
      <dgm:prSet/>
      <dgm:spPr>
        <a:xfrm rot="11437524">
          <a:off x="2446103" y="2836366"/>
          <a:ext cx="984084" cy="26946"/>
        </a:xfrm>
        <a:noFill/>
        <a:ln w="25400" cap="flat" cmpd="sng" algn="ctr">
          <a:solidFill>
            <a:schemeClr val="tx2"/>
          </a:solidFill>
          <a:prstDash val="solid"/>
        </a:ln>
        <a:effectLst/>
      </dgm:spPr>
      <dgm:t>
        <a:bodyPr/>
        <a:lstStyle/>
        <a:p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DEA83C1-927D-4F1C-B962-A3639F2FB78E}" type="sibTrans" cxnId="{60065034-00E1-49B0-BE6F-E9831A226223}">
      <dgm:prSet/>
      <dgm:spPr/>
      <dgm:t>
        <a:bodyPr/>
        <a:lstStyle/>
        <a:p>
          <a:endParaRPr lang="en-US"/>
        </a:p>
      </dgm:t>
    </dgm:pt>
    <dgm:pt modelId="{8F284160-8BBF-4125-9CC2-7EA80AB0E6C0}">
      <dgm:prSet phldrT="[Text]" custT="1"/>
      <dgm:spPr>
        <a:xfrm>
          <a:off x="868762" y="642882"/>
          <a:ext cx="2345593" cy="1127364"/>
        </a:xfrm>
        <a:solidFill>
          <a:schemeClr val="accent4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Website</a:t>
          </a:r>
        </a:p>
      </dgm:t>
    </dgm:pt>
    <dgm:pt modelId="{61968810-745B-4B64-BB24-EE5E4DCE9634}" type="parTrans" cxnId="{435107F6-190C-4F3F-9B36-81EB657BF1F0}">
      <dgm:prSet/>
      <dgm:spPr>
        <a:xfrm rot="13201468">
          <a:off x="2457638" y="2139354"/>
          <a:ext cx="1421311" cy="26946"/>
        </a:xfrm>
        <a:noFill/>
        <a:ln w="25400" cap="flat" cmpd="sng" algn="ctr">
          <a:solidFill>
            <a:schemeClr val="tx2"/>
          </a:solidFill>
          <a:prstDash val="solid"/>
        </a:ln>
        <a:effectLst/>
      </dgm:spPr>
      <dgm:t>
        <a:bodyPr/>
        <a:lstStyle/>
        <a:p>
          <a:endParaRPr 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0360AB5-9545-4A76-99F6-82E0E13309A4}" type="sibTrans" cxnId="{435107F6-190C-4F3F-9B36-81EB657BF1F0}">
      <dgm:prSet/>
      <dgm:spPr/>
      <dgm:t>
        <a:bodyPr/>
        <a:lstStyle/>
        <a:p>
          <a:endParaRPr lang="en-US"/>
        </a:p>
      </dgm:t>
    </dgm:pt>
    <dgm:pt modelId="{1E856491-554C-4B9C-A43F-35B1D623FADB}">
      <dgm:prSet phldrT="[Text]" custT="1"/>
      <dgm:spPr>
        <a:xfrm>
          <a:off x="0" y="3427257"/>
          <a:ext cx="3057865" cy="1406611"/>
        </a:xfrm>
        <a:solidFill>
          <a:schemeClr val="accent1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100" b="1" dirty="0">
              <a:solidFill>
                <a:schemeClr val="bg1"/>
              </a:solidFill>
              <a:latin typeface="Calibri"/>
              <a:ea typeface="+mn-ea"/>
              <a:cs typeface="+mn-cs"/>
            </a:rPr>
            <a:t>Search Engine Optimization and Links</a:t>
          </a:r>
        </a:p>
      </dgm:t>
    </dgm:pt>
    <dgm:pt modelId="{CF341AFD-F1FA-445C-82CF-34B595B0867F}" type="sibTrans" cxnId="{4E3B980A-66B7-45FB-A3F1-88037AF39E0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DDEE9AC-CB75-43D6-8013-73B7E61E4645}" type="parTrans" cxnId="{4E3B980A-66B7-45FB-A3F1-88037AF39E00}">
      <dgm:prSet/>
      <dgm:spPr>
        <a:xfrm rot="9583720">
          <a:off x="2695625" y="3533431"/>
          <a:ext cx="823447" cy="28310"/>
        </a:xfrm>
        <a:noFill/>
        <a:ln w="25400" cap="flat" cmpd="sng" algn="ctr">
          <a:solidFill>
            <a:schemeClr val="tx2"/>
          </a:solidFill>
          <a:prstDash val="solid"/>
        </a:ln>
        <a:effectLst/>
      </dgm:spPr>
      <dgm:t>
        <a:bodyPr/>
        <a:lstStyle/>
        <a:p>
          <a:endParaRPr lang="en-US" b="1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gm:t>
    </dgm:pt>
    <dgm:pt modelId="{891116AA-A183-4F77-8CB7-87F799C86686}" type="pres">
      <dgm:prSet presAssocID="{99594128-1851-47E7-8D34-1AE650BF831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D608DC0-3A8B-4640-93AA-F5E03959A5B9}" type="pres">
      <dgm:prSet presAssocID="{CA26DA67-5DE9-4457-994C-70E52D7338A7}" presName="centerShape" presStyleLbl="node0" presStyleIdx="0" presStyleCnt="1" custScaleX="133141" custScaleY="95181" custLinFactNeighborX="-4510" custLinFactNeighborY="-3621"/>
      <dgm:spPr>
        <a:prstGeom prst="ellipse">
          <a:avLst/>
        </a:prstGeom>
      </dgm:spPr>
    </dgm:pt>
    <dgm:pt modelId="{15680F5E-3DB7-4BBF-9A37-1FF6D63A9BD0}" type="pres">
      <dgm:prSet presAssocID="{25CD63BB-D92A-433F-A134-4F890A4BE80F}" presName="Name9" presStyleLbl="parChTrans1D2" presStyleIdx="0" presStyleCnt="9" custScaleX="2000000" custScaleY="95181"/>
      <dgm:spPr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1247400" y="14155"/>
              </a:lnTo>
            </a:path>
          </a:pathLst>
        </a:custGeom>
      </dgm:spPr>
    </dgm:pt>
    <dgm:pt modelId="{AA02CC95-C7FE-4D8F-9266-86031493E97B}" type="pres">
      <dgm:prSet presAssocID="{25CD63BB-D92A-433F-A134-4F890A4BE80F}" presName="connTx" presStyleLbl="parChTrans1D2" presStyleIdx="0" presStyleCnt="9"/>
      <dgm:spPr/>
    </dgm:pt>
    <dgm:pt modelId="{4C1B190A-6F83-46E6-8CC2-B9C97FBC0BE0}" type="pres">
      <dgm:prSet presAssocID="{5AA2DD80-9CDF-47CD-8574-97574F08C9E8}" presName="node" presStyleLbl="node1" presStyleIdx="0" presStyleCnt="9" custScaleX="183070" custScaleY="88735" custRadScaleRad="107775">
        <dgm:presLayoutVars>
          <dgm:bulletEnabled val="1"/>
        </dgm:presLayoutVars>
      </dgm:prSet>
      <dgm:spPr>
        <a:prstGeom prst="ellipse">
          <a:avLst/>
        </a:prstGeom>
      </dgm:spPr>
    </dgm:pt>
    <dgm:pt modelId="{1F9A1080-384A-4D13-8360-15B88EDE9A0A}" type="pres">
      <dgm:prSet presAssocID="{BD0451C8-1DA1-49B2-882F-FFD7F6989F79}" presName="Name9" presStyleLbl="parChTrans1D2" presStyleIdx="1" presStyleCnt="9" custScaleX="2000000" custScaleY="95181"/>
      <dgm:spPr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1486000" y="14155"/>
              </a:lnTo>
            </a:path>
          </a:pathLst>
        </a:custGeom>
      </dgm:spPr>
    </dgm:pt>
    <dgm:pt modelId="{3AFDD6E2-6FB9-449F-B76E-2550E0C43FC0}" type="pres">
      <dgm:prSet presAssocID="{BD0451C8-1DA1-49B2-882F-FFD7F6989F79}" presName="connTx" presStyleLbl="parChTrans1D2" presStyleIdx="1" presStyleCnt="9"/>
      <dgm:spPr/>
    </dgm:pt>
    <dgm:pt modelId="{BA36C2FD-70E4-4BE1-A838-7A14807B62A3}" type="pres">
      <dgm:prSet presAssocID="{23EEED3D-73D1-4048-B574-3005C0384328}" presName="node" presStyleLbl="node1" presStyleIdx="1" presStyleCnt="9" custScaleX="221883" custScaleY="104509" custRadScaleRad="126149" custRadScaleInc="65661">
        <dgm:presLayoutVars>
          <dgm:bulletEnabled val="1"/>
        </dgm:presLayoutVars>
      </dgm:prSet>
      <dgm:spPr>
        <a:prstGeom prst="ellipse">
          <a:avLst/>
        </a:prstGeom>
      </dgm:spPr>
    </dgm:pt>
    <dgm:pt modelId="{D95A17F1-AA58-4A5E-932B-C73FCDBBBAB7}" type="pres">
      <dgm:prSet presAssocID="{540DA717-F4EA-4E68-9211-9BC010CA2F4A}" presName="Name9" presStyleLbl="parChTrans1D2" presStyleIdx="2" presStyleCnt="9" custScaleX="2000000" custScaleY="95181"/>
      <dgm:spPr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887701" y="14155"/>
              </a:lnTo>
            </a:path>
          </a:pathLst>
        </a:custGeom>
      </dgm:spPr>
    </dgm:pt>
    <dgm:pt modelId="{73063541-8EB3-4505-A88A-D139D89B9DF9}" type="pres">
      <dgm:prSet presAssocID="{540DA717-F4EA-4E68-9211-9BC010CA2F4A}" presName="connTx" presStyleLbl="parChTrans1D2" presStyleIdx="2" presStyleCnt="9"/>
      <dgm:spPr/>
    </dgm:pt>
    <dgm:pt modelId="{41AADDC6-567D-4029-95B0-CD41A091F405}" type="pres">
      <dgm:prSet presAssocID="{B3FF809F-F452-48C2-829B-CA7DBC4B8B09}" presName="node" presStyleLbl="node1" presStyleIdx="2" presStyleCnt="9" custScaleX="188034" custScaleY="85534" custRadScaleRad="109012" custRadScaleInc="-7895">
        <dgm:presLayoutVars>
          <dgm:bulletEnabled val="1"/>
        </dgm:presLayoutVars>
      </dgm:prSet>
      <dgm:spPr>
        <a:prstGeom prst="ellipse">
          <a:avLst/>
        </a:prstGeom>
      </dgm:spPr>
    </dgm:pt>
    <dgm:pt modelId="{E9F63F55-1CCE-4B5D-BA07-9C6774E937AD}" type="pres">
      <dgm:prSet presAssocID="{09372E8D-FC95-43AB-8EB2-A78F7CEA9BF8}" presName="Name9" presStyleLbl="parChTrans1D2" presStyleIdx="3" presStyleCnt="9" custScaleX="2000000" custScaleY="95181"/>
      <dgm:spPr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737068" y="14155"/>
              </a:lnTo>
            </a:path>
          </a:pathLst>
        </a:custGeom>
      </dgm:spPr>
    </dgm:pt>
    <dgm:pt modelId="{B0984ECB-F210-451E-9B36-B9CCBE24A485}" type="pres">
      <dgm:prSet presAssocID="{09372E8D-FC95-43AB-8EB2-A78F7CEA9BF8}" presName="connTx" presStyleLbl="parChTrans1D2" presStyleIdx="3" presStyleCnt="9"/>
      <dgm:spPr/>
    </dgm:pt>
    <dgm:pt modelId="{C2DC57D9-9C8E-49F7-A6E1-48764EE849CC}" type="pres">
      <dgm:prSet presAssocID="{956E4485-EAF5-4B50-B9DF-899203E8B3AD}" presName="node" presStyleLbl="node1" presStyleIdx="3" presStyleCnt="9" custScaleX="232537" custScaleY="109773" custRadScaleRad="95060" custRadScaleInc="-19127">
        <dgm:presLayoutVars>
          <dgm:bulletEnabled val="1"/>
        </dgm:presLayoutVars>
      </dgm:prSet>
      <dgm:spPr>
        <a:prstGeom prst="ellipse">
          <a:avLst/>
        </a:prstGeom>
      </dgm:spPr>
    </dgm:pt>
    <dgm:pt modelId="{596DAE4A-185D-4544-80FD-ED40EF1A20BA}" type="pres">
      <dgm:prSet presAssocID="{523FA787-8DBF-45A0-85DB-FC3126515B2C}" presName="Name9" presStyleLbl="parChTrans1D2" presStyleIdx="4" presStyleCnt="9" custScaleX="2000000" custScaleY="95181"/>
      <dgm:spPr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1534522" y="14155"/>
              </a:lnTo>
            </a:path>
          </a:pathLst>
        </a:custGeom>
      </dgm:spPr>
    </dgm:pt>
    <dgm:pt modelId="{C4D07B92-5FCD-458B-BA52-B29BE9C98249}" type="pres">
      <dgm:prSet presAssocID="{523FA787-8DBF-45A0-85DB-FC3126515B2C}" presName="connTx" presStyleLbl="parChTrans1D2" presStyleIdx="4" presStyleCnt="9"/>
      <dgm:spPr/>
    </dgm:pt>
    <dgm:pt modelId="{F85EE1DC-C25C-41A2-BAB7-D6C246CD3B76}" type="pres">
      <dgm:prSet presAssocID="{C6521348-6D17-4439-BFE7-242D58F30F93}" presName="node" presStyleLbl="node1" presStyleIdx="4" presStyleCnt="9" custScaleX="208411" custScaleY="95291" custRadScaleRad="101170" custRadScaleInc="18387">
        <dgm:presLayoutVars>
          <dgm:bulletEnabled val="1"/>
        </dgm:presLayoutVars>
      </dgm:prSet>
      <dgm:spPr>
        <a:prstGeom prst="ellipse">
          <a:avLst/>
        </a:prstGeom>
      </dgm:spPr>
    </dgm:pt>
    <dgm:pt modelId="{BBA27B93-E85A-49F1-9341-2DA488429EE3}" type="pres">
      <dgm:prSet presAssocID="{09AC27ED-6192-48CD-AB90-8267AC3BDBED}" presName="Name9" presStyleLbl="parChTrans1D2" presStyleIdx="5" presStyleCnt="9" custScaleX="2000000" custScaleY="95181"/>
      <dgm:spPr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1919641" y="14155"/>
              </a:lnTo>
            </a:path>
          </a:pathLst>
        </a:custGeom>
      </dgm:spPr>
    </dgm:pt>
    <dgm:pt modelId="{26BF0CCE-A1ED-45FF-8CE2-C1B2D0898DD8}" type="pres">
      <dgm:prSet presAssocID="{09AC27ED-6192-48CD-AB90-8267AC3BDBED}" presName="connTx" presStyleLbl="parChTrans1D2" presStyleIdx="5" presStyleCnt="9"/>
      <dgm:spPr/>
    </dgm:pt>
    <dgm:pt modelId="{C6F801C7-72BF-44D7-97A8-FD0DCF9A56D9}" type="pres">
      <dgm:prSet presAssocID="{209CE4CF-2E46-49D2-865E-CA2D39E62CA3}" presName="node" presStyleLbl="node1" presStyleIdx="5" presStyleCnt="9" custScaleX="232183" custScaleY="94544" custRadScaleRad="133964" custRadScaleInc="131153">
        <dgm:presLayoutVars>
          <dgm:bulletEnabled val="1"/>
        </dgm:presLayoutVars>
      </dgm:prSet>
      <dgm:spPr>
        <a:prstGeom prst="ellipse">
          <a:avLst/>
        </a:prstGeom>
      </dgm:spPr>
    </dgm:pt>
    <dgm:pt modelId="{2D533733-2585-447E-9643-1279C6DFA22E}" type="pres">
      <dgm:prSet presAssocID="{CDDEE9AC-CB75-43D6-8013-73B7E61E4645}" presName="Name9" presStyleLbl="parChTrans1D2" presStyleIdx="6" presStyleCnt="9" custScaleX="2000000" custScaleY="95181"/>
      <dgm:spPr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823447" y="14155"/>
              </a:lnTo>
            </a:path>
          </a:pathLst>
        </a:custGeom>
      </dgm:spPr>
    </dgm:pt>
    <dgm:pt modelId="{7EBFA236-8963-46A6-A12C-638DAD08F11A}" type="pres">
      <dgm:prSet presAssocID="{CDDEE9AC-CB75-43D6-8013-73B7E61E4645}" presName="connTx" presStyleLbl="parChTrans1D2" presStyleIdx="6" presStyleCnt="9"/>
      <dgm:spPr/>
    </dgm:pt>
    <dgm:pt modelId="{9ABC32CA-CE17-4CE6-8C0E-DA71D0032BDE}" type="pres">
      <dgm:prSet presAssocID="{1E856491-554C-4B9C-A43F-35B1D623FADB}" presName="node" presStyleLbl="node1" presStyleIdx="6" presStyleCnt="9" custScaleX="223388" custScaleY="102758" custRadScaleRad="122481" custRadScaleInc="74086">
        <dgm:presLayoutVars>
          <dgm:bulletEnabled val="1"/>
        </dgm:presLayoutVars>
      </dgm:prSet>
      <dgm:spPr>
        <a:prstGeom prst="ellipse">
          <a:avLst/>
        </a:prstGeom>
      </dgm:spPr>
    </dgm:pt>
    <dgm:pt modelId="{DDD51A89-09C5-4A62-9F0C-FAB09489596A}" type="pres">
      <dgm:prSet presAssocID="{3C10E242-FB3A-4663-B462-B3B9E048FA2A}" presName="Name9" presStyleLbl="parChTrans1D2" presStyleIdx="7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13473"/>
              </a:moveTo>
              <a:lnTo>
                <a:pt x="984084" y="13473"/>
              </a:lnTo>
            </a:path>
          </a:pathLst>
        </a:custGeom>
      </dgm:spPr>
    </dgm:pt>
    <dgm:pt modelId="{524BC64F-D1CE-4510-8B60-9CB958C31D67}" type="pres">
      <dgm:prSet presAssocID="{3C10E242-FB3A-4663-B462-B3B9E048FA2A}" presName="connTx" presStyleLbl="parChTrans1D2" presStyleIdx="7" presStyleCnt="9"/>
      <dgm:spPr/>
    </dgm:pt>
    <dgm:pt modelId="{EFD08E6D-0EC2-4CE5-B33C-3CA25AAA06C1}" type="pres">
      <dgm:prSet presAssocID="{6E2A5854-F72D-4C62-BBCF-114A5141BCEC}" presName="node" presStyleLbl="node1" presStyleIdx="7" presStyleCnt="9" custScaleX="168171" custScaleY="79474" custRadScaleRad="124266" custRadScaleInc="15706">
        <dgm:presLayoutVars>
          <dgm:bulletEnabled val="1"/>
        </dgm:presLayoutVars>
      </dgm:prSet>
      <dgm:spPr>
        <a:prstGeom prst="ellipse">
          <a:avLst/>
        </a:prstGeom>
      </dgm:spPr>
    </dgm:pt>
    <dgm:pt modelId="{9D7C82C5-0FC7-4B74-AA56-3A7CFD952330}" type="pres">
      <dgm:prSet presAssocID="{61968810-745B-4B64-BB24-EE5E4DCE9634}" presName="Name9" presStyleLbl="parChTrans1D2" presStyleIdx="8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13473"/>
              </a:moveTo>
              <a:lnTo>
                <a:pt x="1421311" y="13473"/>
              </a:lnTo>
            </a:path>
          </a:pathLst>
        </a:custGeom>
      </dgm:spPr>
    </dgm:pt>
    <dgm:pt modelId="{94EACAA6-1BC9-424C-92B8-8BB93ED0EA03}" type="pres">
      <dgm:prSet presAssocID="{61968810-745B-4B64-BB24-EE5E4DCE9634}" presName="connTx" presStyleLbl="parChTrans1D2" presStyleIdx="8" presStyleCnt="9"/>
      <dgm:spPr/>
    </dgm:pt>
    <dgm:pt modelId="{B1001DD0-C449-431B-957A-657BEE2762B7}" type="pres">
      <dgm:prSet presAssocID="{8F284160-8BBF-4125-9CC2-7EA80AB0E6C0}" presName="node" presStyleLbl="node1" presStyleIdx="8" presStyleCnt="9" custScaleX="171354" custScaleY="82358" custRadScaleRad="124898" custRadScaleInc="-50463">
        <dgm:presLayoutVars>
          <dgm:bulletEnabled val="1"/>
        </dgm:presLayoutVars>
      </dgm:prSet>
      <dgm:spPr>
        <a:prstGeom prst="ellipse">
          <a:avLst/>
        </a:prstGeom>
      </dgm:spPr>
    </dgm:pt>
  </dgm:ptLst>
  <dgm:cxnLst>
    <dgm:cxn modelId="{4382B703-53B9-4BAF-9A64-8AFECAF38197}" type="presOf" srcId="{99594128-1851-47E7-8D34-1AE650BF8315}" destId="{891116AA-A183-4F77-8CB7-87F799C86686}" srcOrd="0" destOrd="0" presId="urn:microsoft.com/office/officeart/2005/8/layout/radial1"/>
    <dgm:cxn modelId="{4E3B980A-66B7-45FB-A3F1-88037AF39E00}" srcId="{CA26DA67-5DE9-4457-994C-70E52D7338A7}" destId="{1E856491-554C-4B9C-A43F-35B1D623FADB}" srcOrd="6" destOrd="0" parTransId="{CDDEE9AC-CB75-43D6-8013-73B7E61E4645}" sibTransId="{CF341AFD-F1FA-445C-82CF-34B595B0867F}"/>
    <dgm:cxn modelId="{A75D050C-9804-43A4-B725-F677E6530A3B}" type="presOf" srcId="{540DA717-F4EA-4E68-9211-9BC010CA2F4A}" destId="{73063541-8EB3-4505-A88A-D139D89B9DF9}" srcOrd="1" destOrd="0" presId="urn:microsoft.com/office/officeart/2005/8/layout/radial1"/>
    <dgm:cxn modelId="{4473180D-9AAF-473C-9421-F80B23A5F2A5}" type="presOf" srcId="{09372E8D-FC95-43AB-8EB2-A78F7CEA9BF8}" destId="{E9F63F55-1CCE-4B5D-BA07-9C6774E937AD}" srcOrd="0" destOrd="0" presId="urn:microsoft.com/office/officeart/2005/8/layout/radial1"/>
    <dgm:cxn modelId="{0582B912-9180-4EF6-AB71-53B81086BD10}" type="presOf" srcId="{540DA717-F4EA-4E68-9211-9BC010CA2F4A}" destId="{D95A17F1-AA58-4A5E-932B-C73FCDBBBAB7}" srcOrd="0" destOrd="0" presId="urn:microsoft.com/office/officeart/2005/8/layout/radial1"/>
    <dgm:cxn modelId="{35C1B018-5E18-4465-8D92-D0C9D47A7AA4}" type="presOf" srcId="{09AC27ED-6192-48CD-AB90-8267AC3BDBED}" destId="{26BF0CCE-A1ED-45FF-8CE2-C1B2D0898DD8}" srcOrd="1" destOrd="0" presId="urn:microsoft.com/office/officeart/2005/8/layout/radial1"/>
    <dgm:cxn modelId="{C9AED51F-C4BE-4A49-A586-AAFCECC7CA94}" type="presOf" srcId="{209CE4CF-2E46-49D2-865E-CA2D39E62CA3}" destId="{C6F801C7-72BF-44D7-97A8-FD0DCF9A56D9}" srcOrd="0" destOrd="0" presId="urn:microsoft.com/office/officeart/2005/8/layout/radial1"/>
    <dgm:cxn modelId="{F2DA9529-70EB-4988-864F-CC060D223C0D}" srcId="{CA26DA67-5DE9-4457-994C-70E52D7338A7}" destId="{956E4485-EAF5-4B50-B9DF-899203E8B3AD}" srcOrd="3" destOrd="0" parTransId="{09372E8D-FC95-43AB-8EB2-A78F7CEA9BF8}" sibTransId="{278987CA-3730-41E0-BB93-81EAFB10151A}"/>
    <dgm:cxn modelId="{352E672B-44C0-41B2-B365-DBB95AA4EE93}" type="presOf" srcId="{3C10E242-FB3A-4663-B462-B3B9E048FA2A}" destId="{DDD51A89-09C5-4A62-9F0C-FAB09489596A}" srcOrd="0" destOrd="0" presId="urn:microsoft.com/office/officeart/2005/8/layout/radial1"/>
    <dgm:cxn modelId="{78606134-A32C-482D-B198-352EB2CD17BC}" type="presOf" srcId="{523FA787-8DBF-45A0-85DB-FC3126515B2C}" destId="{C4D07B92-5FCD-458B-BA52-B29BE9C98249}" srcOrd="1" destOrd="0" presId="urn:microsoft.com/office/officeart/2005/8/layout/radial1"/>
    <dgm:cxn modelId="{60065034-00E1-49B0-BE6F-E9831A226223}" srcId="{CA26DA67-5DE9-4457-994C-70E52D7338A7}" destId="{6E2A5854-F72D-4C62-BBCF-114A5141BCEC}" srcOrd="7" destOrd="0" parTransId="{3C10E242-FB3A-4663-B462-B3B9E048FA2A}" sibTransId="{7DEA83C1-927D-4F1C-B962-A3639F2FB78E}"/>
    <dgm:cxn modelId="{53949534-A977-40E4-8543-A4E4FFA40C2B}" type="presOf" srcId="{09372E8D-FC95-43AB-8EB2-A78F7CEA9BF8}" destId="{B0984ECB-F210-451E-9B36-B9CCBE24A485}" srcOrd="1" destOrd="0" presId="urn:microsoft.com/office/officeart/2005/8/layout/radial1"/>
    <dgm:cxn modelId="{92101935-0442-4844-A67C-664387A9BC63}" type="presOf" srcId="{BD0451C8-1DA1-49B2-882F-FFD7F6989F79}" destId="{1F9A1080-384A-4D13-8360-15B88EDE9A0A}" srcOrd="0" destOrd="0" presId="urn:microsoft.com/office/officeart/2005/8/layout/radial1"/>
    <dgm:cxn modelId="{C64B5C5B-0207-405D-8D13-F59E8F53B392}" type="presOf" srcId="{BD0451C8-1DA1-49B2-882F-FFD7F6989F79}" destId="{3AFDD6E2-6FB9-449F-B76E-2550E0C43FC0}" srcOrd="1" destOrd="0" presId="urn:microsoft.com/office/officeart/2005/8/layout/radial1"/>
    <dgm:cxn modelId="{FB318B5C-C844-429F-9C70-4D4D0200696F}" type="presOf" srcId="{25CD63BB-D92A-433F-A134-4F890A4BE80F}" destId="{15680F5E-3DB7-4BBF-9A37-1FF6D63A9BD0}" srcOrd="0" destOrd="0" presId="urn:microsoft.com/office/officeart/2005/8/layout/radial1"/>
    <dgm:cxn modelId="{BE696E5D-32F8-4C9B-9458-D4F396FC56B2}" type="presOf" srcId="{1E856491-554C-4B9C-A43F-35B1D623FADB}" destId="{9ABC32CA-CE17-4CE6-8C0E-DA71D0032BDE}" srcOrd="0" destOrd="0" presId="urn:microsoft.com/office/officeart/2005/8/layout/radial1"/>
    <dgm:cxn modelId="{8A2A8865-3933-4896-94D3-A51C6AF7590C}" type="presOf" srcId="{523FA787-8DBF-45A0-85DB-FC3126515B2C}" destId="{596DAE4A-185D-4544-80FD-ED40EF1A20BA}" srcOrd="0" destOrd="0" presId="urn:microsoft.com/office/officeart/2005/8/layout/radial1"/>
    <dgm:cxn modelId="{CF95C749-CB5B-4D45-BE1E-40C83629C7D1}" type="presOf" srcId="{8F284160-8BBF-4125-9CC2-7EA80AB0E6C0}" destId="{B1001DD0-C449-431B-957A-657BEE2762B7}" srcOrd="0" destOrd="0" presId="urn:microsoft.com/office/officeart/2005/8/layout/radial1"/>
    <dgm:cxn modelId="{B708A56B-917A-44D1-94CB-A8DECBBE5860}" srcId="{CA26DA67-5DE9-4457-994C-70E52D7338A7}" destId="{5AA2DD80-9CDF-47CD-8574-97574F08C9E8}" srcOrd="0" destOrd="0" parTransId="{25CD63BB-D92A-433F-A134-4F890A4BE80F}" sibTransId="{321F9508-BF46-4FAE-A171-F116A04F1B13}"/>
    <dgm:cxn modelId="{A3A8E14C-9EB4-413B-818A-1B002AF00DF8}" srcId="{CA26DA67-5DE9-4457-994C-70E52D7338A7}" destId="{C6521348-6D17-4439-BFE7-242D58F30F93}" srcOrd="4" destOrd="0" parTransId="{523FA787-8DBF-45A0-85DB-FC3126515B2C}" sibTransId="{08F51348-431F-4021-A3EC-91456D202292}"/>
    <dgm:cxn modelId="{448BCD4D-6593-4538-88AE-CE87A17EE37C}" type="presOf" srcId="{5AA2DD80-9CDF-47CD-8574-97574F08C9E8}" destId="{4C1B190A-6F83-46E6-8CC2-B9C97FBC0BE0}" srcOrd="0" destOrd="0" presId="urn:microsoft.com/office/officeart/2005/8/layout/radial1"/>
    <dgm:cxn modelId="{30BAA04E-D46D-480A-8DEA-2A4DF2DA0BFC}" srcId="{CA26DA67-5DE9-4457-994C-70E52D7338A7}" destId="{B3FF809F-F452-48C2-829B-CA7DBC4B8B09}" srcOrd="2" destOrd="0" parTransId="{540DA717-F4EA-4E68-9211-9BC010CA2F4A}" sibTransId="{9ECD9C76-E5AE-4BE5-ACC3-7F35A4F474BD}"/>
    <dgm:cxn modelId="{22CF8253-CD81-468E-89A5-7ED4433B4685}" type="presOf" srcId="{61968810-745B-4B64-BB24-EE5E4DCE9634}" destId="{9D7C82C5-0FC7-4B74-AA56-3A7CFD952330}" srcOrd="0" destOrd="0" presId="urn:microsoft.com/office/officeart/2005/8/layout/radial1"/>
    <dgm:cxn modelId="{09FEB656-263C-450F-8A16-232D138169CB}" type="presOf" srcId="{C6521348-6D17-4439-BFE7-242D58F30F93}" destId="{F85EE1DC-C25C-41A2-BAB7-D6C246CD3B76}" srcOrd="0" destOrd="0" presId="urn:microsoft.com/office/officeart/2005/8/layout/radial1"/>
    <dgm:cxn modelId="{0C39997D-35F5-410F-96F3-0E3463546FF7}" type="presOf" srcId="{3C10E242-FB3A-4663-B462-B3B9E048FA2A}" destId="{524BC64F-D1CE-4510-8B60-9CB958C31D67}" srcOrd="1" destOrd="0" presId="urn:microsoft.com/office/officeart/2005/8/layout/radial1"/>
    <dgm:cxn modelId="{A7591A8A-64D8-4520-8FB3-F679AB97ED3B}" type="presOf" srcId="{CDDEE9AC-CB75-43D6-8013-73B7E61E4645}" destId="{7EBFA236-8963-46A6-A12C-638DAD08F11A}" srcOrd="1" destOrd="0" presId="urn:microsoft.com/office/officeart/2005/8/layout/radial1"/>
    <dgm:cxn modelId="{8E01908F-F794-40C9-B2C8-F92B229E30D2}" type="presOf" srcId="{23EEED3D-73D1-4048-B574-3005C0384328}" destId="{BA36C2FD-70E4-4BE1-A838-7A14807B62A3}" srcOrd="0" destOrd="0" presId="urn:microsoft.com/office/officeart/2005/8/layout/radial1"/>
    <dgm:cxn modelId="{6B44C093-1567-40D5-9BDF-E665D3C0B3AF}" type="presOf" srcId="{09AC27ED-6192-48CD-AB90-8267AC3BDBED}" destId="{BBA27B93-E85A-49F1-9341-2DA488429EE3}" srcOrd="0" destOrd="0" presId="urn:microsoft.com/office/officeart/2005/8/layout/radial1"/>
    <dgm:cxn modelId="{6D17E1A8-5B6D-452E-B11E-BD01B240C8CB}" type="presOf" srcId="{956E4485-EAF5-4B50-B9DF-899203E8B3AD}" destId="{C2DC57D9-9C8E-49F7-A6E1-48764EE849CC}" srcOrd="0" destOrd="0" presId="urn:microsoft.com/office/officeart/2005/8/layout/radial1"/>
    <dgm:cxn modelId="{84AEBBB1-1141-4D31-9C44-90150D1CD7D4}" type="presOf" srcId="{25CD63BB-D92A-433F-A134-4F890A4BE80F}" destId="{AA02CC95-C7FE-4D8F-9266-86031493E97B}" srcOrd="1" destOrd="0" presId="urn:microsoft.com/office/officeart/2005/8/layout/radial1"/>
    <dgm:cxn modelId="{4930CEB8-5FC9-48A7-AA3C-37BC32CECC53}" type="presOf" srcId="{61968810-745B-4B64-BB24-EE5E4DCE9634}" destId="{94EACAA6-1BC9-424C-92B8-8BB93ED0EA03}" srcOrd="1" destOrd="0" presId="urn:microsoft.com/office/officeart/2005/8/layout/radial1"/>
    <dgm:cxn modelId="{F1C859B9-1F5B-423D-A495-5841F098ADFF}" type="presOf" srcId="{CA26DA67-5DE9-4457-994C-70E52D7338A7}" destId="{5D608DC0-3A8B-4640-93AA-F5E03959A5B9}" srcOrd="0" destOrd="0" presId="urn:microsoft.com/office/officeart/2005/8/layout/radial1"/>
    <dgm:cxn modelId="{0844EEBF-CAA3-473C-9C65-65D32B4E1890}" type="presOf" srcId="{6E2A5854-F72D-4C62-BBCF-114A5141BCEC}" destId="{EFD08E6D-0EC2-4CE5-B33C-3CA25AAA06C1}" srcOrd="0" destOrd="0" presId="urn:microsoft.com/office/officeart/2005/8/layout/radial1"/>
    <dgm:cxn modelId="{E57407C5-72CC-409C-B172-75725E4FD6A1}" type="presOf" srcId="{CDDEE9AC-CB75-43D6-8013-73B7E61E4645}" destId="{2D533733-2585-447E-9643-1279C6DFA22E}" srcOrd="0" destOrd="0" presId="urn:microsoft.com/office/officeart/2005/8/layout/radial1"/>
    <dgm:cxn modelId="{990E9ECE-A3DA-45DB-8F5D-4BC06E6516FE}" srcId="{CA26DA67-5DE9-4457-994C-70E52D7338A7}" destId="{23EEED3D-73D1-4048-B574-3005C0384328}" srcOrd="1" destOrd="0" parTransId="{BD0451C8-1DA1-49B2-882F-FFD7F6989F79}" sibTransId="{42AF84C5-B9BA-432A-92AB-CC22851818A3}"/>
    <dgm:cxn modelId="{31F423D2-74B3-4247-A36A-AF73C966265E}" srcId="{CA26DA67-5DE9-4457-994C-70E52D7338A7}" destId="{209CE4CF-2E46-49D2-865E-CA2D39E62CA3}" srcOrd="5" destOrd="0" parTransId="{09AC27ED-6192-48CD-AB90-8267AC3BDBED}" sibTransId="{DE351931-4B79-4C6B-B7A3-36881E903C8F}"/>
    <dgm:cxn modelId="{AB5B11E9-D1FB-40CE-AF22-3463B395646A}" srcId="{99594128-1851-47E7-8D34-1AE650BF8315}" destId="{CA26DA67-5DE9-4457-994C-70E52D7338A7}" srcOrd="0" destOrd="0" parTransId="{72866C04-429E-4121-B7E4-1277350E8257}" sibTransId="{1E5BCD8D-7CBE-4C01-AB8D-C5B53E899153}"/>
    <dgm:cxn modelId="{7F0234EB-98DD-41F5-927F-EAD7398E3A7E}" type="presOf" srcId="{B3FF809F-F452-48C2-829B-CA7DBC4B8B09}" destId="{41AADDC6-567D-4029-95B0-CD41A091F405}" srcOrd="0" destOrd="0" presId="urn:microsoft.com/office/officeart/2005/8/layout/radial1"/>
    <dgm:cxn modelId="{435107F6-190C-4F3F-9B36-81EB657BF1F0}" srcId="{CA26DA67-5DE9-4457-994C-70E52D7338A7}" destId="{8F284160-8BBF-4125-9CC2-7EA80AB0E6C0}" srcOrd="8" destOrd="0" parTransId="{61968810-745B-4B64-BB24-EE5E4DCE9634}" sibTransId="{70360AB5-9545-4A76-99F6-82E0E13309A4}"/>
    <dgm:cxn modelId="{5A6EBFEA-7A9A-4F44-BCEC-2AA460DDDD6D}" type="presParOf" srcId="{891116AA-A183-4F77-8CB7-87F799C86686}" destId="{5D608DC0-3A8B-4640-93AA-F5E03959A5B9}" srcOrd="0" destOrd="0" presId="urn:microsoft.com/office/officeart/2005/8/layout/radial1"/>
    <dgm:cxn modelId="{81265F08-97E1-42FF-B871-AD8376DD4AF2}" type="presParOf" srcId="{891116AA-A183-4F77-8CB7-87F799C86686}" destId="{15680F5E-3DB7-4BBF-9A37-1FF6D63A9BD0}" srcOrd="1" destOrd="0" presId="urn:microsoft.com/office/officeart/2005/8/layout/radial1"/>
    <dgm:cxn modelId="{9A87AAFB-CCDA-4BDB-89B1-AEAC8FC36437}" type="presParOf" srcId="{15680F5E-3DB7-4BBF-9A37-1FF6D63A9BD0}" destId="{AA02CC95-C7FE-4D8F-9266-86031493E97B}" srcOrd="0" destOrd="0" presId="urn:microsoft.com/office/officeart/2005/8/layout/radial1"/>
    <dgm:cxn modelId="{865622FF-F2BC-4E40-B177-531D31CAF735}" type="presParOf" srcId="{891116AA-A183-4F77-8CB7-87F799C86686}" destId="{4C1B190A-6F83-46E6-8CC2-B9C97FBC0BE0}" srcOrd="2" destOrd="0" presId="urn:microsoft.com/office/officeart/2005/8/layout/radial1"/>
    <dgm:cxn modelId="{E1D818ED-31BF-4EF2-A859-B6DE3668A3D5}" type="presParOf" srcId="{891116AA-A183-4F77-8CB7-87F799C86686}" destId="{1F9A1080-384A-4D13-8360-15B88EDE9A0A}" srcOrd="3" destOrd="0" presId="urn:microsoft.com/office/officeart/2005/8/layout/radial1"/>
    <dgm:cxn modelId="{F0B5DC1F-6E73-477F-A1FD-BCE1B5200864}" type="presParOf" srcId="{1F9A1080-384A-4D13-8360-15B88EDE9A0A}" destId="{3AFDD6E2-6FB9-449F-B76E-2550E0C43FC0}" srcOrd="0" destOrd="0" presId="urn:microsoft.com/office/officeart/2005/8/layout/radial1"/>
    <dgm:cxn modelId="{68D2B012-208D-4E09-B926-3A325862D5D6}" type="presParOf" srcId="{891116AA-A183-4F77-8CB7-87F799C86686}" destId="{BA36C2FD-70E4-4BE1-A838-7A14807B62A3}" srcOrd="4" destOrd="0" presId="urn:microsoft.com/office/officeart/2005/8/layout/radial1"/>
    <dgm:cxn modelId="{4973C562-1E00-492D-802F-C3907CF56160}" type="presParOf" srcId="{891116AA-A183-4F77-8CB7-87F799C86686}" destId="{D95A17F1-AA58-4A5E-932B-C73FCDBBBAB7}" srcOrd="5" destOrd="0" presId="urn:microsoft.com/office/officeart/2005/8/layout/radial1"/>
    <dgm:cxn modelId="{B4711B87-DB9A-4165-9588-D3E84CA6CFE4}" type="presParOf" srcId="{D95A17F1-AA58-4A5E-932B-C73FCDBBBAB7}" destId="{73063541-8EB3-4505-A88A-D139D89B9DF9}" srcOrd="0" destOrd="0" presId="urn:microsoft.com/office/officeart/2005/8/layout/radial1"/>
    <dgm:cxn modelId="{6FB9E0D4-9079-42A5-86FE-BC1E89D80225}" type="presParOf" srcId="{891116AA-A183-4F77-8CB7-87F799C86686}" destId="{41AADDC6-567D-4029-95B0-CD41A091F405}" srcOrd="6" destOrd="0" presId="urn:microsoft.com/office/officeart/2005/8/layout/radial1"/>
    <dgm:cxn modelId="{DD7A59BC-ADA0-4064-A42D-86A7C098BF33}" type="presParOf" srcId="{891116AA-A183-4F77-8CB7-87F799C86686}" destId="{E9F63F55-1CCE-4B5D-BA07-9C6774E937AD}" srcOrd="7" destOrd="0" presId="urn:microsoft.com/office/officeart/2005/8/layout/radial1"/>
    <dgm:cxn modelId="{1A2BCAD2-B601-46AA-8750-E274FA22FF77}" type="presParOf" srcId="{E9F63F55-1CCE-4B5D-BA07-9C6774E937AD}" destId="{B0984ECB-F210-451E-9B36-B9CCBE24A485}" srcOrd="0" destOrd="0" presId="urn:microsoft.com/office/officeart/2005/8/layout/radial1"/>
    <dgm:cxn modelId="{EF293280-F226-4D66-B882-9DDC322F1582}" type="presParOf" srcId="{891116AA-A183-4F77-8CB7-87F799C86686}" destId="{C2DC57D9-9C8E-49F7-A6E1-48764EE849CC}" srcOrd="8" destOrd="0" presId="urn:microsoft.com/office/officeart/2005/8/layout/radial1"/>
    <dgm:cxn modelId="{703D5C1B-8F02-4B30-BCBF-CFC0FB6E3E4A}" type="presParOf" srcId="{891116AA-A183-4F77-8CB7-87F799C86686}" destId="{596DAE4A-185D-4544-80FD-ED40EF1A20BA}" srcOrd="9" destOrd="0" presId="urn:microsoft.com/office/officeart/2005/8/layout/radial1"/>
    <dgm:cxn modelId="{B685E466-B9C3-4AB4-8B2F-4F57A735A737}" type="presParOf" srcId="{596DAE4A-185D-4544-80FD-ED40EF1A20BA}" destId="{C4D07B92-5FCD-458B-BA52-B29BE9C98249}" srcOrd="0" destOrd="0" presId="urn:microsoft.com/office/officeart/2005/8/layout/radial1"/>
    <dgm:cxn modelId="{54B82AF0-9EC9-4698-A72B-C762FF9001F6}" type="presParOf" srcId="{891116AA-A183-4F77-8CB7-87F799C86686}" destId="{F85EE1DC-C25C-41A2-BAB7-D6C246CD3B76}" srcOrd="10" destOrd="0" presId="urn:microsoft.com/office/officeart/2005/8/layout/radial1"/>
    <dgm:cxn modelId="{1FEB975B-5D0C-4562-BBDD-F8D453FBF48E}" type="presParOf" srcId="{891116AA-A183-4F77-8CB7-87F799C86686}" destId="{BBA27B93-E85A-49F1-9341-2DA488429EE3}" srcOrd="11" destOrd="0" presId="urn:microsoft.com/office/officeart/2005/8/layout/radial1"/>
    <dgm:cxn modelId="{8E2EE3A7-0E22-45C2-8C14-870FB051D1BA}" type="presParOf" srcId="{BBA27B93-E85A-49F1-9341-2DA488429EE3}" destId="{26BF0CCE-A1ED-45FF-8CE2-C1B2D0898DD8}" srcOrd="0" destOrd="0" presId="urn:microsoft.com/office/officeart/2005/8/layout/radial1"/>
    <dgm:cxn modelId="{D50BFB01-3793-45DA-B347-059FB0BABD80}" type="presParOf" srcId="{891116AA-A183-4F77-8CB7-87F799C86686}" destId="{C6F801C7-72BF-44D7-97A8-FD0DCF9A56D9}" srcOrd="12" destOrd="0" presId="urn:microsoft.com/office/officeart/2005/8/layout/radial1"/>
    <dgm:cxn modelId="{680989FD-72D9-409C-94B6-BA6100CE1420}" type="presParOf" srcId="{891116AA-A183-4F77-8CB7-87F799C86686}" destId="{2D533733-2585-447E-9643-1279C6DFA22E}" srcOrd="13" destOrd="0" presId="urn:microsoft.com/office/officeart/2005/8/layout/radial1"/>
    <dgm:cxn modelId="{FCC29996-8C2A-4BA7-AD10-354AD6C6F3FB}" type="presParOf" srcId="{2D533733-2585-447E-9643-1279C6DFA22E}" destId="{7EBFA236-8963-46A6-A12C-638DAD08F11A}" srcOrd="0" destOrd="0" presId="urn:microsoft.com/office/officeart/2005/8/layout/radial1"/>
    <dgm:cxn modelId="{973BABB1-1799-494E-B969-EB311EDF56F4}" type="presParOf" srcId="{891116AA-A183-4F77-8CB7-87F799C86686}" destId="{9ABC32CA-CE17-4CE6-8C0E-DA71D0032BDE}" srcOrd="14" destOrd="0" presId="urn:microsoft.com/office/officeart/2005/8/layout/radial1"/>
    <dgm:cxn modelId="{D2689BC5-B8A8-4857-A021-06A518C168AF}" type="presParOf" srcId="{891116AA-A183-4F77-8CB7-87F799C86686}" destId="{DDD51A89-09C5-4A62-9F0C-FAB09489596A}" srcOrd="15" destOrd="0" presId="urn:microsoft.com/office/officeart/2005/8/layout/radial1"/>
    <dgm:cxn modelId="{B5AB18A0-90DD-4C6A-8686-ABB433B8A418}" type="presParOf" srcId="{DDD51A89-09C5-4A62-9F0C-FAB09489596A}" destId="{524BC64F-D1CE-4510-8B60-9CB958C31D67}" srcOrd="0" destOrd="0" presId="urn:microsoft.com/office/officeart/2005/8/layout/radial1"/>
    <dgm:cxn modelId="{AB959196-E404-4EBA-8C80-D7141FAF33ED}" type="presParOf" srcId="{891116AA-A183-4F77-8CB7-87F799C86686}" destId="{EFD08E6D-0EC2-4CE5-B33C-3CA25AAA06C1}" srcOrd="16" destOrd="0" presId="urn:microsoft.com/office/officeart/2005/8/layout/radial1"/>
    <dgm:cxn modelId="{1D2938F3-503F-446E-AC05-4EE74EF8A7E6}" type="presParOf" srcId="{891116AA-A183-4F77-8CB7-87F799C86686}" destId="{9D7C82C5-0FC7-4B74-AA56-3A7CFD952330}" srcOrd="17" destOrd="0" presId="urn:microsoft.com/office/officeart/2005/8/layout/radial1"/>
    <dgm:cxn modelId="{8CED06E0-11D5-4918-A320-1B5F4F12578A}" type="presParOf" srcId="{9D7C82C5-0FC7-4B74-AA56-3A7CFD952330}" destId="{94EACAA6-1BC9-424C-92B8-8BB93ED0EA03}" srcOrd="0" destOrd="0" presId="urn:microsoft.com/office/officeart/2005/8/layout/radial1"/>
    <dgm:cxn modelId="{C344BE04-F384-4B22-BCE0-D720297CB62D}" type="presParOf" srcId="{891116AA-A183-4F77-8CB7-87F799C86686}" destId="{B1001DD0-C449-431B-957A-657BEE2762B7}" srcOrd="18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608DC0-3A8B-4640-93AA-F5E03959A5B9}">
      <dsp:nvSpPr>
        <dsp:cNvPr id="0" name=""/>
        <dsp:cNvSpPr/>
      </dsp:nvSpPr>
      <dsp:spPr>
        <a:xfrm>
          <a:off x="3066362" y="1350327"/>
          <a:ext cx="1003070" cy="717084"/>
        </a:xfrm>
        <a:prstGeom prst="ellipse">
          <a:avLst/>
        </a:prstGeom>
        <a:solidFill>
          <a:schemeClr val="tx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Veteran or Service Member</a:t>
          </a:r>
        </a:p>
      </dsp:txBody>
      <dsp:txXfrm>
        <a:off x="3213258" y="1455342"/>
        <a:ext cx="709278" cy="507054"/>
      </dsp:txXfrm>
    </dsp:sp>
    <dsp:sp modelId="{15680F5E-3DB7-4BBF-9A37-1FF6D63A9BD0}">
      <dsp:nvSpPr>
        <dsp:cNvPr id="0" name=""/>
        <dsp:cNvSpPr/>
      </dsp:nvSpPr>
      <dsp:spPr>
        <a:xfrm rot="16522602">
          <a:off x="3290715" y="1000069"/>
          <a:ext cx="685981" cy="19171"/>
        </a:xfrm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1247400" y="14155"/>
              </a:lnTo>
            </a:path>
          </a:pathLst>
        </a:custGeom>
        <a:noFill/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b="1" kern="1200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sp:txBody>
      <dsp:txXfrm>
        <a:off x="3290715" y="993331"/>
        <a:ext cx="685981" cy="32646"/>
      </dsp:txXfrm>
    </dsp:sp>
    <dsp:sp modelId="{4C1B190A-6F83-46E6-8CC2-B9C97FBC0BE0}">
      <dsp:nvSpPr>
        <dsp:cNvPr id="0" name=""/>
        <dsp:cNvSpPr/>
      </dsp:nvSpPr>
      <dsp:spPr>
        <a:xfrm>
          <a:off x="3007657" y="0"/>
          <a:ext cx="1379230" cy="668520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Direct Mail</a:t>
          </a:r>
        </a:p>
      </dsp:txBody>
      <dsp:txXfrm>
        <a:off x="3209641" y="97902"/>
        <a:ext cx="975262" cy="472716"/>
      </dsp:txXfrm>
    </dsp:sp>
    <dsp:sp modelId="{1F9A1080-384A-4D13-8360-15B88EDE9A0A}">
      <dsp:nvSpPr>
        <dsp:cNvPr id="0" name=""/>
        <dsp:cNvSpPr/>
      </dsp:nvSpPr>
      <dsp:spPr>
        <a:xfrm rot="19685755">
          <a:off x="3884340" y="1247679"/>
          <a:ext cx="817951" cy="19171"/>
        </a:xfrm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1486000" y="14155"/>
              </a:lnTo>
            </a:path>
          </a:pathLst>
        </a:custGeom>
        <a:noFill/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b="1" kern="1200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sp:txBody>
      <dsp:txXfrm>
        <a:off x="3884340" y="1237801"/>
        <a:ext cx="817951" cy="38926"/>
      </dsp:txXfrm>
    </dsp:sp>
    <dsp:sp modelId="{BA36C2FD-70E4-4BE1-A838-7A14807B62A3}">
      <dsp:nvSpPr>
        <dsp:cNvPr id="0" name=""/>
        <dsp:cNvSpPr/>
      </dsp:nvSpPr>
      <dsp:spPr>
        <a:xfrm>
          <a:off x="4308987" y="333493"/>
          <a:ext cx="1671644" cy="787360"/>
        </a:xfrm>
        <a:prstGeom prst="ellipse">
          <a:avLst/>
        </a:prstGeom>
        <a:solidFill>
          <a:schemeClr val="accent4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Email</a:t>
          </a:r>
        </a:p>
      </dsp:txBody>
      <dsp:txXfrm>
        <a:off x="4553794" y="448799"/>
        <a:ext cx="1182030" cy="556748"/>
      </dsp:txXfrm>
    </dsp:sp>
    <dsp:sp modelId="{D95A17F1-AA58-4A5E-932B-C73FCDBBBAB7}">
      <dsp:nvSpPr>
        <dsp:cNvPr id="0" name=""/>
        <dsp:cNvSpPr/>
      </dsp:nvSpPr>
      <dsp:spPr>
        <a:xfrm rot="21167763">
          <a:off x="4059844" y="1606219"/>
          <a:ext cx="488652" cy="19171"/>
        </a:xfrm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887701" y="14155"/>
              </a:lnTo>
            </a:path>
          </a:pathLst>
        </a:custGeom>
        <a:noFill/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b="1" kern="1200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sp:txBody>
      <dsp:txXfrm>
        <a:off x="4059844" y="1604177"/>
        <a:ext cx="488652" cy="23255"/>
      </dsp:txXfrm>
    </dsp:sp>
    <dsp:sp modelId="{41AADDC6-567D-4029-95B0-CD41A091F405}">
      <dsp:nvSpPr>
        <dsp:cNvPr id="0" name=""/>
        <dsp:cNvSpPr/>
      </dsp:nvSpPr>
      <dsp:spPr>
        <a:xfrm>
          <a:off x="4520710" y="1176701"/>
          <a:ext cx="1416629" cy="644404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Radio/Television/Newspaper Ads</a:t>
          </a:r>
        </a:p>
      </dsp:txBody>
      <dsp:txXfrm>
        <a:off x="4728171" y="1271072"/>
        <a:ext cx="1001707" cy="455662"/>
      </dsp:txXfrm>
    </dsp:sp>
    <dsp:sp modelId="{E9F63F55-1CCE-4B5D-BA07-9C6774E937AD}">
      <dsp:nvSpPr>
        <dsp:cNvPr id="0" name=""/>
        <dsp:cNvSpPr/>
      </dsp:nvSpPr>
      <dsp:spPr>
        <a:xfrm rot="1651938">
          <a:off x="3950164" y="2004306"/>
          <a:ext cx="405739" cy="19171"/>
        </a:xfrm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737068" y="14155"/>
              </a:lnTo>
            </a:path>
          </a:pathLst>
        </a:custGeom>
        <a:noFill/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b="1" kern="1200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sp:txBody>
      <dsp:txXfrm>
        <a:off x="3950164" y="2004237"/>
        <a:ext cx="405739" cy="19309"/>
      </dsp:txXfrm>
    </dsp:sp>
    <dsp:sp modelId="{C2DC57D9-9C8E-49F7-A6E1-48764EE849CC}">
      <dsp:nvSpPr>
        <dsp:cNvPr id="0" name=""/>
        <dsp:cNvSpPr/>
      </dsp:nvSpPr>
      <dsp:spPr>
        <a:xfrm>
          <a:off x="4044958" y="2000665"/>
          <a:ext cx="1751910" cy="827018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Entertainment Venues</a:t>
          </a:r>
        </a:p>
      </dsp:txBody>
      <dsp:txXfrm>
        <a:off x="4301519" y="2121779"/>
        <a:ext cx="1238788" cy="584790"/>
      </dsp:txXfrm>
    </dsp:sp>
    <dsp:sp modelId="{596DAE4A-185D-4544-80FD-ED40EF1A20BA}">
      <dsp:nvSpPr>
        <dsp:cNvPr id="0" name=""/>
        <dsp:cNvSpPr/>
      </dsp:nvSpPr>
      <dsp:spPr>
        <a:xfrm rot="4214733">
          <a:off x="3413234" y="2443745"/>
          <a:ext cx="844034" cy="19171"/>
        </a:xfrm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1534522" y="14155"/>
              </a:lnTo>
            </a:path>
          </a:pathLst>
        </a:custGeom>
        <a:noFill/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b="1" kern="1200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sp:txBody>
      <dsp:txXfrm>
        <a:off x="3413234" y="2433247"/>
        <a:ext cx="844034" cy="40168"/>
      </dsp:txXfrm>
    </dsp:sp>
    <dsp:sp modelId="{F85EE1DC-C25C-41A2-BAB7-D6C246CD3B76}">
      <dsp:nvSpPr>
        <dsp:cNvPr id="0" name=""/>
        <dsp:cNvSpPr/>
      </dsp:nvSpPr>
      <dsp:spPr>
        <a:xfrm>
          <a:off x="3320022" y="2845769"/>
          <a:ext cx="1570147" cy="717912"/>
        </a:xfrm>
        <a:prstGeom prst="ellipse">
          <a:avLst/>
        </a:prstGeom>
        <a:solidFill>
          <a:schemeClr val="accent4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Social Media</a:t>
          </a:r>
        </a:p>
      </dsp:txBody>
      <dsp:txXfrm>
        <a:off x="3549965" y="2950905"/>
        <a:ext cx="1110261" cy="507640"/>
      </dsp:txXfrm>
    </dsp:sp>
    <dsp:sp modelId="{BBA27B93-E85A-49F1-9341-2DA488429EE3}">
      <dsp:nvSpPr>
        <dsp:cNvPr id="0" name=""/>
        <dsp:cNvSpPr/>
      </dsp:nvSpPr>
      <dsp:spPr>
        <a:xfrm rot="7876913">
          <a:off x="2424407" y="2399976"/>
          <a:ext cx="1056620" cy="19171"/>
        </a:xfrm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1919641" y="14155"/>
              </a:lnTo>
            </a:path>
          </a:pathLst>
        </a:custGeom>
        <a:noFill/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b="1" kern="1200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sp:txBody>
      <dsp:txXfrm rot="10800000">
        <a:off x="2424407" y="2384419"/>
        <a:ext cx="1056620" cy="50285"/>
      </dsp:txXfrm>
    </dsp:sp>
    <dsp:sp modelId="{C6F801C7-72BF-44D7-97A8-FD0DCF9A56D9}">
      <dsp:nvSpPr>
        <dsp:cNvPr id="0" name=""/>
        <dsp:cNvSpPr/>
      </dsp:nvSpPr>
      <dsp:spPr>
        <a:xfrm>
          <a:off x="1435106" y="2785786"/>
          <a:ext cx="1749243" cy="712284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Keyword Search and Online Display Ads</a:t>
          </a:r>
        </a:p>
      </dsp:txBody>
      <dsp:txXfrm>
        <a:off x="1691277" y="2890098"/>
        <a:ext cx="1236901" cy="503660"/>
      </dsp:txXfrm>
    </dsp:sp>
    <dsp:sp modelId="{2D533733-2585-447E-9643-1279C6DFA22E}">
      <dsp:nvSpPr>
        <dsp:cNvPr id="0" name=""/>
        <dsp:cNvSpPr/>
      </dsp:nvSpPr>
      <dsp:spPr>
        <a:xfrm rot="9611710">
          <a:off x="2650107" y="1942612"/>
          <a:ext cx="484194" cy="19171"/>
        </a:xfrm>
        <a:custGeom>
          <a:avLst/>
          <a:gdLst/>
          <a:ahLst/>
          <a:cxnLst/>
          <a:rect l="0" t="0" r="0" b="0"/>
          <a:pathLst>
            <a:path>
              <a:moveTo>
                <a:pt x="0" y="14155"/>
              </a:moveTo>
              <a:lnTo>
                <a:pt x="823447" y="14155"/>
              </a:lnTo>
            </a:path>
          </a:pathLst>
        </a:custGeom>
        <a:noFill/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b="1" kern="1200" dirty="0">
            <a:solidFill>
              <a:srgbClr val="4BACC6">
                <a:lumMod val="75000"/>
              </a:srgbClr>
            </a:solidFill>
            <a:latin typeface="Calibri"/>
            <a:ea typeface="+mn-ea"/>
            <a:cs typeface="+mn-cs"/>
          </a:endParaRPr>
        </a:p>
      </dsp:txBody>
      <dsp:txXfrm rot="10800000">
        <a:off x="2650107" y="1940676"/>
        <a:ext cx="484194" cy="23043"/>
      </dsp:txXfrm>
    </dsp:sp>
    <dsp:sp modelId="{9ABC32CA-CE17-4CE6-8C0E-DA71D0032BDE}">
      <dsp:nvSpPr>
        <dsp:cNvPr id="0" name=""/>
        <dsp:cNvSpPr/>
      </dsp:nvSpPr>
      <dsp:spPr>
        <a:xfrm>
          <a:off x="1160340" y="1885753"/>
          <a:ext cx="1682982" cy="774168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Search Engine Optimization and Links</a:t>
          </a:r>
        </a:p>
      </dsp:txBody>
      <dsp:txXfrm>
        <a:off x="1406807" y="1999127"/>
        <a:ext cx="1190048" cy="547420"/>
      </dsp:txXfrm>
    </dsp:sp>
    <dsp:sp modelId="{DDD51A89-09C5-4A62-9F0C-FAB09489596A}">
      <dsp:nvSpPr>
        <dsp:cNvPr id="0" name=""/>
        <dsp:cNvSpPr/>
      </dsp:nvSpPr>
      <dsp:spPr>
        <a:xfrm rot="11437524">
          <a:off x="2545734" y="1558796"/>
          <a:ext cx="541697" cy="18247"/>
        </a:xfrm>
        <a:custGeom>
          <a:avLst/>
          <a:gdLst/>
          <a:ahLst/>
          <a:cxnLst/>
          <a:rect l="0" t="0" r="0" b="0"/>
          <a:pathLst>
            <a:path>
              <a:moveTo>
                <a:pt x="0" y="13473"/>
              </a:moveTo>
              <a:lnTo>
                <a:pt x="984084" y="13473"/>
              </a:lnTo>
            </a:path>
          </a:pathLst>
        </a:custGeom>
        <a:noFill/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10800000">
        <a:off x="2803041" y="1554378"/>
        <a:ext cx="27084" cy="27084"/>
      </dsp:txXfrm>
    </dsp:sp>
    <dsp:sp modelId="{EFD08E6D-0EC2-4CE5-B33C-3CA25AAA06C1}">
      <dsp:nvSpPr>
        <dsp:cNvPr id="0" name=""/>
        <dsp:cNvSpPr/>
      </dsp:nvSpPr>
      <dsp:spPr>
        <a:xfrm>
          <a:off x="1328093" y="1108145"/>
          <a:ext cx="1266983" cy="598749"/>
        </a:xfrm>
        <a:prstGeom prst="ellipse">
          <a:avLst/>
        </a:prstGeom>
        <a:solidFill>
          <a:schemeClr val="accent2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Publicity &amp; Media Outreach</a:t>
          </a:r>
        </a:p>
      </dsp:txBody>
      <dsp:txXfrm>
        <a:off x="1513638" y="1195830"/>
        <a:ext cx="895893" cy="423379"/>
      </dsp:txXfrm>
    </dsp:sp>
    <dsp:sp modelId="{9D7C82C5-0FC7-4B74-AA56-3A7CFD952330}">
      <dsp:nvSpPr>
        <dsp:cNvPr id="0" name=""/>
        <dsp:cNvSpPr/>
      </dsp:nvSpPr>
      <dsp:spPr>
        <a:xfrm rot="13201468">
          <a:off x="2552092" y="1175158"/>
          <a:ext cx="782337" cy="18247"/>
        </a:xfrm>
        <a:custGeom>
          <a:avLst/>
          <a:gdLst/>
          <a:ahLst/>
          <a:cxnLst/>
          <a:rect l="0" t="0" r="0" b="0"/>
          <a:pathLst>
            <a:path>
              <a:moveTo>
                <a:pt x="0" y="13473"/>
              </a:moveTo>
              <a:lnTo>
                <a:pt x="1421311" y="13473"/>
              </a:lnTo>
            </a:path>
          </a:pathLst>
        </a:custGeom>
        <a:noFill/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 rot="10800000">
        <a:off x="2923702" y="1164724"/>
        <a:ext cx="39116" cy="39116"/>
      </dsp:txXfrm>
    </dsp:sp>
    <dsp:sp modelId="{B1001DD0-C449-431B-957A-657BEE2762B7}">
      <dsp:nvSpPr>
        <dsp:cNvPr id="0" name=""/>
        <dsp:cNvSpPr/>
      </dsp:nvSpPr>
      <dsp:spPr>
        <a:xfrm>
          <a:off x="1677618" y="353216"/>
          <a:ext cx="1290963" cy="620476"/>
        </a:xfrm>
        <a:prstGeom prst="ellipse">
          <a:avLst/>
        </a:prstGeom>
        <a:solidFill>
          <a:schemeClr val="accent4"/>
        </a:solidFill>
        <a:ln w="38100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Website</a:t>
          </a:r>
        </a:p>
      </dsp:txBody>
      <dsp:txXfrm>
        <a:off x="1866675" y="444083"/>
        <a:ext cx="912849" cy="438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68227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35" tIns="48418" rIns="96835" bIns="48418" numCol="1" anchor="t" anchorCtr="0" compatLnSpc="1">
            <a:prstTxWarp prst="textNoShape">
              <a:avLst/>
            </a:prstTxWarp>
          </a:bodyPr>
          <a:lstStyle>
            <a:lvl1pPr defTabSz="969105" eaLnBrk="0" hangingPunct="0"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974" y="0"/>
            <a:ext cx="3168226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35" tIns="48418" rIns="96835" bIns="48418" numCol="1" anchor="t" anchorCtr="0" compatLnSpc="1">
            <a:prstTxWarp prst="textNoShape">
              <a:avLst/>
            </a:prstTxWarp>
          </a:bodyPr>
          <a:lstStyle>
            <a:lvl1pPr algn="r" defTabSz="969105" eaLnBrk="0" hangingPunct="0"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084743"/>
            <a:ext cx="3168227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35" tIns="48418" rIns="96835" bIns="48418" numCol="1" anchor="b" anchorCtr="0" compatLnSpc="1">
            <a:prstTxWarp prst="textNoShape">
              <a:avLst/>
            </a:prstTxWarp>
          </a:bodyPr>
          <a:lstStyle>
            <a:lvl1pPr defTabSz="969105" eaLnBrk="0" hangingPunct="0"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974" y="9084743"/>
            <a:ext cx="3168226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35" tIns="48418" rIns="96835" bIns="48418" numCol="1" anchor="b" anchorCtr="0" compatLnSpc="1">
            <a:prstTxWarp prst="textNoShape">
              <a:avLst/>
            </a:prstTxWarp>
          </a:bodyPr>
          <a:lstStyle>
            <a:lvl1pPr algn="r" defTabSz="969105" eaLnBrk="0" hangingPunct="0"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D6A4E40A-C940-4586-ACCC-5FEE59FFEF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155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68227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9881" y="0"/>
            <a:ext cx="3168226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1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3550" y="715963"/>
            <a:ext cx="6364288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9961" y="4534993"/>
            <a:ext cx="5388187" cy="4375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50325"/>
            <a:ext cx="3168227" cy="4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9881" y="9150325"/>
            <a:ext cx="3168226" cy="4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47" tIns="47873" rIns="95747" bIns="47873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71EDE139-656D-41E1-A798-008CDE55E9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8293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059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Don’t use “Aspiring Academics” and “Coming of Age” persona language when that isn’t your target audience</a:t>
            </a:r>
          </a:p>
          <a:p>
            <a:endParaRPr lang="en-US" dirty="0"/>
          </a:p>
          <a:p>
            <a:r>
              <a:rPr lang="en-US" dirty="0"/>
              <a:t>Promoting “social culture” like sports and recreational activities is not likely to resonate with the adult audience</a:t>
            </a:r>
          </a:p>
          <a:p>
            <a:endParaRPr lang="en-US" dirty="0"/>
          </a:p>
          <a:p>
            <a:r>
              <a:rPr lang="en-US" dirty="0"/>
              <a:t>Even promoting “top-notch research faculty” may not resonate with this group unless you can connect it to jobs</a:t>
            </a:r>
          </a:p>
          <a:p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altLang="en-US" dirty="0"/>
              <a:t>What appeals to “Career Accelerators”, “Industry Switchers” and “Academic Wanderers”? </a:t>
            </a:r>
          </a:p>
          <a:p>
            <a:pPr>
              <a:lnSpc>
                <a:spcPct val="120000"/>
              </a:lnSpc>
            </a:pPr>
            <a:r>
              <a:rPr lang="en-US" altLang="en-US" dirty="0"/>
              <a:t>Highlight PLA</a:t>
            </a:r>
          </a:p>
          <a:p>
            <a:pPr>
              <a:lnSpc>
                <a:spcPct val="120000"/>
              </a:lnSpc>
            </a:pPr>
            <a:r>
              <a:rPr lang="en-US" altLang="en-US" dirty="0"/>
              <a:t>Highlight degree attainment </a:t>
            </a:r>
          </a:p>
          <a:p>
            <a:pPr>
              <a:lnSpc>
                <a:spcPct val="120000"/>
              </a:lnSpc>
            </a:pPr>
            <a:r>
              <a:rPr lang="en-US" altLang="en-US" dirty="0"/>
              <a:t>Highlight link to employers and jobs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030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032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173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2995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29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0600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81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422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287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8771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751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725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8538" y="242888"/>
            <a:ext cx="5010150" cy="2819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275225" y="3426867"/>
            <a:ext cx="6370124" cy="5547012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52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Industries that are appropriate</a:t>
            </a:r>
            <a:r>
              <a:rPr lang="en-US" baseline="0" dirty="0"/>
              <a:t> for portfolio assessment:</a:t>
            </a:r>
          </a:p>
          <a:p>
            <a:endParaRPr lang="en-US" baseline="0" dirty="0"/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Business and Management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 Systems/Technology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Human Resources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Finance/Accounting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Criminal Justice/Legal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Hospitality/Event Management</a:t>
            </a:r>
          </a:p>
          <a:p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Healthcare Administration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84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476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591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401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EDE139-656D-41E1-A798-008CDE55E940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61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w_subhead_n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35076" y="2292694"/>
            <a:ext cx="3621264" cy="142529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201" y="457200"/>
            <a:ext cx="3942271" cy="15355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903788" y="0"/>
            <a:ext cx="4240212" cy="4762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7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43814" y="0"/>
            <a:ext cx="6416040" cy="4572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6416040" y="0"/>
            <a:ext cx="2727960" cy="457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61315" y="457199"/>
            <a:ext cx="4863335" cy="12003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7"/>
          <p:cNvSpPr>
            <a:spLocks noGrp="1"/>
          </p:cNvSpPr>
          <p:nvPr>
            <p:ph sz="quarter" idx="13"/>
          </p:nvPr>
        </p:nvSpPr>
        <p:spPr>
          <a:xfrm>
            <a:off x="361314" y="2022110"/>
            <a:ext cx="5086985" cy="229589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6627177" y="400050"/>
            <a:ext cx="2349500" cy="4002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4038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144000" cy="457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4546" y="1280648"/>
            <a:ext cx="3058160" cy="3291352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13"/>
          <p:cNvSpPr txBox="1">
            <a:spLocks noChangeArrowheads="1"/>
          </p:cNvSpPr>
          <p:nvPr/>
        </p:nvSpPr>
        <p:spPr bwMode="auto">
          <a:xfrm>
            <a:off x="457200" y="457200"/>
            <a:ext cx="6934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9pPr>
          </a:lstStyle>
          <a:p>
            <a:pPr>
              <a:buNone/>
            </a:pPr>
            <a:r>
              <a:rPr lang="en-US" sz="3600" dirty="0">
                <a:solidFill>
                  <a:schemeClr val="bg1"/>
                </a:solidFill>
                <a:effectLst/>
              </a:rPr>
              <a:t>Click to edit Master title style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half" idx="10"/>
          </p:nvPr>
        </p:nvSpPr>
        <p:spPr>
          <a:xfrm>
            <a:off x="4545013" y="1280647"/>
            <a:ext cx="3106511" cy="329135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70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0"/>
            <a:ext cx="9144000" cy="457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52360" cy="646331"/>
          </a:xfrm>
        </p:spPr>
        <p:txBody>
          <a:bodyPr anchor="t" anchorCtr="0">
            <a:spAutoFit/>
          </a:bodyPr>
          <a:lstStyle>
            <a:lvl1pPr algn="l">
              <a:defRPr sz="3600" b="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34440" y="1188784"/>
            <a:ext cx="6320392" cy="2926016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4440" y="4143137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22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4546" y="1253755"/>
            <a:ext cx="3058160" cy="330928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13"/>
          <p:cNvSpPr txBox="1">
            <a:spLocks noChangeArrowheads="1"/>
          </p:cNvSpPr>
          <p:nvPr/>
        </p:nvSpPr>
        <p:spPr bwMode="auto">
          <a:xfrm>
            <a:off x="457200" y="457200"/>
            <a:ext cx="6934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9pPr>
          </a:lstStyle>
          <a:p>
            <a:pPr>
              <a:buNone/>
            </a:pPr>
            <a:r>
              <a:rPr lang="en-US" sz="3600" dirty="0">
                <a:solidFill>
                  <a:schemeClr val="tx1"/>
                </a:solidFill>
                <a:effectLst/>
              </a:rPr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0"/>
          </p:nvPr>
        </p:nvSpPr>
        <p:spPr>
          <a:xfrm>
            <a:off x="4545013" y="1253754"/>
            <a:ext cx="3106511" cy="3309281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22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50101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4215384" y="3429000"/>
            <a:ext cx="3568700" cy="772715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735076" y="1226066"/>
            <a:ext cx="4957570" cy="333987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066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_no_subhead_n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771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2727960" y="0"/>
            <a:ext cx="6416040" cy="4572000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0" y="0"/>
            <a:ext cx="2727960" cy="457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089275" y="457199"/>
            <a:ext cx="4863335" cy="12003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98800" y="1907885"/>
            <a:ext cx="4625975" cy="256222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727325" cy="45672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316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w_subhead_n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35076" y="2292694"/>
            <a:ext cx="3621264" cy="142529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7201" y="457200"/>
            <a:ext cx="3942271" cy="153550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862146" y="0"/>
            <a:ext cx="4281854" cy="4762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671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_no_subhead_n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771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243542" y="1343405"/>
            <a:ext cx="3106511" cy="3211214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0"/>
          </p:nvPr>
        </p:nvSpPr>
        <p:spPr>
          <a:xfrm>
            <a:off x="4903788" y="1352368"/>
            <a:ext cx="3106511" cy="320225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305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no_subhead_n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771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9144000" cy="457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43542" y="1343401"/>
            <a:ext cx="3106511" cy="32286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0"/>
          </p:nvPr>
        </p:nvSpPr>
        <p:spPr>
          <a:xfrm>
            <a:off x="4900613" y="1343401"/>
            <a:ext cx="3106511" cy="32286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790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457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096963" y="325582"/>
            <a:ext cx="7599362" cy="2840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096963" y="325582"/>
            <a:ext cx="7599362" cy="2840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096963" y="325582"/>
            <a:ext cx="7599362" cy="2840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9" name="Content Placeholder 2"/>
          <p:cNvSpPr>
            <a:spLocks noGrp="1"/>
          </p:cNvSpPr>
          <p:nvPr>
            <p:ph sz="half" idx="1"/>
          </p:nvPr>
        </p:nvSpPr>
        <p:spPr>
          <a:xfrm>
            <a:off x="1243542" y="1361325"/>
            <a:ext cx="3106511" cy="3210675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12"/>
          </p:nvPr>
        </p:nvSpPr>
        <p:spPr>
          <a:xfrm>
            <a:off x="4903788" y="1361325"/>
            <a:ext cx="3106511" cy="3210675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85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0"/>
            <a:ext cx="4875606" cy="4572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4875606" y="0"/>
            <a:ext cx="4432300" cy="457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30291" cy="646331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1243542" y="1343401"/>
            <a:ext cx="3106511" cy="32286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/>
          </p:nvPr>
        </p:nvSpPr>
        <p:spPr>
          <a:xfrm>
            <a:off x="5067694" y="1343401"/>
            <a:ext cx="3040062" cy="32286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099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0" y="0"/>
            <a:ext cx="6416040" cy="4572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6416040" y="0"/>
            <a:ext cx="2727960" cy="457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61315" y="457199"/>
            <a:ext cx="4863335" cy="12003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7"/>
          <p:cNvSpPr>
            <a:spLocks noGrp="1"/>
          </p:cNvSpPr>
          <p:nvPr>
            <p:ph sz="quarter" idx="13"/>
          </p:nvPr>
        </p:nvSpPr>
        <p:spPr>
          <a:xfrm>
            <a:off x="6660832" y="295276"/>
            <a:ext cx="2238375" cy="40576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0386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auto">
          <a:xfrm>
            <a:off x="0" y="8965"/>
            <a:ext cx="9144000" cy="457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4546" y="1271684"/>
            <a:ext cx="3058160" cy="3309281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13"/>
          <p:cNvSpPr txBox="1">
            <a:spLocks noChangeArrowheads="1"/>
          </p:cNvSpPr>
          <p:nvPr/>
        </p:nvSpPr>
        <p:spPr bwMode="auto">
          <a:xfrm>
            <a:off x="457200" y="457200"/>
            <a:ext cx="6934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9pPr>
          </a:lstStyle>
          <a:p>
            <a:pPr>
              <a:buNone/>
            </a:pPr>
            <a:r>
              <a:rPr lang="en-US" sz="3600" dirty="0">
                <a:solidFill>
                  <a:schemeClr val="bg1"/>
                </a:solidFill>
                <a:effectLst/>
              </a:rPr>
              <a:t>Click to edit Master title style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half" idx="10"/>
          </p:nvPr>
        </p:nvSpPr>
        <p:spPr>
          <a:xfrm>
            <a:off x="4545013" y="1262719"/>
            <a:ext cx="3106511" cy="331824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704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4546" y="1262718"/>
            <a:ext cx="3058160" cy="327342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13"/>
          <p:cNvSpPr txBox="1">
            <a:spLocks noChangeArrowheads="1"/>
          </p:cNvSpPr>
          <p:nvPr/>
        </p:nvSpPr>
        <p:spPr bwMode="auto">
          <a:xfrm>
            <a:off x="457200" y="457200"/>
            <a:ext cx="6934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21858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defRPr>
            </a:lvl9pPr>
          </a:lstStyle>
          <a:p>
            <a:pPr>
              <a:buNone/>
            </a:pPr>
            <a:r>
              <a:rPr lang="en-US" sz="3600" dirty="0">
                <a:solidFill>
                  <a:schemeClr val="tx1"/>
                </a:solidFill>
                <a:effectLst/>
              </a:rPr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0"/>
          </p:nvPr>
        </p:nvSpPr>
        <p:spPr>
          <a:xfrm>
            <a:off x="4545013" y="1262717"/>
            <a:ext cx="3106511" cy="3273423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229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50101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4215384" y="3429000"/>
            <a:ext cx="3568700" cy="772715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735076" y="1208136"/>
            <a:ext cx="4957570" cy="333987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0669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1" y="0"/>
            <a:ext cx="4876800" cy="457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0841" y="1880989"/>
            <a:ext cx="4253914" cy="256222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876799" y="0"/>
            <a:ext cx="4267201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141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auto">
          <a:xfrm>
            <a:off x="1" y="0"/>
            <a:ext cx="4876800" cy="457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0841" y="1872026"/>
            <a:ext cx="4253914" cy="256222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876799" y="0"/>
            <a:ext cx="4267201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5758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0841" y="1889954"/>
            <a:ext cx="4253914" cy="256222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876799" y="0"/>
            <a:ext cx="4267201" cy="45002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88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_no_subhead_n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1099" y="1145539"/>
            <a:ext cx="6781802" cy="95859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8379460" y="1145794"/>
            <a:ext cx="374904" cy="1708404"/>
            <a:chOff x="5791708" y="1625092"/>
            <a:chExt cx="374904" cy="1708404"/>
          </a:xfrm>
        </p:grpSpPr>
        <p:sp>
          <p:nvSpPr>
            <p:cNvPr id="9" name="L-Shape 8"/>
            <p:cNvSpPr/>
            <p:nvPr userDrawn="1"/>
          </p:nvSpPr>
          <p:spPr bwMode="auto">
            <a:xfrm rot="10800000">
              <a:off x="5791708" y="1625092"/>
              <a:ext cx="374904" cy="374904"/>
            </a:xfrm>
            <a:prstGeom prst="corner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D4A67C"/>
                </a:buClr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</a:rPr>
                <a:t> </a:t>
              </a:r>
            </a:p>
          </p:txBody>
        </p:sp>
        <p:sp>
          <p:nvSpPr>
            <p:cNvPr id="11" name="L-Shape 10"/>
            <p:cNvSpPr/>
            <p:nvPr userDrawn="1"/>
          </p:nvSpPr>
          <p:spPr bwMode="auto">
            <a:xfrm rot="16200000">
              <a:off x="5791708" y="2958592"/>
              <a:ext cx="374904" cy="374904"/>
            </a:xfrm>
            <a:prstGeom prst="corner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D4A67C"/>
                </a:buClr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</a:rPr>
                <a:t> 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91160" y="1145794"/>
            <a:ext cx="374904" cy="1708404"/>
            <a:chOff x="2235708" y="1625092"/>
            <a:chExt cx="374904" cy="1708404"/>
          </a:xfrm>
        </p:grpSpPr>
        <p:sp>
          <p:nvSpPr>
            <p:cNvPr id="8" name="L-Shape 7"/>
            <p:cNvSpPr/>
            <p:nvPr userDrawn="1"/>
          </p:nvSpPr>
          <p:spPr bwMode="auto">
            <a:xfrm rot="5400000">
              <a:off x="2235708" y="1625092"/>
              <a:ext cx="374904" cy="374904"/>
            </a:xfrm>
            <a:prstGeom prst="corner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D4A67C"/>
                </a:buClr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</a:rPr>
                <a:t> </a:t>
              </a:r>
            </a:p>
          </p:txBody>
        </p:sp>
        <p:sp>
          <p:nvSpPr>
            <p:cNvPr id="12" name="L-Shape 11"/>
            <p:cNvSpPr/>
            <p:nvPr userDrawn="1"/>
          </p:nvSpPr>
          <p:spPr bwMode="auto">
            <a:xfrm>
              <a:off x="2235708" y="2958592"/>
              <a:ext cx="374904" cy="374904"/>
            </a:xfrm>
            <a:prstGeom prst="corner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D4A67C"/>
                </a:buClr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</a:rPr>
                <a:t> 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L-Shape 14"/>
          <p:cNvSpPr/>
          <p:nvPr userDrawn="1"/>
        </p:nvSpPr>
        <p:spPr bwMode="auto">
          <a:xfrm rot="10800000">
            <a:off x="8379460" y="1145794"/>
            <a:ext cx="374904" cy="374904"/>
          </a:xfrm>
          <a:prstGeom prst="corner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4533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727325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2727960" y="0"/>
            <a:ext cx="6416040" cy="457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089275" y="457199"/>
            <a:ext cx="4863335" cy="12003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98800" y="1872089"/>
            <a:ext cx="4319588" cy="267335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3755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-9143" y="0"/>
            <a:ext cx="2742818" cy="45672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098800" y="1827121"/>
            <a:ext cx="4811713" cy="274011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47650" y="295275"/>
            <a:ext cx="2238375" cy="4271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7472" indent="-118872">
              <a:defRPr sz="2400">
                <a:solidFill>
                  <a:schemeClr val="bg1"/>
                </a:solidFill>
              </a:defRPr>
            </a:lvl2pPr>
            <a:lvl3pPr marL="457200" indent="-118872">
              <a:defRPr>
                <a:solidFill>
                  <a:schemeClr val="bg1"/>
                </a:solidFill>
              </a:defRPr>
            </a:lvl3pPr>
            <a:lvl4pPr marL="576072" indent="-118872">
              <a:defRPr>
                <a:solidFill>
                  <a:schemeClr val="bg1"/>
                </a:solidFill>
              </a:defRPr>
            </a:lvl4pPr>
            <a:lvl5pPr marL="685800" indent="-118872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089275" y="457199"/>
            <a:ext cx="4863335" cy="12003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098800" y="446088"/>
            <a:ext cx="4902200" cy="1222375"/>
          </a:xfrm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3243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-9143" y="0"/>
            <a:ext cx="2742818" cy="4567238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098800" y="1854013"/>
            <a:ext cx="4811713" cy="27132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47650" y="295275"/>
            <a:ext cx="2238375" cy="4271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7472" indent="-118872">
              <a:defRPr sz="2400">
                <a:solidFill>
                  <a:schemeClr val="bg1"/>
                </a:solidFill>
              </a:defRPr>
            </a:lvl2pPr>
            <a:lvl3pPr marL="457200" indent="-118872">
              <a:defRPr>
                <a:solidFill>
                  <a:schemeClr val="bg1"/>
                </a:solidFill>
              </a:defRPr>
            </a:lvl3pPr>
            <a:lvl4pPr marL="576072" indent="-118872">
              <a:defRPr>
                <a:solidFill>
                  <a:schemeClr val="bg1"/>
                </a:solidFill>
              </a:defRPr>
            </a:lvl4pPr>
            <a:lvl5pPr marL="685800" indent="-118872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089275" y="457199"/>
            <a:ext cx="4863335" cy="120032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098800" y="446088"/>
            <a:ext cx="4902200" cy="1222375"/>
          </a:xfrm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659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77AF5-F20C-426F-83C6-618E0D554B46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1B5C3-790F-43EB-9D3B-B5C859F64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52360" cy="646331"/>
          </a:xfrm>
        </p:spPr>
        <p:txBody>
          <a:bodyPr>
            <a:sp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4441" y="1415113"/>
            <a:ext cx="6216015" cy="3228605"/>
          </a:xfrm>
        </p:spPr>
        <p:txBody>
          <a:bodyPr/>
          <a:lstStyle>
            <a:lvl2pPr>
              <a:defRPr sz="22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367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243542" y="1352369"/>
            <a:ext cx="3106511" cy="3219631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0"/>
          </p:nvPr>
        </p:nvSpPr>
        <p:spPr>
          <a:xfrm>
            <a:off x="4903788" y="1343405"/>
            <a:ext cx="3106511" cy="3228596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  <a:lvl2pPr>
              <a:defRPr sz="2200">
                <a:solidFill>
                  <a:schemeClr val="accent1"/>
                </a:solidFill>
              </a:defRPr>
            </a:lvl2pPr>
            <a:lvl3pPr>
              <a:defRPr sz="2000">
                <a:solidFill>
                  <a:schemeClr val="accent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6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305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_no_subhead_n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9144000" cy="457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81099" y="1145539"/>
            <a:ext cx="6781802" cy="95859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046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8965"/>
            <a:ext cx="9144000" cy="457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43542" y="1352370"/>
            <a:ext cx="3106511" cy="322859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0"/>
          </p:nvPr>
        </p:nvSpPr>
        <p:spPr>
          <a:xfrm>
            <a:off x="4900613" y="1343400"/>
            <a:ext cx="3106511" cy="323756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790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0" y="0"/>
            <a:ext cx="9144000" cy="457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1096963" y="325582"/>
            <a:ext cx="7599362" cy="2840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096963" y="325582"/>
            <a:ext cx="7599362" cy="2840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096963" y="325582"/>
            <a:ext cx="7599362" cy="2840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9" name="Content Placeholder 2"/>
          <p:cNvSpPr>
            <a:spLocks noGrp="1"/>
          </p:cNvSpPr>
          <p:nvPr>
            <p:ph sz="half" idx="1"/>
          </p:nvPr>
        </p:nvSpPr>
        <p:spPr>
          <a:xfrm>
            <a:off x="1243542" y="1361327"/>
            <a:ext cx="3106511" cy="3210674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12"/>
          </p:nvPr>
        </p:nvSpPr>
        <p:spPr>
          <a:xfrm>
            <a:off x="4903788" y="1343403"/>
            <a:ext cx="3106511" cy="315688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85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0" y="0"/>
            <a:ext cx="4901822" cy="45720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901822" y="0"/>
            <a:ext cx="4242178" cy="45720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30291" cy="646331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1243542" y="1352363"/>
            <a:ext cx="3106511" cy="321963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/>
          </p:nvPr>
        </p:nvSpPr>
        <p:spPr>
          <a:xfrm>
            <a:off x="5093910" y="1352363"/>
            <a:ext cx="3040062" cy="321963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09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764792" y="4768596"/>
            <a:ext cx="3109132" cy="374904"/>
            <a:chOff x="1764792" y="4768596"/>
            <a:chExt cx="3109132" cy="374904"/>
          </a:xfrm>
        </p:grpSpPr>
        <p:sp>
          <p:nvSpPr>
            <p:cNvPr id="6" name="Rectangle 5"/>
            <p:cNvSpPr/>
            <p:nvPr/>
          </p:nvSpPr>
          <p:spPr bwMode="auto">
            <a:xfrm>
              <a:off x="1764792" y="4768596"/>
              <a:ext cx="3109132" cy="374904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D4A67C"/>
                </a:buClr>
                <a:buSzTx/>
                <a:buFontTx/>
                <a:buChar char="•"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764792" y="4768596"/>
              <a:ext cx="184779" cy="1847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30291" cy="646331"/>
          </a:xfrm>
          <a:prstGeom prst="rect">
            <a:avLst/>
          </a:prstGeom>
        </p:spPr>
        <p:txBody>
          <a:bodyPr vert="horz" lIns="91440" tIns="45720" rIns="91440" bIns="4572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4441" y="1306746"/>
            <a:ext cx="6216015" cy="3067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L-Shape 6"/>
          <p:cNvSpPr/>
          <p:nvPr/>
        </p:nvSpPr>
        <p:spPr bwMode="auto">
          <a:xfrm>
            <a:off x="0" y="4768596"/>
            <a:ext cx="374904" cy="374904"/>
          </a:xfrm>
          <a:prstGeom prst="corner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873924" y="4768596"/>
            <a:ext cx="4279219" cy="37490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88" y="4700016"/>
            <a:ext cx="1084507" cy="34747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78240" y="4759452"/>
            <a:ext cx="365760" cy="384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none" lIns="91440" tIns="45720" rIns="91440" bIns="45720" rtlCol="0" anchor="t">
            <a:normAutofit/>
          </a:bodyPr>
          <a:lstStyle>
            <a:lvl1pPr algn="ctr">
              <a:buNone/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fld id="{907DF27B-57C8-407E-9267-7D7D55AAD6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L-Shape 11"/>
          <p:cNvSpPr/>
          <p:nvPr/>
        </p:nvSpPr>
        <p:spPr bwMode="auto">
          <a:xfrm>
            <a:off x="0" y="4768596"/>
            <a:ext cx="374904" cy="374904"/>
          </a:xfrm>
          <a:prstGeom prst="corner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88" y="4700016"/>
            <a:ext cx="1084507" cy="3474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6"/>
          <a:stretch>
            <a:fillRect/>
          </a:stretch>
        </p:blipFill>
        <p:spPr>
          <a:xfrm>
            <a:off x="2057355" y="4820384"/>
            <a:ext cx="6279424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58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10" r:id="rId1"/>
    <p:sldLayoutId id="2147487811" r:id="rId2"/>
    <p:sldLayoutId id="2147487812" r:id="rId3"/>
    <p:sldLayoutId id="2147487813" r:id="rId4"/>
    <p:sldLayoutId id="2147487814" r:id="rId5"/>
    <p:sldLayoutId id="2147487815" r:id="rId6"/>
    <p:sldLayoutId id="2147487816" r:id="rId7"/>
    <p:sldLayoutId id="2147487817" r:id="rId8"/>
    <p:sldLayoutId id="2147487818" r:id="rId9"/>
    <p:sldLayoutId id="2147487819" r:id="rId10"/>
    <p:sldLayoutId id="2147487820" r:id="rId11"/>
    <p:sldLayoutId id="2147487821" r:id="rId12"/>
    <p:sldLayoutId id="2147487822" r:id="rId13"/>
    <p:sldLayoutId id="2147487823" r:id="rId14"/>
    <p:sldLayoutId id="2147487824" r:id="rId15"/>
    <p:sldLayoutId id="2147487836" r:id="rId16"/>
    <p:sldLayoutId id="2147487757" r:id="rId17"/>
    <p:sldLayoutId id="2147487758" r:id="rId18"/>
    <p:sldLayoutId id="2147487760" r:id="rId19"/>
    <p:sldLayoutId id="2147487766" r:id="rId20"/>
    <p:sldLayoutId id="2147487761" r:id="rId21"/>
    <p:sldLayoutId id="2147487769" r:id="rId22"/>
    <p:sldLayoutId id="2147487771" r:id="rId23"/>
    <p:sldLayoutId id="2147487768" r:id="rId24"/>
    <p:sldLayoutId id="2147487762" r:id="rId25"/>
    <p:sldLayoutId id="2147487765" r:id="rId26"/>
    <p:sldLayoutId id="2147487828" r:id="rId27"/>
    <p:sldLayoutId id="2147487832" r:id="rId28"/>
    <p:sldLayoutId id="2147487833" r:id="rId29"/>
    <p:sldLayoutId id="2147487829" r:id="rId30"/>
    <p:sldLayoutId id="2147487830" r:id="rId31"/>
    <p:sldLayoutId id="2147487834" r:id="rId32"/>
    <p:sldLayoutId id="2147487837" r:id="rId3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accent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accent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ces.ed.gov/programs/projections/projections2021/tables.as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5" Type="http://schemas.openxmlformats.org/officeDocument/2006/relationships/chart" Target="../charts/chart1.xml"/><Relationship Id="rId4" Type="http://schemas.openxmlformats.org/officeDocument/2006/relationships/hyperlink" Target="http://strongernation.luminafoundation.org/report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mp"/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9.tm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tmp"/><Relationship Id="rId1" Type="http://schemas.openxmlformats.org/officeDocument/2006/relationships/slideLayout" Target="../slideLayouts/slideLayout2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tmp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0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tmp"/><Relationship Id="rId2" Type="http://schemas.openxmlformats.org/officeDocument/2006/relationships/image" Target="../media/image53.tmp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56.tmp"/><Relationship Id="rId4" Type="http://schemas.openxmlformats.org/officeDocument/2006/relationships/image" Target="../media/image55.tmp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393" y="1301317"/>
            <a:ext cx="4610847" cy="34581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1" y="457200"/>
            <a:ext cx="7743370" cy="1535502"/>
          </a:xfrm>
        </p:spPr>
        <p:txBody>
          <a:bodyPr/>
          <a:lstStyle/>
          <a:p>
            <a:r>
              <a:rPr lang="en-US" dirty="0"/>
              <a:t>Marketing to Leverage PLA to Enroll More Adult Students</a:t>
            </a:r>
            <a:br>
              <a:rPr lang="en-US" dirty="0"/>
            </a:b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12918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754326"/>
          </a:xfrm>
        </p:spPr>
        <p:txBody>
          <a:bodyPr/>
          <a:lstStyle/>
          <a:p>
            <a:r>
              <a:rPr lang="en-US" dirty="0"/>
              <a:t>You Know a Someone Who Needs a Degree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70841" y="2275988"/>
            <a:ext cx="4253914" cy="216722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 in 5 American adults has some college credits, but no degree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700" i="1" dirty="0"/>
              <a:t>Describe an adult learner you know. What is this learner’s background? Family situation? Work experience?</a:t>
            </a:r>
            <a:endParaRPr lang="en-US" sz="1700" dirty="0"/>
          </a:p>
          <a:p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6" b="14286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058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Do You Want to Target?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/>
              <a:t>In marketing, there are endless ways to spend money. To use resources wisely, marketers must “target” certain markets.</a:t>
            </a:r>
          </a:p>
          <a:p>
            <a:r>
              <a:rPr lang="en-US" sz="2100" i="1" dirty="0"/>
              <a:t>Where are your best prospects? </a:t>
            </a:r>
            <a:endParaRPr lang="en-US" sz="2100" dirty="0"/>
          </a:p>
          <a:p>
            <a:pPr lvl="1"/>
            <a:r>
              <a:rPr lang="en-US" sz="2100" dirty="0"/>
              <a:t>Some college no degree</a:t>
            </a:r>
            <a:endParaRPr lang="en-US" sz="2700" dirty="0"/>
          </a:p>
          <a:p>
            <a:pPr lvl="1"/>
            <a:r>
              <a:rPr lang="en-US" sz="2100" dirty="0"/>
              <a:t>In certain local industries</a:t>
            </a:r>
            <a:endParaRPr lang="en-US" sz="2700" dirty="0"/>
          </a:p>
          <a:p>
            <a:pPr lvl="1"/>
            <a:r>
              <a:rPr lang="en-US" sz="2100" dirty="0"/>
              <a:t>Distance from college</a:t>
            </a:r>
            <a:endParaRPr lang="en-US" sz="27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91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Your Target Market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Variables:</a:t>
            </a:r>
            <a:endParaRPr lang="en-US" dirty="0"/>
          </a:p>
          <a:p>
            <a:r>
              <a:rPr lang="en-US" dirty="0"/>
              <a:t>Age – 25-34, 35-44</a:t>
            </a:r>
          </a:p>
          <a:p>
            <a:r>
              <a:rPr lang="en-US" dirty="0"/>
              <a:t>Degree attainment, high school degree, some college, no degree (“low-hanging fruit” because have college experience, may not have long to go before degree or credential attainment, Prior Learning Assessment likely to be the most benefit to this group)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605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</p:spPr>
        <p:txBody>
          <a:bodyPr/>
          <a:lstStyle/>
          <a:p>
            <a:r>
              <a:rPr lang="en-US" dirty="0"/>
              <a:t>Your Current Student Population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70841" y="1908893"/>
            <a:ext cx="4253914" cy="2656433"/>
          </a:xfrm>
        </p:spPr>
        <p:txBody>
          <a:bodyPr>
            <a:normAutofit fontScale="62500" lnSpcReduction="20000"/>
          </a:bodyPr>
          <a:lstStyle/>
          <a:p>
            <a:pPr marL="0" lvl="0" indent="0">
              <a:lnSpc>
                <a:spcPct val="120000"/>
              </a:lnSpc>
              <a:buNone/>
            </a:pPr>
            <a:r>
              <a:rPr lang="en-US" dirty="0"/>
              <a:t>Have you analyzed your current student population?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How many are over 25 years old?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What percentage is that of the total population?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How many are enrolled in online or blended classes?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Consider race, ethnicity and gender breakdowns</a:t>
            </a:r>
          </a:p>
          <a:p>
            <a:pPr marL="57150" indent="0">
              <a:lnSpc>
                <a:spcPct val="120000"/>
              </a:lnSpc>
              <a:buNone/>
            </a:pPr>
            <a:r>
              <a:rPr lang="en-US" dirty="0"/>
              <a:t>YOU MIGHT BE SURPRISED!</a:t>
            </a:r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21" b="18854"/>
          <a:stretch/>
        </p:blipFill>
        <p:spPr>
          <a:xfrm>
            <a:off x="4876799" y="0"/>
            <a:ext cx="4267201" cy="4565326"/>
          </a:xfrm>
        </p:spPr>
      </p:pic>
    </p:spTree>
    <p:extLst>
      <p:ext uri="{BB962C8B-B14F-4D97-AF65-F5344CB8AC3E}">
        <p14:creationId xmlns:p14="http://schemas.microsoft.com/office/powerpoint/2010/main" val="2830858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</p:spPr>
        <p:txBody>
          <a:bodyPr/>
          <a:lstStyle/>
          <a:p>
            <a:r>
              <a:rPr lang="en-US" dirty="0"/>
              <a:t>How to Reach the Target Audience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70841" y="2658534"/>
            <a:ext cx="4253914" cy="177571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We’re not in high schools anymore…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i="1" dirty="0"/>
              <a:t>Using Social Explorer</a:t>
            </a:r>
          </a:p>
        </p:txBody>
      </p:sp>
      <p:pic>
        <p:nvPicPr>
          <p:cNvPr id="4" name="Picture Placeholder 3" descr="Screen Clippin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1" r="9671"/>
          <a:stretch/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363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81099" y="1145539"/>
            <a:ext cx="6781802" cy="2862322"/>
          </a:xfrm>
        </p:spPr>
        <p:txBody>
          <a:bodyPr/>
          <a:lstStyle/>
          <a:p>
            <a:r>
              <a:rPr lang="en-US" dirty="0"/>
              <a:t>TARGET: ADULTS</a:t>
            </a:r>
            <a:br>
              <a:rPr lang="en-US" dirty="0"/>
            </a:br>
            <a:r>
              <a:rPr lang="en-US" dirty="0"/>
              <a:t>Comparing density of population with some college against population with bachelor’s degrees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778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4991" b="6173"/>
          <a:stretch/>
        </p:blipFill>
        <p:spPr>
          <a:xfrm>
            <a:off x="72572" y="1074057"/>
            <a:ext cx="9144000" cy="30262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College</a:t>
            </a:r>
          </a:p>
        </p:txBody>
      </p:sp>
    </p:spTree>
    <p:extLst>
      <p:ext uri="{BB962C8B-B14F-4D97-AF65-F5344CB8AC3E}">
        <p14:creationId xmlns:p14="http://schemas.microsoft.com/office/powerpoint/2010/main" val="717427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34567" b="5327"/>
          <a:stretch/>
        </p:blipFill>
        <p:spPr>
          <a:xfrm>
            <a:off x="0" y="1153885"/>
            <a:ext cx="9144000" cy="3091543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Bachelor’s Degree</a:t>
            </a:r>
          </a:p>
        </p:txBody>
      </p:sp>
    </p:spTree>
    <p:extLst>
      <p:ext uri="{BB962C8B-B14F-4D97-AF65-F5344CB8AC3E}">
        <p14:creationId xmlns:p14="http://schemas.microsoft.com/office/powerpoint/2010/main" val="2325829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635" t="63732" r="31510" b="5520"/>
          <a:stretch/>
        </p:blipFill>
        <p:spPr>
          <a:xfrm>
            <a:off x="31825" y="1385977"/>
            <a:ext cx="9112175" cy="277195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Census Tract: Some College</a:t>
            </a:r>
          </a:p>
        </p:txBody>
      </p:sp>
    </p:spTree>
    <p:extLst>
      <p:ext uri="{BB962C8B-B14F-4D97-AF65-F5344CB8AC3E}">
        <p14:creationId xmlns:p14="http://schemas.microsoft.com/office/powerpoint/2010/main" val="1031136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2453" t="66590" r="35031" b="5409"/>
          <a:stretch/>
        </p:blipFill>
        <p:spPr>
          <a:xfrm>
            <a:off x="-6229" y="1444598"/>
            <a:ext cx="9150229" cy="27443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891670" cy="1200329"/>
          </a:xfrm>
        </p:spPr>
        <p:txBody>
          <a:bodyPr/>
          <a:lstStyle/>
          <a:p>
            <a:r>
              <a:rPr lang="en-US" dirty="0"/>
              <a:t>One Census Tract: Bachelor’s Degree</a:t>
            </a:r>
          </a:p>
        </p:txBody>
      </p:sp>
    </p:spTree>
    <p:extLst>
      <p:ext uri="{BB962C8B-B14F-4D97-AF65-F5344CB8AC3E}">
        <p14:creationId xmlns:p14="http://schemas.microsoft.com/office/powerpoint/2010/main" val="162212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most colleges market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11894">
            <a:off x="1142123" y="1699678"/>
            <a:ext cx="3064933" cy="20432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4923">
            <a:off x="4429395" y="1949378"/>
            <a:ext cx="3064934" cy="20432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98938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Targeting Employers</a:t>
            </a: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7932" y="1296361"/>
            <a:ext cx="4389023" cy="292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957688" y="1159596"/>
            <a:ext cx="2734236" cy="603647"/>
          </a:xfrm>
        </p:spPr>
        <p:txBody>
          <a:bodyPr>
            <a:noAutofit/>
          </a:bodyPr>
          <a:lstStyle/>
          <a:p>
            <a:r>
              <a:rPr lang="en-US" b="1" dirty="0"/>
              <a:t>Building Illinois' </a:t>
            </a:r>
            <a:r>
              <a:rPr lang="en-US" b="1" dirty="0" err="1"/>
              <a:t>Bioeconomy</a:t>
            </a:r>
            <a:r>
              <a:rPr lang="en-US" b="1" dirty="0"/>
              <a:t> Consortium Employers:</a:t>
            </a:r>
          </a:p>
          <a:p>
            <a:r>
              <a:rPr lang="en-US" b="1" dirty="0"/>
              <a:t>Do they have frontline employees that need training to move to higher levels?</a:t>
            </a:r>
          </a:p>
          <a:p>
            <a:r>
              <a:rPr lang="en-US" b="1" dirty="0"/>
              <a:t>How could this fit into a marketing strategy?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70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Tough Choices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400" y="1444156"/>
            <a:ext cx="2290432" cy="1084538"/>
          </a:xfrm>
        </p:spPr>
        <p:txBody>
          <a:bodyPr/>
          <a:lstStyle/>
          <a:p>
            <a:pPr marL="0" indent="0">
              <a:buNone/>
            </a:pPr>
            <a:r>
              <a:rPr lang="en-US" sz="1200" i="1" dirty="0"/>
              <a:t>This is it.</a:t>
            </a:r>
            <a:endParaRPr lang="en-US" sz="1200" dirty="0"/>
          </a:p>
          <a:p>
            <a:pPr marL="0" indent="0">
              <a:buNone/>
            </a:pPr>
            <a:r>
              <a:rPr lang="en-US" sz="1200" i="1" dirty="0"/>
              <a:t>This is what matters.</a:t>
            </a:r>
            <a:endParaRPr lang="en-US" sz="1200" dirty="0"/>
          </a:p>
          <a:p>
            <a:pPr marL="0" indent="0">
              <a:buNone/>
            </a:pPr>
            <a:r>
              <a:rPr lang="en-US" sz="1200" i="1" dirty="0"/>
              <a:t>The experience of a product.</a:t>
            </a:r>
            <a:endParaRPr lang="en-US" sz="1200" dirty="0"/>
          </a:p>
          <a:p>
            <a:pPr marL="0" indent="0">
              <a:buNone/>
            </a:pPr>
            <a:r>
              <a:rPr lang="en-US" sz="1200" i="1" dirty="0"/>
              <a:t>How it makes someone feel.</a:t>
            </a:r>
            <a:endParaRPr lang="en-US" sz="1200" dirty="0"/>
          </a:p>
          <a:p>
            <a:endParaRPr lang="en-U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832" y="1346984"/>
            <a:ext cx="3200847" cy="2915057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238646" y="2138157"/>
            <a:ext cx="2983240" cy="1812472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Tx/>
              <a:buNone/>
            </a:pPr>
            <a:r>
              <a:rPr lang="en-US" sz="1800" b="1" dirty="0"/>
              <a:t>But what about PC gamers? Isn’t that a huge market?</a:t>
            </a:r>
          </a:p>
          <a:p>
            <a:pPr marL="0" indent="0" fontAlgn="auto">
              <a:spcAft>
                <a:spcPts val="0"/>
              </a:spcAft>
              <a:buClrTx/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200" dirty="0"/>
              <a:t>Ad answers: </a:t>
            </a:r>
          </a:p>
          <a:p>
            <a:pPr marL="0" indent="0">
              <a:buNone/>
            </a:pPr>
            <a:r>
              <a:rPr lang="en-US" sz="1200" i="1" dirty="0"/>
              <a:t>If you are busy making everything,</a:t>
            </a:r>
            <a:endParaRPr lang="en-US" sz="1200" dirty="0"/>
          </a:p>
          <a:p>
            <a:pPr marL="0" indent="0">
              <a:buNone/>
            </a:pPr>
            <a:r>
              <a:rPr lang="en-US" sz="1200" i="1" dirty="0"/>
              <a:t>How can you perfect anything?</a:t>
            </a:r>
            <a:endParaRPr lang="en-US" sz="1200" dirty="0"/>
          </a:p>
          <a:p>
            <a:pPr marL="0" indent="0" fontAlgn="auto">
              <a:spcAft>
                <a:spcPts val="0"/>
              </a:spcAft>
              <a:buClrTx/>
              <a:buNone/>
            </a:pPr>
            <a:endParaRPr lang="en-US" sz="1200" dirty="0"/>
          </a:p>
          <a:p>
            <a:pPr fontAlgn="auto">
              <a:spcAft>
                <a:spcPts val="0"/>
              </a:spcAft>
              <a:buClrTx/>
            </a:pPr>
            <a:endParaRPr lang="en-US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38646" y="4134482"/>
            <a:ext cx="2785188" cy="47740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Tx/>
              <a:buNone/>
            </a:pPr>
            <a:r>
              <a:rPr lang="en-US" sz="1500" b="1" dirty="0"/>
              <a:t>If you are not sure about your choice, test, test, test!</a:t>
            </a:r>
          </a:p>
          <a:p>
            <a:pPr fontAlgn="auto">
              <a:spcAft>
                <a:spcPts val="0"/>
              </a:spcAft>
              <a:buClrTx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5704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Targeting the Market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61316" y="1657528"/>
            <a:ext cx="4253914" cy="2785686"/>
          </a:xfrm>
        </p:spPr>
        <p:txBody>
          <a:bodyPr>
            <a:normAutofit/>
          </a:bodyPr>
          <a:lstStyle/>
          <a:p>
            <a:r>
              <a:rPr lang="en-US" dirty="0"/>
              <a:t>How Do We Choose Who to Target?</a:t>
            </a:r>
          </a:p>
          <a:p>
            <a:pPr lvl="1"/>
            <a:r>
              <a:rPr lang="en-US" dirty="0"/>
              <a:t>College Mission</a:t>
            </a:r>
          </a:p>
          <a:p>
            <a:pPr lvl="1"/>
            <a:r>
              <a:rPr lang="en-US" dirty="0"/>
              <a:t>Location</a:t>
            </a:r>
          </a:p>
          <a:p>
            <a:pPr lvl="1"/>
            <a:r>
              <a:rPr lang="en-US" dirty="0"/>
              <a:t>Employers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700" i="1" dirty="0"/>
              <a:t>Exercise: Choosing your target markets</a:t>
            </a:r>
            <a:endParaRPr lang="en-US" dirty="0"/>
          </a:p>
        </p:txBody>
      </p:sp>
      <p:pic>
        <p:nvPicPr>
          <p:cNvPr id="7" name="Picture 2" descr="http://ablebrains.typepad.com/.a/6a00d8341ca86d53ef01348250eaa2970c-800wi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0" r="352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8203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Don’t, They Will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668" y="1791631"/>
            <a:ext cx="1374289" cy="207215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Based on location AND online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9538"/>
          <a:stretch/>
        </p:blipFill>
        <p:spPr>
          <a:xfrm>
            <a:off x="2059425" y="1168845"/>
            <a:ext cx="6830576" cy="3475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84945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Your Competitors Doing?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2406" y="1414463"/>
            <a:ext cx="5740400" cy="322897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117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Your Competitors Doing?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100" dirty="0"/>
              <a:t>What are competitors saying to adults to enroll them? </a:t>
            </a:r>
          </a:p>
          <a:p>
            <a:r>
              <a:rPr lang="en-US" sz="2100" dirty="0"/>
              <a:t>Do they use adult learner messaging to attract them?</a:t>
            </a:r>
          </a:p>
          <a:p>
            <a:r>
              <a:rPr lang="en-US" sz="2100" dirty="0"/>
              <a:t>What communication vehicles are they using?</a:t>
            </a:r>
          </a:p>
          <a:p>
            <a:endParaRPr lang="en-US" sz="2100" dirty="0"/>
          </a:p>
          <a:p>
            <a:pPr marL="342900" lvl="1" indent="0">
              <a:buNone/>
            </a:pPr>
            <a:endParaRPr lang="en-US" sz="2100" dirty="0"/>
          </a:p>
          <a:p>
            <a:endParaRPr lang="en-US" sz="2100" dirty="0"/>
          </a:p>
        </p:txBody>
      </p:sp>
      <p:pic>
        <p:nvPicPr>
          <p:cNvPr id="11" name="Picture Placeholder 10" descr="Why DeVry | DeVry University | Different. On Purpose. - Mozilla Firefox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4" t="-1746" r="28726" b="1746"/>
          <a:stretch/>
        </p:blipFill>
        <p:spPr/>
      </p:pic>
    </p:spTree>
    <p:extLst>
      <p:ext uri="{BB962C8B-B14F-4D97-AF65-F5344CB8AC3E}">
        <p14:creationId xmlns:p14="http://schemas.microsoft.com/office/powerpoint/2010/main" val="1712821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</p:spPr>
        <p:txBody>
          <a:bodyPr/>
          <a:lstStyle/>
          <a:p>
            <a:r>
              <a:rPr lang="en-US" dirty="0"/>
              <a:t>So How Do You Market to Adults?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They are not “coming of age” and often not “aspiring academics”</a:t>
            </a:r>
          </a:p>
          <a:p>
            <a:r>
              <a:rPr lang="en-US" dirty="0"/>
              <a:t>They are mostly “career accelerators” and “industry switchers”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2" descr="C:\Users\dsteele\Dropbox (CAEL Marketing)\Marketing\Images and Graphics\Stock Images\iStock_06060223Med_CMYK.tif"/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1" t="-31001" r="5170" b="-249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9064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They Care About?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328" y="1511519"/>
            <a:ext cx="3060539" cy="27237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303" y="1523861"/>
            <a:ext cx="2939520" cy="27237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758308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Their Challenges?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035" y="1431890"/>
            <a:ext cx="3074622" cy="28774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88" y="1424085"/>
            <a:ext cx="3120915" cy="2867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267514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Establishing a Niche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424518" y="1440477"/>
            <a:ext cx="5298141" cy="2591396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/>
              <a:t>What do we do better than them?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/>
              <a:t>What do we have that they don’t?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/>
              <a:t>Now put that in the context of what adults are looking for.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en-US" dirty="0"/>
              <a:t>			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3" name="AutoShape 4" descr="data:image/jpeg;base64,/9j/4AAQSkZJRgABAQAAAQABAAD/2wCEAAkGBxQTEhUSExQUFBUWFBcYFxYWGBocIBccGhwYGhwcHxwYHygkHR4lHBUYIzEhJSkrLi8uFx8zODMsNygtLisBCgoKDg0OGxAQGCwkHyQsLC83Ny0sLyw3Kzc0NzcwLyw0LTc0LCssLC8sMC8sLy4sLCw0LCwsLywsLCssLCw0LP/AABEIAMkA+gMBIgACEQEDEQH/xAAcAAEAAgMBAQEAAAAAAAAAAAAABQYDBAcCAQj/xABDEAACAQMCAwUFBAYIBgMAAAABAgMABBESIQUGMRMiQVFhBzJxgZEUQqHBI1KSsdHwFVNicoKiwuEIJDNDstJjo+L/xAAaAQEAAwEBAQAAAAAAAAAAAAAAAQIEAwUG/8QALxEBAAICAAUACQIHAAAAAAAAAAECAxEEEiExQQUTIjJRYXGRsaHRFCOBkuHw8f/aAAwDAQACEQMRAD8A7jSlKBSlKBSlKBSlKBSlKBSlKBSlKBSlKBSlKBSlKBSo7jHHLe1VWuJkiDHSuo7sfIDqflWaDicTyvCkiNLGFLxgjUoYZBI9RQbdKUoFKUoFKUoFKUoFKUoFKUoFKUoFKUoFKUoFKVocb4ottC87q7JGpZ9ABIVQSzYJGwAJoN+lV08yuI/tJtnW12JkZgrhD/3DERkJjvbkMB93wqflBIIUgHBwSM4PgcZGfhmg1rDiUczSqhJMMvZSAgjDaVfx6jS671uVBcInmW6lt5pBLiGKVWEYT3mlRhgE59xfHxpzTIf+WiyVjnuRHKykqQvZyOF1D3dboieffwNzQTXaDzHXHXxNQnNN3JB2M4mKRLNEkqEJpZZHCFmZhlQusNkEe7WG+5YsIlWYww2/YOsgkRVjK6WDYyBupxgjxz54r3z5Oi8PndyoATUoYga2Uh0QA9WYqAF8ScUGe35kiZkGiZFkYLHI8TKjkgkDJ3XIG2oDOwG5GdnjfEjCi6E7SSRxHEmdIZjk7tg6VCqzE4OynAJwDE81Xqy2QkhEkuZYXTsY3kJMcqPjCA4B7MjUcDfrW1x/hCX0CBkXKusqLPHqGpc910PgQSCOoznqKCNv+ZXte/PPZSLqAeKMlJEB6ldTt2pHXTpUkDbfY24Gq5b210oCRW1nanGGkVy4X+4gjTV/iK/PpVijGAATk4GSfH12oOJe0qOP7dxH7YQGawU8OZ8hQUAaQKegkLg+u/rUvwXicd7xexuLPDFLEm9dRth0GiNj0Lh/Drt6bWL2i8W0tb2SWUd7NclyiTaezURgFmYsD5jp5HfpnV4Bwzi8bIunhdpbh1LRQI5JGRqHTSCRtnNB0ClKUClKUClKUClKUClKUClKUClKUClKUClKUCtLjSqbeVXDMrRupVVLEhgRgKoJPXyrdpQVWNZLnhJikhl7V7UQyRsAhLtGFcjWR3csd/Q1P8PeUwqZUVJdPeXVqAPTqMZB6/OsHGuOwWqa55FQeXifQDxNUe959uZzpsoNCnpJMDk+oiAyfnigsrcGu2n+0PdQxkRNGBFAejMrbmSRgxBTY6R7zbHO0hdGAw9lcyJKCAG7TT3sb5wMAHO+3TFc+PAL643ubqUg/dDCMD4CLvftGs8Ps9t+r98+ZXJ+rs2anSNrFawcORwxmaUqQVE9xNMEI6FVldgp9QPAVYUv4mGQ6kfz51SByRbfqH9mP/0pHyZCh1Rkxt5hV/06T+NTyo26BHIGGQQR6HNe6ptvbzR9NE3xLq37RLH/ADCtlePtGcMrr/Zk3+ki9f8AMajSdrTWhxy4mjgd7aITzDGiNnCBtwD3j0wuT8qcN4vHNspww6oeu3X4j4fPFb9QlyvmHh3GLrRLN/R1j2La459bmSInYgP7uGGxUjBrPxfhN7FC1xfcbkjhAGo21uFxnodS5bByN8CrD7TuBS3lg8cABlR0lRD0cxnOnfzGfniq1xvnKa8s5LKLht4LqeNoXSSMrHEXBVmMh2Kjcg4GdulB0y0mV0V0YOrKGVh0YEZB+YrLUVyrwo2tnb2zNqMUSIWHiQN8emalaBSlKBSlKBSlKBSlKBSlKBWrxS6MUMkqxtKyRswjT3nKgkKPU4xVd9o3Hriyghlt1jctcxxssmcEPkDce73tO++2airS7vbPidvbXV2LqK9jmIzEsfZyRgMQmn7pDdDQWzljir3NrFcSQvbu65aKTqu5HiBscZGQNiNqhfaJdCXhl4LefEkcWvVDJ3l0EORlDkZCkfM1Qrni8rcK7CWeUIvGGtLuZmYssOtmOXJyB3kXPTG1X+Dlfh9urQ28cUMlzbvEoVt5V05zgnvY66vx3oPFl7QrH/l4pJwJJUi8GKhnUMFZwNKsc5wT41scx82mGdbS2tpby5MfaMkZVVjTOAXdjhcnoPT4ZoVhapLykdKhWjjdzgYIeKUsW+PdrJxvhXaTxcSktbm7tbuzgLLbSOrxuFBGpFZS6lW89jn5h0DlPmpLztYzG8FxAwWaCTGU1bqQVOGUjof9sxvNXOPZkw2wDyn733UB+8ceHl4nwwO8KPacT7NporWwWxMmlQWyZinUmQZPVtguSTg5263Hlrl0RgO+8h3JO5BPiT4t6+HQesxCJlEcL5VaV+3umZ3O/e6jPgAdkH4+eDvVzseGBBhFCjxx4/E9T869315DbKGlbAJwNicnr4CvHBePxXLOsYYaADlgBnJI239KnmrE631dIwZZpOSKzyx58N5LQCsohHlWSlWcXjsx5V4KrnG2fKofnaMm0cqSCrK2xxtkA9PQ1SeULjReRH9YlD/iH8cVwvm5bRXT0uG9Heu4e2aLdt9NfCNumPag1hlsu6RgEHqDuDW6BXtq7S81SOLcvN79uxjddwM9COmk/kfkRW7yhzaZnNpcjRcqDjwEoHUj+0PEfP0EzxG+gj2kkRG8id/pVS5s4OLhBcW7DtYzqSRCOq+II8R5eIyPKq7iekL8lojmmJ0mgeKNd3S/8ulr2J+zSblhKQNJYZ3AOrIwPDFU/ikkiMyXvMSRMD3ordY0ZfTYlx86vnKPHPtlqJD3ZBlJVH3XGx+R2I+Ncr5S4zwqxaa1uYRc3kdxKGmWAytMdZ/WGVYdCOmQSCc1A6P7Or23ktmW2uprxY5WDSzkltRAbGSoyO8MVaqrnKXMYuy4W0ubZEA0meIRh85HdGfDA6+dWOgUpSgUpSgUpSgUpSgUpSgrXtE5fkvrCS2hZVlLRsjOSACjqxJIBPuhvDxrPxzl83E1nPrEb2spkOF1awylWXqMZz136dK+cpc3W/EBKbcv+hk0MHXB9CNzscHHjt0qfoK/w7lGCIXakGWO8meaWN8Fcv7wAA6HGd61uXPZ7w+yl7e3g0ybgMzO5UEEHTrJxsSM9aguBc73MnHLjhsqxLFGknZ6VYMcaGUsSxydDHoBXQ4pVYZVgwzjIIO/yoMVnZRxLoiRI1yTpRQBknJOB4k1oc08YFrbPL973UHmx6fx+Va9rznYyXH2RLhGm1MunfBZfeUNjSWHkDmqx7RpjLdW9qvQd8j1J0j6bH50Hjkng5Ym4k3dmJyfFvE/LoPnV+hiwKp95zELRvs6RZKBRqY4GCAc4G56+lQnGOZp5JWKSOiBiECEjYdCcdSetUvnrXo9Dh/RWfNqe0TG9yuPOPC3uIkWMAssgO5AGNLA7n4io7lDhRt5m1TQszIR2aNk7EHPy/OsN1xBrnhbu3voyhj54Zd/mG/fUDydLpvIvUsv1VvzxXG1q+sidd9N+HBl/g8mOba5ebprvrr3/wAOgcb43HbKC+SW91V6n+A9aq78/PnaBcernP1xUVzrcF7tweiBVH0BP4sazJy6psPtIZu0ALEbY0hiCMYznAz1pfLe1pivhfh+B4XFhpfPG5vr4+ey1R8TS9tJgmQ3ZsGQ9QcEj4g461ze0n0Oj/qurfQg/lUvyXeaLtFztIChHnkZH4gfWoi6h0yOn6rsv0JH5VyyXm0Rby3cJw1cGTJij3Z1Mf13E/hs39+88jSOxJJOBn3R4AeWKunJnG2eGRZCWaFdQJ6lcHr54I/EVH8fsY/6Ot5UVVKhMkAZOoYOfPvYNaHJD/pnT+shdfnjI/camu6ZO/dx4iMXEcJbVdck/bXf9EXbQvczhcjXKxJY+eCSfwNSXApHtbswvsC2h/LJ91h9R8jUNY3TRSJIuNSHIz0+Bx4Vm4lfvPIZG0hyB7gx0GBtk7/wrnW0Vjfnbbmw2yzOOdermuvpP/Fn4IPsnFXhG0d1HqA8nT/bI+Qq+JGBnAAycnAxk+fxqgczS/8AMcOuOhMqg/BgCR+Jq6cavTDbzTKutooncJnGoqpYLnwzjGa9KXxGtdJb1VXj3PUFrfW9g8czSXBXDIuVXU2kZyd9wc4zgVzG89snEZLf7VBaQxwxyiOR3JcFm3VQNSnpnJx4jpW57ROeblP6KuoJOxjuYg7qFQ4wYyw1MuRs+NiKgdrJrmfP3PF1Z8Us7ZOzFvOYtZK5bvSaG7xOAMY8POqpz9xGS+47Hw2S4ktrUaV7raQxMfaavIsxIQZ6eXXOl7deGJBHwxUcyokc0OskEkRmPqRtq3I+INB3DhXMlpcu8dvcQyunvKjgkDOM7dRnxFVji/tTtYXlWOK5uVgOJ5YI9UcW+N3JA6/L1rnXB7GOz5n7CBeziljxGATsJIA3j/aBqtcLtHsZ57PiEXEWRiR2VtIyrMdxlhjEisMYIP18A/TPBeKxXUCXEDB45BlW/AgjwIIII8CDW7VU9mFt2fD41+zNaDXIVhdmYqpYlSS5JyRuem5Owq10ClKUFc5z5zt+GpG04kPaMVQIuckYzkkgDr4+RqC4R7VILjiIsFicK2RFOTtIRk7Lj3CFOGzv5VG/8RFlr4akn9VcIfkwZf3kVRePOIrnl68XAU2toh+MTKH/AAkx8qDoHIHMyNxK/sltoLVYmkYmMbyMr6S7H1Ug9PGobgnNF9fw33EYZ5EFtKvYWiIhV0XvMjjSWZnXbIOQTt4CtWFew5ukQ+7cowPweHV/5x4r1/w+O0E9/YyYEiMpx6oWRiB5ZK/UUEZz9A68xQBC0JvIoVYjZlWbML4Pg2AQD4EVk9mEr2VzxmyRm/RxTNGCfGEuob4lWU/SsPtN4g7ScK4lIArLJIjlQQD2E+xGSdiNR6+NSMS9jzbIhH6O6RgfVZIA34umKCmcElkn4XDBawTyXdvf9sjxxMyhSoO7jYHUBt/Zrq9nM03FdTqVYRxsVPVSYgSp9Qw/Cq5yLFc8FubyzmtbqaKUZgkgiZw5GQu4wBqVhnOMEb7b1KcsW8ltxCCGckytaxa2Jzlwmhtz1wwIzUx3RLZ55jxdn+1Gh/DT/ppzDwuOO3tpYxjWg1nJOolQ2d/nW57RosSxN+tGR+yf/wB194h+k4VC3jG4H0LJ+YrHasc14fVYMtow8PaJ6b5Z+0x+YeOVu/aXkXjo1D9lvzUVXuFT6Jon8pEPyyM/hU97P5P08kZ6PER9CPyJqsSIVJXxUkfMHH5VztPs1lqxV/n5qT51P3jU/hMc4x4vJvUqfqq1buSGD2QRgCAzoQfEE5x9Gqt88Jl4Zx0lhU59Rv8AuYVI+zm9A7WIkA5DjPj4N9ML9a6451mn5sHFxOT0dWY711+nSVl7W2h8YI/hoB/DeufcywabubyLah/iAb8zURdgdo+jGNbaceWTj8Ks3PUWmZG/WhQ/MZB/Kq5MnPXt2duE4X+Fz19qZ5onv8tSkrP9Lwl18UDf5G1j8KrnLk+i6hP/AMgX9ru/nVk5C79vcRHxP/muP9NUi3l0sjeIZT9CD+VRefct/vRfhqbtxGH57/uhtcWtzHcTL+rI2PhnI/AirvzHxo20ULQJEO1BPu+ikYwR+tWjzzwVywuIlLBgA4UZIx0bA8MYHyFVi2sLmcrGqyMF2XUGCoPidgKe1S0xEd1Y9VxePHlvaNV3uJ+n79Uzxi6aduGFsa3k7RsDHukDp866JdRa4nT9ZGX6gj86oXCbcScQCrvHaRiJT5sPeP7RP0roLuFUk9ACdvStvXUbfL5JrN7TXtudOD8tezniB4XfWcsIiaSW3kg7R1wxViJM6CxXCgdRvmrJxH2VzXXDbGzlmjjlte0DOoLgqxJAHu+Gn6V1Gxu1ljSVM6XRWXIIOGGRkHod+laXHeKGDsDpBWS5ihYk+6JMqCPM6yg/xUUVzm32Z2nEOzaYusyIqGWLClwvmrAjrn1GetbKeziwNrBZyRNNFAzNHrdwdTkliShGck9OlTllx+1mkaGK4hklXOqNJFZhg4OwOdjsfI1oXPOEKM/cneKNistwkZaKMjZstnJCnZioIXByRg0EgvArYSrN2EXaqqqshUFgFGAAx32FSGK+IwIBBBBGQR4ivVApSlApSlBWPaVwR7zhtxbxLqkZVKLkDLKysBliAPd8TVAv/Zne3XDLC2YxQz2zSaizE4RiSuCgOTstdmpQUfivIJn4nbcSM+hoEjUxhM6ypYk6iwwCGx08K2+Lez62muvtivcW85Gl3t5DH2gIwdWB5AbjHTz3q0zzKis7EKqgsxPgAMk/SsdhepNGk0TB43UMrDoQehoI6blazeKKCS3jkjhGI1kXUF2xnvZyT4k9alFtkB1BFDYAzgZwOgzUPzRxxrU2uFDLPdxwOTnuCQNhhj1UDfzqZSZSSAwJXqARkfEeFB7Nc39pMDQyQXyDeBwH/uE9fkf31a+Ic42UEvYyThXBVW7rlULYwHdVKoTkbMR1FbXG7JZY2VhqVlII8waCr88Ms1tBcJuurY+jj+KgVq8CPacNuY+pTUwHyDj8VNR3CF+z6uF3bEQOwME23dOdQUk7b4x9au3COX47cOFLsHGGDEevkB5muU45m+47TD1MXG0rwkY596tomPvv91B5SuNF3CfAsVP+IEfvxWLmaHRdTL/bJ/aAb/VV+tOVbWNgyxnUpBBLucEdPHFSEvD4mYu0aMxxlioJ22G59KpHD25eWZ8tdvS+KM/ra1nXLrxHncfH5q5b2AvOHRKCNaDuE/rJlcH0I2+nlVNm4ROjaWhkz6KT+I2NdcRABgAAeQGK9CulsEW1uerJg9LXwzblruszM6+G3POW+U5ZJFaVDHGpBOrYtjwA6/M1bOZuXTdtGQ4TQGB7ucg49R5H61PdBivo86muGsV045vSefJljLE6mO3y2heA8AW01FXZy4UHIAHdz5fE18tuV7VTnsVb+8S34E4qXO5r0avGOsRrTNbi81rTbnnc99dN/Z4Y/hULzPxf7PEdJ/SuCEHl4FvlkfMj1xscZ4ukC5bdjsieLEnA+WSBnHiAMkgGjW/EA88s14ezMbgLERlm66dKrnI64AzjBzuXNXZ0raB7Cxe4WMSODGzKSRlS6q2/mFYkZ8cZqWmury2lt3nlilinmEMiLHp7FnB0FG1EsNYCHV11g7dK1xxCPiPDrlLYPreCQIHGDqKtoPXpqHnUrxqwkuLSNQAsoe3lAY4w0bxuQSM790iqLq3ZXsl2bO0mkbSWv+3KtpMptJliVCUwQp1hiBjOkDoSK9848BhgtLoJK6IY0mEGs9w27q7yR5OpdtOQNgQDsTUs/KhbtGEnZyC7e4t5EGTEXQK4KtswbMgI8Q3gcEZE5YaQyteTfaGkt3t+5H2SpFJ/1Aq6mOpsLlix9xcAeIYeZ7aOJLKaNFQQXUAXSANMcv6Bl2+7pkG3TujyqC5eVkt5YZr9bYW0kyTRiOIFVLswdml1Z7RGD6sDOur5Nw6N4hC41oNGzeOggqcjxBUH5UueFwyOskkUTuvusyKSPgSMig0uTgBY2wVZFUQoFEpBcKB3dRAHe04zsKmKUoFKUoFKUoFQHOHMn2GOKTsnm7SdYQqEAhnVivXbdlC7ke9U/VX9pNlJLYt2SNJJHLDKiKMljHIjYHrgGgw8M5huRdrZX8MEZnjd4GhdnVtGNcba1HeCsDkDB3qv2nMVzLY2UAdYJ7i8ktJZI1C9ksTS6uzXoGKxgDyzVo5l4VLLdcOuYlybed+03A0xyxMjHc776dhvUbHyMXiuYZH7PN+11ayRHLQk6WDYIxnXryPENQaPtB5fFvwm4KTXLtHJDPrllaR1MbrkqX904ydtq+8V4JBYXXDrq1Xsu0n7CYqT+mWZG0mQn3m1gEMd8mpxOW7mWKaG9ve3SWBotMcCRY1bdpnLEuPDw36VLXHA4ZIYoZAXWFomQkkHVFjQxK4ycjPkaDm/BYJJEv7Ke+t7ZftFyJo3iXtCsrMwkLyPgqyMMMF2wPKuk8BhQWsCRy9siwxqkuQe0UKAGyNjkDOa+8Q4DbTurzW8Mrr7rSRqxHzYVvogAAAAAGAB4UFa5h4GkylHGR4HHT/aofhnFJ7QiGcNNENlYd51Hp/WqPTvjphutXySMEYNc95p5vs7aV7e6WZACAHaFijZUMCjLnJwfjkGpiULjZXscq64nV16ZU5wfEHyI8jvWauf8usl1F9ptpNeHaPX342bR0IYYOMEd1wVByKl/wCmLiL/AKgJA/rEB/8AsiIH+SrbQtNZYV8aqkfOCfejP+HUfxZFFZzzvAB7kv0U/uaiFnG5pKaqUnPkf3IZXPqGX8SuKjpua7uU4iiWP494j5LqB+eKC9M6opZiFHiSQB9TVU4xzmuTHbDtX6Fz7qn+P+xAaon+hLic6rmVj6E7fJVPj5FselSZt4bNEdlIDSxxBsZw0jBV2Gyrk9RUbTpAxcuSyyfaryZ8odcaoSNBXcOc+IH06AAbVCcT4rLNJqDYkaPDzAAdmh6RR46OwH6V/PuDpt1274eOyZT95SDj1Fcv5o5beLNyj50+8DgYA28TgjzH0q2PUz1TKD4ddT2cvbWzYO2uM7q4Hhj+flXXOUOcIb5cL3Jl9+Juo8yPNfWuT2tysgwdmHh+Y8xWC5s2VxLExjlXdXXb91ab44srE6foOlc+5L9oYlItrzEU/RX6LJ+Sn8Ph0roNZLVms6lcpSlVClKUClKUClKUClKUClKUGKW4VerKCTgAkDJPQVT+F+0OH7PJPemK00TNEEEyzEkAH/t/e33XGRXHefuGgXvFwQxkjMVzC2o5QNImvG/T9P8ALTUNJdCO5MvVYr6C5x6SjW4+HdQUHWOM+1Hs7+3aFmubGW3dtEMeXZ11gjvYIxpBI2wN6y8R9siFYjaWrzNJbyTsJHEehIzIGGwbUw7FzgeGOtc/ubW2tL22S2klYQcTaKbtUCgCUopVME5XTG/XHvetQdhbaHt43lMKxXdzavNkDSjBQd22A78mc/rGg/THKfHVvrSG7RSolUnSTnSQSrDPjhlIzUXzdzZb2z/Zp7e5nDRh2MUJkVQWIGog5Byh+lQ/sKuQ3Cwqhgsc0qjU2rqdWzAAEZY+FWfmLi9raGOe5mEGSUUnOHyMlSADtsDnbBHXcghE8lcWjvBMsfalIXUI8qMjFWGdJ1DvMpyNXUjBOTkmeewI6GtThXN9ncSOkM8UgSNZGZXGACSpz5YwvX9YVP0Ffm4WD70aN8VH8K0Lizt0ZUcQK7nCKzKpf+6pOW+VWu4hDqyN0ZSp+BGD++uScE5ZWXg128g7W7Tt40lfd4vspKRKrdUC9kDt4sT40Fk5jt4YYGDhou0DRo8MLSOrFTggIrHI61u8m24ks4GSV5l0Y7R10s+klSWXwOQdjvVg4HedtbwzZz2kSPn+8oP51X/ZudMNzB/UX91H8i/ar8tMooMNzfXD3EtvYwwOYAvbS3DuqhnGpY1EakltOCSdhqHWsXOUkkvBppZYDbyxqJTEWDaWgkD7MvVT2eQdtj0FfYeJR8P4jdrdOsMV2Y5oZpDpQsqCOSMsdlYaFYAncMaloOJR8StblYlfsmWSFJGGFmBTBZPErqJGcb6dqCuLPd25sbye5kkF3PHHPAdPZRC4UmMIAARofQuoklsnNYOcjG3E0hmtZrqNLTtIoo4xIDI8hVnYMQvdVVALdNZqSk4XcT8Fto+zYXMaWjaH7p1wtGTnV0zoP1qa5i4HJLJFdW0iw3MIZVLqWR0fGqN1BBIyoIIOQRQctPKU5eaRLd7WMaGgikaPI2OtRoZtIzggE43I6YrVtbrJ7OQaXBxuMbj08D6V1rhfCLrU8t3cJIzKFWKGPREnjkaizs3qT08KgObeUlmyy4SUdG8G8g2P39RXfHl10lWYUK/sFcaWHwP8KneUue5bMrBd5kg6JL95PQ+Y/keVQiTtGxhuAVYbZP4Z/I1kurYEaWAIP871omItGpV3p3K0uklRZI2DowyGU5BrNXBuA8cuOGvmPMkBOXiJO3qvl8f312Pl3mGC8iEkLZ/WU+8h8iPzrJfHNfovE7S1KUrmkpSlApSlApSlApSlBzbm32fTXV/PcI8axT2JgbUTqEn3TgDdQVQ9fOo+09iyEMLi5LB4IoyI00kNHpCuGZjnZSMFfvV1mlBRLL2V2Sq3bGa4dplmaSSQhiyBgu6Y27x/Dyqfj5PsgJB9miYTSmWQONepySdXfzg949PPFTlKDFa2yRqEjRUQdFUAAfAConmvsEh+0XBRUtz2mp01jGCrLp6nUGI23zjrjFTdRXM/DRcW7R6Q5DRyKh6O0TrIqn0YoAfjQQXKV7wm9Z5LNIO0CFJAIuzfQ/UEEAlTtvuPnVttYBGioucKAo1EscDYZJ3PxO9QnHCgjiuY4mMgeLsykbFgHZQysFGVUoWDZ2HxAqwUCoHgHATALtGZWS4uZZlAzlRKBqU5/tajt51PUoI3lvhX2W1httZk7GMIHIxkDYbZONsfSs1jwyOJ5ZI1w0ziSTcnUwVUzgnA7qjp5VuUoPE0KuNLKGHkwBH0NegMbCvtKBSlKBWKeEMN6y0oKZzRyyk64YYYe64G6/xHpXOJVktX7Gcd37rddvMeY9Ooru8kYI3qucwcASZCjrkeB8VPmD4GuuPJNek9kTG3MZYtsjdT0IqOi7W2lFxasUcdQOjeYI6fKpDiFjLZPpYa4mOzeB/g3p4160hl1IcqfwrXExMKdnROSueor0dm+IrgdUPRvVSf3dfjVvr87X/DySJIzpddwRt0/P1q8ck+0jcW98dLDYTHb9v/ANvr51nyYfNVol1GlfFYEZG4PQjxr7WdYpSlApSlApSlApSlApSlArzLnB04zg4z0z4V6pQc7uOZONW5RZrC1m1YAeGfQrMTjSO16MfAE7+GTtVo5e5gacmOa3ltJgM9nLghh4lHXuuBkZ8RkbdKrd1d8Yka4UW9hPB2ssYid3V9AJC6s93vIVbr0YdKnOHcPuja2XbFftMLRtKc5yMMjgN4kox+J+tBZKUpQKUpQKUpQKUpQKUpQK+Mua+0oIPjHCFkUqyhlPUGuWcc4HLZMZI8tETvnw9G/Jv5PbiKjeIcPDA7A5G486vS81RMbcdhlWUZXYjqp6j/AG9a0OI8NWQeTDow/ncVP8zcqtAxmt86RklRuU88ea+n8iKs70S7HCv5eDeo/hWytotG4U1psco88TWDCC4Bkg8N919UJ8P7J/Cuz8M4jHcRrLC4dG6EfuI8D6GuH3dorgqwyP3VpcJ4rc8Ml7SJtUZI1A9GHkw8D61zvii3WO60S/RFKr/K/NkN6o0ZRyuoo30OD4jPwqwVlmNdFilKVAUpSgUpSgUpSgUpSgofMl9xH7Y/2Q2kUMQgR2nRiZGkJ05K7iMFgOowSevhbOC37SoRLH2UyHTJHnUAcZBVvvIwIIOxwcEAggLzhayOzNgrJEYpUI99dyu/gRqb9s+lanLnL/2UysZ57hpSvemYEqqAhVGAOmTv1OaCbpSlApSlApSlApSlApSlApSlApSlBpXlkG3HWua83cnZJlgGG6sg2z6rjo3p/J6vWtdWoYVatprO4NODWvEd9E2x6Bzt8m8j61tXQOyKhkeQ6UjAzrJ/LxJ8BVx5u5SWXLqNMnjge+PUeePGo3hPLsmDGhMSMNDyb9oY/GJWPuBjuWG+MAEYFaJzRy9O6murc9nPL8cVwZY3D6Iuyd1915tTdppPiibIPVT5V02ovgnDlhjVEUKqqAqgYAA6CpSssrlKUoFKUoFKUoFKUoFKUoFKUoFKUoFKUoFKUoFKUoFKUoFKUoFKUoFKUoMFzbBhWC34eF3repQfAK+0pQf/2Q=="/>
          <p:cNvSpPr>
            <a:spLocks noChangeAspect="1" noChangeArrowheads="1"/>
          </p:cNvSpPr>
          <p:nvPr/>
        </p:nvSpPr>
        <p:spPr bwMode="auto">
          <a:xfrm>
            <a:off x="1259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pic>
        <p:nvPicPr>
          <p:cNvPr id="1030" name="Picture 6" descr="http://phillipjstone.com/wp-content/uploads/2012/01/What-Is-a-Nich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64122"/>
            <a:ext cx="2757488" cy="222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58119" y="3747247"/>
            <a:ext cx="2877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Exercise: Crafting marketing messages</a:t>
            </a:r>
          </a:p>
        </p:txBody>
      </p:sp>
    </p:spTree>
    <p:extLst>
      <p:ext uri="{BB962C8B-B14F-4D97-AF65-F5344CB8AC3E}">
        <p14:creationId xmlns:p14="http://schemas.microsoft.com/office/powerpoint/2010/main" val="1144015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4849091" y="0"/>
            <a:ext cx="4294909" cy="4564167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</p:spPr>
        <p:txBody>
          <a:bodyPr/>
          <a:lstStyle/>
          <a:p>
            <a:r>
              <a:rPr lang="en-US" dirty="0"/>
              <a:t>The Hidden Higher Education Market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Many more adults than high school grads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8996" y="3585438"/>
            <a:ext cx="454926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900" dirty="0">
                <a:solidFill>
                  <a:schemeClr val="bg1"/>
                </a:solidFill>
              </a:rPr>
              <a:t>Source for High School Graduates: National Center for Education Statistics. 2012-2013 school year. </a:t>
            </a:r>
            <a:r>
              <a:rPr lang="en-US" sz="900" dirty="0">
                <a:solidFill>
                  <a:schemeClr val="bg1"/>
                </a:solidFill>
                <a:hlinkClick r:id="rId3"/>
              </a:rPr>
              <a:t>https://nces.ed.gov/programs/projections/projections2021/tables.asp</a:t>
            </a:r>
            <a:endParaRPr lang="en-US" sz="9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sz="9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900" dirty="0">
                <a:solidFill>
                  <a:schemeClr val="bg1"/>
                </a:solidFill>
              </a:rPr>
              <a:t>Source for Adults with some college and no degree: Lumina Foundation. </a:t>
            </a:r>
            <a:r>
              <a:rPr lang="en-US" sz="900" dirty="0">
                <a:solidFill>
                  <a:schemeClr val="bg1"/>
                </a:solidFill>
                <a:hlinkClick r:id="rId4"/>
              </a:rPr>
              <a:t>http://strongernation.luminafoundation.org/report/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8" name="Content Placeholder 7"/>
          <p:cNvGraphicFramePr>
            <a:graphicFrameLocks/>
          </p:cNvGraphicFramePr>
          <p:nvPr>
            <p:extLst/>
          </p:nvPr>
        </p:nvGraphicFramePr>
        <p:xfrm>
          <a:off x="3982348" y="922512"/>
          <a:ext cx="5942048" cy="329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907112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Vehicles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4773383"/>
              </p:ext>
            </p:extLst>
          </p:nvPr>
        </p:nvGraphicFramePr>
        <p:xfrm>
          <a:off x="618566" y="1030942"/>
          <a:ext cx="7431740" cy="3563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362207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61316" y="457199"/>
            <a:ext cx="4342570" cy="507831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700" dirty="0"/>
              <a:t>Advertising &amp; Tracking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altLang="en-US" dirty="0"/>
              <a:t>Google analytics to track results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/>
              <a:t>Google AdWords, Social Media and Search Engine Optimization to drive traffic</a:t>
            </a:r>
          </a:p>
          <a:p>
            <a:pPr>
              <a:lnSpc>
                <a:spcPct val="110000"/>
              </a:lnSpc>
            </a:pPr>
            <a:r>
              <a:rPr lang="en-US" altLang="en-US" dirty="0"/>
              <a:t>Direct mail, inserts and advertising can direct to unique </a:t>
            </a:r>
            <a:r>
              <a:rPr lang="en-US" altLang="en-US" dirty="0" err="1"/>
              <a:t>urls</a:t>
            </a:r>
            <a:endParaRPr lang="en-US" altLang="en-US" dirty="0"/>
          </a:p>
          <a:p>
            <a:pPr>
              <a:lnSpc>
                <a:spcPct val="110000"/>
              </a:lnSpc>
            </a:pPr>
            <a:r>
              <a:rPr lang="en-US" altLang="en-US" dirty="0"/>
              <a:t>Landing pages for ads</a:t>
            </a:r>
          </a:p>
          <a:p>
            <a:pPr eaLnBrk="1" hangingPunct="1">
              <a:lnSpc>
                <a:spcPct val="110000"/>
              </a:lnSpc>
            </a:pPr>
            <a:endParaRPr lang="en-US" altLang="en-US" dirty="0"/>
          </a:p>
        </p:txBody>
      </p:sp>
      <p:pic>
        <p:nvPicPr>
          <p:cNvPr id="8" name="Picture 2" descr="http://www.digitaltrends.com/wp-content/uploads/2013/03/best-instant-messaging-client.jpg"/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0" r="18940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6349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Media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Use Social Media to help build awareness around credit for prior learning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433" y="84335"/>
            <a:ext cx="2349286" cy="216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161" y="1540452"/>
            <a:ext cx="2522303" cy="2678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4027" y="2164456"/>
            <a:ext cx="2522303" cy="25223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82601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Media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Facebook Post Ideas:</a:t>
            </a:r>
          </a:p>
          <a:p>
            <a:r>
              <a:rPr lang="en-US" dirty="0"/>
              <a:t>Let them know about PLA information sessions.</a:t>
            </a:r>
          </a:p>
          <a:p>
            <a:r>
              <a:rPr lang="en-US" dirty="0"/>
              <a:t>Share education news stories from online, local, and national media</a:t>
            </a:r>
          </a:p>
          <a:p>
            <a:r>
              <a:rPr lang="en-US" dirty="0"/>
              <a:t>Show photos of successful PLA students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07" y="105969"/>
            <a:ext cx="2546785" cy="2577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425" y="1739746"/>
            <a:ext cx="2804149" cy="2396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237" y="2249290"/>
            <a:ext cx="2678222" cy="24827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54755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Capturing Leads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70315" y="1148444"/>
            <a:ext cx="2373086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chemeClr val="accent1"/>
                </a:solidFill>
              </a:rPr>
              <a:t>Others capture leads right on the home page or landing pages.</a:t>
            </a:r>
          </a:p>
          <a:p>
            <a:pPr>
              <a:buNone/>
            </a:pPr>
            <a:endParaRPr lang="en-US" sz="1800" dirty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sz="1800" dirty="0">
                <a:solidFill>
                  <a:schemeClr val="accent1"/>
                </a:solidFill>
              </a:rPr>
              <a:t>Also provide a toll-free number</a:t>
            </a:r>
          </a:p>
          <a:p>
            <a:pPr>
              <a:buNone/>
            </a:pPr>
            <a:endParaRPr lang="en-US" sz="1800" dirty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sz="1800" dirty="0">
                <a:solidFill>
                  <a:schemeClr val="accent1"/>
                </a:solidFill>
              </a:rPr>
              <a:t>Discussion: How do you capture leads?</a:t>
            </a: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31"/>
          <a:stretch/>
        </p:blipFill>
        <p:spPr>
          <a:xfrm>
            <a:off x="5315869" y="542471"/>
            <a:ext cx="1709057" cy="387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8605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Newspaper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61316" y="1450685"/>
            <a:ext cx="4253914" cy="256222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2000" dirty="0"/>
              <a:t>Community Newspapers – higher readership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Targeted to the areas you want to reach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Repeat ads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Messages target to adults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2000" dirty="0"/>
          </a:p>
          <a:p>
            <a:pPr marL="42863" indent="0">
              <a:lnSpc>
                <a:spcPct val="90000"/>
              </a:lnSpc>
              <a:buNone/>
            </a:pPr>
            <a:r>
              <a:rPr lang="en-US" altLang="en-US" sz="2000" dirty="0"/>
              <a:t>Discussion: What are you doing now?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dirty="0"/>
          </a:p>
        </p:txBody>
      </p:sp>
      <p:pic>
        <p:nvPicPr>
          <p:cNvPr id="6" name="Picture 2" descr="http://www.honduras.com/wp-content/uploads/2012/05/newspaper.jpg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0" r="1777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9014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Direct Mail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61316" y="1271389"/>
            <a:ext cx="4253914" cy="256222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428"/>
              </a:spcBef>
            </a:pPr>
            <a:r>
              <a:rPr lang="en-US" altLang="en-US" sz="1800" dirty="0"/>
              <a:t>Another option is a direct mail campaign targeted to certain zip codes</a:t>
            </a:r>
          </a:p>
          <a:p>
            <a:pPr>
              <a:lnSpc>
                <a:spcPct val="110000"/>
              </a:lnSpc>
              <a:spcBef>
                <a:spcPts val="428"/>
              </a:spcBef>
            </a:pPr>
            <a:r>
              <a:rPr lang="en-US" altLang="en-US" sz="1800" dirty="0"/>
              <a:t>Cover areas you want to reach</a:t>
            </a:r>
          </a:p>
          <a:p>
            <a:pPr>
              <a:lnSpc>
                <a:spcPct val="110000"/>
              </a:lnSpc>
              <a:spcBef>
                <a:spcPts val="428"/>
              </a:spcBef>
            </a:pPr>
            <a:r>
              <a:rPr lang="en-US" altLang="en-US" sz="1800" dirty="0"/>
              <a:t>Campaign can be targeted to smaller number, depending on budget</a:t>
            </a:r>
          </a:p>
          <a:p>
            <a:pPr>
              <a:lnSpc>
                <a:spcPct val="110000"/>
              </a:lnSpc>
              <a:spcBef>
                <a:spcPts val="428"/>
              </a:spcBef>
            </a:pPr>
            <a:r>
              <a:rPr lang="en-US" altLang="en-US" sz="1800" dirty="0"/>
              <a:t>Messages targeted to adults</a:t>
            </a:r>
          </a:p>
          <a:p>
            <a:pPr>
              <a:lnSpc>
                <a:spcPct val="110000"/>
              </a:lnSpc>
              <a:spcBef>
                <a:spcPts val="428"/>
              </a:spcBef>
            </a:pPr>
            <a:endParaRPr lang="en-US" altLang="en-US" sz="1800" dirty="0"/>
          </a:p>
          <a:p>
            <a:pPr marL="0" indent="0">
              <a:lnSpc>
                <a:spcPct val="110000"/>
              </a:lnSpc>
              <a:spcBef>
                <a:spcPts val="428"/>
              </a:spcBef>
              <a:buNone/>
            </a:pPr>
            <a:r>
              <a:rPr lang="en-US" altLang="en-US" sz="1800" dirty="0"/>
              <a:t>Discussion: What are you doing now?</a:t>
            </a:r>
          </a:p>
          <a:p>
            <a:pPr>
              <a:lnSpc>
                <a:spcPct val="110000"/>
              </a:lnSpc>
              <a:spcBef>
                <a:spcPts val="428"/>
              </a:spcBef>
            </a:pPr>
            <a:endParaRPr lang="en-US" altLang="en-US" sz="1800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r="33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543094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Email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21641" y="1342254"/>
            <a:ext cx="4021865" cy="2562225"/>
          </a:xfrm>
        </p:spPr>
        <p:txBody>
          <a:bodyPr>
            <a:noAutofit/>
          </a:bodyPr>
          <a:lstStyle/>
          <a:p>
            <a:r>
              <a:rPr lang="en-US" sz="2100" dirty="0"/>
              <a:t>The list, the list, the list</a:t>
            </a:r>
          </a:p>
          <a:p>
            <a:r>
              <a:rPr lang="en-US" sz="2100" dirty="0"/>
              <a:t>Can you purchase something?</a:t>
            </a:r>
          </a:p>
          <a:p>
            <a:r>
              <a:rPr lang="en-US" sz="2100" dirty="0"/>
              <a:t>Can you separate out adults on your list? Messages targeted to adults</a:t>
            </a:r>
          </a:p>
          <a:p>
            <a:endParaRPr lang="en-US" sz="2100" dirty="0"/>
          </a:p>
          <a:p>
            <a:r>
              <a:rPr lang="en-US" sz="2100" dirty="0"/>
              <a:t>Discussion: What are you doing now?</a:t>
            </a:r>
          </a:p>
          <a:p>
            <a:endParaRPr lang="en-US" sz="2100" dirty="0"/>
          </a:p>
          <a:p>
            <a:endParaRPr lang="en-US" sz="2100" dirty="0"/>
          </a:p>
          <a:p>
            <a:endParaRPr lang="en-US" sz="2100" dirty="0"/>
          </a:p>
        </p:txBody>
      </p:sp>
      <p:pic>
        <p:nvPicPr>
          <p:cNvPr id="6" name="Picture 2" descr="http://www.nextiva.com/voip/wp-content/uploads/2013/08/email-integration-2.jpg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3" r="805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4763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Talk List!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61316" y="1559969"/>
            <a:ext cx="4253914" cy="2562225"/>
          </a:xfrm>
        </p:spPr>
        <p:txBody>
          <a:bodyPr>
            <a:normAutofit fontScale="92500"/>
          </a:bodyPr>
          <a:lstStyle/>
          <a:p>
            <a:r>
              <a:rPr lang="en-US" dirty="0"/>
              <a:t>Consider:</a:t>
            </a:r>
          </a:p>
          <a:p>
            <a:pPr lvl="1"/>
            <a:r>
              <a:rPr lang="en-US" dirty="0"/>
              <a:t>Targeting over 25</a:t>
            </a:r>
          </a:p>
          <a:p>
            <a:pPr lvl="1"/>
            <a:r>
              <a:rPr lang="en-US" dirty="0"/>
              <a:t>Lists of inactive students</a:t>
            </a:r>
          </a:p>
          <a:p>
            <a:pPr lvl="1"/>
            <a:r>
              <a:rPr lang="en-US" dirty="0"/>
              <a:t>Internal staff</a:t>
            </a:r>
          </a:p>
          <a:p>
            <a:pPr lvl="1"/>
            <a:r>
              <a:rPr lang="en-US" dirty="0"/>
              <a:t>Timing? One semester in, but still a ways to go</a:t>
            </a:r>
          </a:p>
          <a:p>
            <a:pPr lvl="1"/>
            <a:r>
              <a:rPr lang="en-US" dirty="0"/>
              <a:t>Employer partners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2" r="18862"/>
          <a:stretch/>
        </p:blipFill>
        <p:spPr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3125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Radio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361316" y="1191560"/>
            <a:ext cx="3788783" cy="2562225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dirty="0"/>
              <a:t>Target by age </a:t>
            </a:r>
            <a:r>
              <a:rPr lang="en-US" altLang="en-US" sz="2800" dirty="0"/>
              <a:t>group</a:t>
            </a:r>
            <a:endParaRPr lang="en-US" altLang="en-US" dirty="0"/>
          </a:p>
          <a:p>
            <a:pPr eaLnBrk="1" hangingPunct="1"/>
            <a:r>
              <a:rPr lang="en-US" altLang="en-US" dirty="0"/>
              <a:t>Consider reach</a:t>
            </a:r>
          </a:p>
          <a:p>
            <a:pPr eaLnBrk="1" hangingPunct="1"/>
            <a:r>
              <a:rPr lang="en-US" altLang="en-US" dirty="0"/>
              <a:t>Consider online radio</a:t>
            </a:r>
          </a:p>
          <a:p>
            <a:pPr eaLnBrk="1" hangingPunct="1"/>
            <a:r>
              <a:rPr lang="en-US" altLang="en-US" dirty="0"/>
              <a:t>Messages targeted to adults</a:t>
            </a:r>
          </a:p>
          <a:p>
            <a:pPr eaLnBrk="1" hangingPunct="1"/>
            <a:endParaRPr lang="en-US" altLang="en-US" dirty="0"/>
          </a:p>
          <a:p>
            <a:pPr marL="0" indent="0">
              <a:buNone/>
            </a:pPr>
            <a:r>
              <a:rPr lang="en-US" altLang="en-US" dirty="0"/>
              <a:t>Discussion: What are you doing now?</a:t>
            </a:r>
          </a:p>
        </p:txBody>
      </p:sp>
      <p:pic>
        <p:nvPicPr>
          <p:cNvPr id="6" name="Picture 2" descr="http://wgaplive.com/wp-content/uploads/2013/03/8071272-old-fm-radio-icon.jpg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" r="574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031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</p:spPr>
        <p:txBody>
          <a:bodyPr/>
          <a:lstStyle/>
          <a:p>
            <a:r>
              <a:rPr lang="en-US" dirty="0"/>
              <a:t>Can We Make the Shift?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To enroll more adult students</a:t>
            </a:r>
          </a:p>
          <a:p>
            <a:r>
              <a:rPr lang="en-US" dirty="0"/>
              <a:t>To give more people access to education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" r="1603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7665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Relations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ClrTx/>
            </a:pPr>
            <a:r>
              <a:rPr lang="en-US" altLang="en-US" dirty="0"/>
              <a:t>Develop relationship with a local editor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ClrTx/>
            </a:pPr>
            <a:r>
              <a:rPr lang="en-US" altLang="en-US" dirty="0"/>
              <a:t>Community publications often crave “local boy/girl does good” stories. You are one of the few reputable sources able to provide those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7" name="Content Placeholder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009" y="146707"/>
            <a:ext cx="3381847" cy="4382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67453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646331"/>
          </a:xfrm>
        </p:spPr>
        <p:txBody>
          <a:bodyPr/>
          <a:lstStyle/>
          <a:p>
            <a:r>
              <a:rPr lang="en-US" dirty="0"/>
              <a:t>Public Relations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Announce your PLA program to the media</a:t>
            </a:r>
          </a:p>
          <a:p>
            <a:r>
              <a:rPr lang="en-US" dirty="0"/>
              <a:t>Time the release with peak enrollment periods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6" r="20286"/>
          <a:stretch/>
        </p:blipFill>
        <p:spPr>
          <a:xfrm>
            <a:off x="4886597" y="1354777"/>
            <a:ext cx="4237381" cy="320645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395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</p:spPr>
        <p:txBody>
          <a:bodyPr/>
          <a:lstStyle/>
          <a:p>
            <a:r>
              <a:rPr lang="en-US" dirty="0"/>
              <a:t>What Have You Seen Lately?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Share some recent promotions from your college that could have been more adult-friendly</a:t>
            </a:r>
          </a:p>
          <a:p>
            <a:r>
              <a:rPr lang="en-US" dirty="0"/>
              <a:t>Think of some that could have incorporated a PLA message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7" name="Content Placeholder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787" y="2286000"/>
            <a:ext cx="1593414" cy="2126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5100648" y="594473"/>
            <a:ext cx="3090844" cy="2126109"/>
            <a:chOff x="4256703" y="1257086"/>
            <a:chExt cx="4521537" cy="3095756"/>
          </a:xfrm>
        </p:grpSpPr>
        <p:pic>
          <p:nvPicPr>
            <p:cNvPr id="9" name="Picture 2" descr="http://www.technology-education.org/units/Billboard-Design/graphics/Billboard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6703" y="1257086"/>
              <a:ext cx="4521537" cy="30957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0172" y="1729442"/>
              <a:ext cx="3692141" cy="12644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61206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Are You Already Marketing?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Can adults be incorporated into your existing marketing plan?</a:t>
            </a:r>
          </a:p>
          <a:p>
            <a:pPr lvl="1"/>
            <a:r>
              <a:rPr lang="en-US" dirty="0"/>
              <a:t>Change your messaging</a:t>
            </a:r>
          </a:p>
          <a:p>
            <a:pPr lvl="1"/>
            <a:r>
              <a:rPr lang="en-US" dirty="0"/>
              <a:t>Add PLA to your messaging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r="3333"/>
          <a:stretch>
            <a:fillRect/>
          </a:stretch>
        </p:blipFill>
        <p:spPr/>
      </p:pic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060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099" y="1145539"/>
            <a:ext cx="6781802" cy="646331"/>
          </a:xfrm>
        </p:spPr>
        <p:txBody>
          <a:bodyPr/>
          <a:lstStyle/>
          <a:p>
            <a:r>
              <a:rPr lang="en-US" dirty="0"/>
              <a:t>A PLA Example from Ivy Tech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7881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1" y="457200"/>
            <a:ext cx="3649980" cy="1303020"/>
          </a:xfrm>
        </p:spPr>
        <p:txBody>
          <a:bodyPr/>
          <a:lstStyle/>
          <a:p>
            <a:r>
              <a:rPr lang="en-US" dirty="0"/>
              <a:t>Ivy Tech’s PLA Landing Page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8917" t="10552" r="30296" b="22348"/>
          <a:stretch/>
        </p:blipFill>
        <p:spPr>
          <a:xfrm>
            <a:off x="4457700" y="692308"/>
            <a:ext cx="4222827" cy="39076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1" y="2184488"/>
            <a:ext cx="3528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For advertising campaigns</a:t>
            </a:r>
          </a:p>
        </p:txBody>
      </p:sp>
    </p:spTree>
    <p:extLst>
      <p:ext uri="{BB962C8B-B14F-4D97-AF65-F5344CB8AC3E}">
        <p14:creationId xmlns:p14="http://schemas.microsoft.com/office/powerpoint/2010/main" val="10737432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Includes PLA Video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247650" y="1582644"/>
            <a:ext cx="2238375" cy="2984594"/>
          </a:xfrm>
        </p:spPr>
        <p:txBody>
          <a:bodyPr>
            <a:normAutofit/>
          </a:bodyPr>
          <a:lstStyle/>
          <a:p>
            <a:r>
              <a:rPr lang="en-US" sz="2000" dirty="0"/>
              <a:t>Video highlights the benefits of PLA and gives examples. </a:t>
            </a:r>
          </a:p>
          <a:p>
            <a:endParaRPr lang="en-US" sz="2000" dirty="0"/>
          </a:p>
          <a:p>
            <a:r>
              <a:rPr lang="en-US" sz="2000" dirty="0"/>
              <a:t>Available to all campuses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to CAEL’s Video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222" y="1334619"/>
            <a:ext cx="2415405" cy="1472716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093" y="1334619"/>
            <a:ext cx="2419192" cy="1472716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221" y="3091518"/>
            <a:ext cx="2415406" cy="1466632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108" y="3091518"/>
            <a:ext cx="2404177" cy="147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6680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5040" t="9980" r="35496" b="19719"/>
          <a:stretch/>
        </p:blipFill>
        <p:spPr>
          <a:xfrm>
            <a:off x="5974069" y="1285337"/>
            <a:ext cx="2092832" cy="280881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457175" y="975998"/>
            <a:ext cx="5878871" cy="3383948"/>
            <a:chOff x="2225997" y="1164749"/>
            <a:chExt cx="5878871" cy="3383948"/>
          </a:xfrm>
        </p:grpSpPr>
        <p:pic>
          <p:nvPicPr>
            <p:cNvPr id="8" name="Picture 7" descr="https://www.ibooksauthortemplates.com/assets/css/bg/glossy_ipad_496x385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097333" y="1541161"/>
              <a:ext cx="3383948" cy="26311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 descr="https://www.ibooksauthortemplates.com/assets/css/bg/glossy_ipad_496x385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849585" y="1541161"/>
              <a:ext cx="3383948" cy="263112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33428" t="10802" r="35768" b="15391"/>
          <a:stretch/>
        </p:blipFill>
        <p:spPr>
          <a:xfrm>
            <a:off x="2737990" y="1254600"/>
            <a:ext cx="2084008" cy="28088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88337"/>
            <a:ext cx="9143999" cy="646331"/>
          </a:xfrm>
        </p:spPr>
        <p:txBody>
          <a:bodyPr/>
          <a:lstStyle/>
          <a:p>
            <a:pPr algn="ctr"/>
            <a:r>
              <a:rPr lang="en-US" dirty="0"/>
              <a:t>Ivy Tech Credit Predictor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549517" y="4687890"/>
            <a:ext cx="365760" cy="384048"/>
          </a:xfrm>
        </p:spPr>
        <p:txBody>
          <a:bodyPr/>
          <a:lstStyle/>
          <a:p>
            <a:fld id="{907DF27B-57C8-407E-9267-7D7D55AAD6A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3675" y="1118721"/>
            <a:ext cx="1714353" cy="312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Used for lead generation – prior to enrollment.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Alternative link in ad campaigns</a:t>
            </a:r>
          </a:p>
        </p:txBody>
      </p:sp>
    </p:spTree>
    <p:extLst>
      <p:ext uri="{BB962C8B-B14F-4D97-AF65-F5344CB8AC3E}">
        <p14:creationId xmlns:p14="http://schemas.microsoft.com/office/powerpoint/2010/main" val="3178157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61316" y="457199"/>
            <a:ext cx="3343992" cy="1200329"/>
          </a:xfrm>
        </p:spPr>
        <p:txBody>
          <a:bodyPr/>
          <a:lstStyle/>
          <a:p>
            <a:r>
              <a:rPr lang="en-US" dirty="0"/>
              <a:t>Button Links from Website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70841" y="1872026"/>
            <a:ext cx="3390126" cy="2562225"/>
          </a:xfrm>
        </p:spPr>
        <p:txBody>
          <a:bodyPr>
            <a:normAutofit/>
          </a:bodyPr>
          <a:lstStyle/>
          <a:p>
            <a:r>
              <a:rPr lang="en-US" dirty="0"/>
              <a:t>Capture leads and route interested students properly</a:t>
            </a:r>
          </a:p>
          <a:p>
            <a:r>
              <a:rPr lang="en-US" dirty="0"/>
              <a:t>Admission and enrollment direct students here too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7421880" y="2979420"/>
            <a:ext cx="1356359" cy="7544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4A67C"/>
              </a:buClr>
              <a:buSzTx/>
              <a:buFontTx/>
              <a:buChar char="•"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881" y="2979420"/>
            <a:ext cx="1356360" cy="754494"/>
          </a:xfrm>
          <a:prstGeom prst="rect">
            <a:avLst/>
          </a:prstGeom>
        </p:spPr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/>
          <a:srcRect l="29783" r="7315"/>
          <a:stretch/>
        </p:blipFill>
        <p:spPr>
          <a:xfrm>
            <a:off x="4031311" y="0"/>
            <a:ext cx="5112689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369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01608" cy="646331"/>
          </a:xfrm>
        </p:spPr>
        <p:txBody>
          <a:bodyPr/>
          <a:lstStyle/>
          <a:p>
            <a:r>
              <a:rPr lang="en-US" dirty="0"/>
              <a:t>Ivy Tech PLA Accelerator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8" name="Picture 2" descr="image0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0"/>
          <a:stretch/>
        </p:blipFill>
        <p:spPr bwMode="auto">
          <a:xfrm>
            <a:off x="457200" y="1749862"/>
            <a:ext cx="4251926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image00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6"/>
          <a:stretch/>
        </p:blipFill>
        <p:spPr bwMode="auto">
          <a:xfrm>
            <a:off x="4757857" y="1749862"/>
            <a:ext cx="423919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1103531"/>
            <a:ext cx="3703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To streamline PLA advising</a:t>
            </a:r>
          </a:p>
        </p:txBody>
      </p:sp>
    </p:spTree>
    <p:extLst>
      <p:ext uri="{BB962C8B-B14F-4D97-AF65-F5344CB8AC3E}">
        <p14:creationId xmlns:p14="http://schemas.microsoft.com/office/powerpoint/2010/main" val="2868713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230291" cy="646331"/>
          </a:xfrm>
        </p:spPr>
        <p:txBody>
          <a:bodyPr/>
          <a:lstStyle/>
          <a:p>
            <a:r>
              <a:rPr lang="en-US" dirty="0"/>
              <a:t>How Does This Relate to PLA?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372" y="1413153"/>
            <a:ext cx="2481206" cy="27049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of Americans think students should be able to receive college credit for knowledge and skills acquired outside the classroom</a:t>
            </a:r>
          </a:p>
          <a:p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2"/>
          </p:nvPr>
        </p:nvSpPr>
        <p:spPr>
          <a:xfrm>
            <a:off x="6641081" y="1319708"/>
            <a:ext cx="2402803" cy="236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would be more likely to enroll in higher </a:t>
            </a:r>
            <a:r>
              <a:rPr lang="en-US" sz="2000" dirty="0" err="1"/>
              <a:t>ed</a:t>
            </a:r>
            <a:r>
              <a:rPr lang="en-US" sz="2000" dirty="0"/>
              <a:t> if they could receive credit for what they already know</a:t>
            </a:r>
          </a:p>
          <a:p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80640" y="1321068"/>
            <a:ext cx="16801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5400" dirty="0">
                <a:solidFill>
                  <a:schemeClr val="bg1"/>
                </a:solidFill>
              </a:rPr>
              <a:t>87%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039212" y="4308596"/>
            <a:ext cx="4104788" cy="34191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ClrTx/>
              <a:buNone/>
            </a:pPr>
            <a:r>
              <a:rPr lang="en-US" sz="800" dirty="0"/>
              <a:t>Lumina Gallup Poll: America’s Call for Higher Education Redesign – Feb 2013.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99281" y="1338754"/>
            <a:ext cx="1715335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None/>
            </a:pPr>
            <a:r>
              <a:rPr lang="en-US" sz="5400" dirty="0">
                <a:solidFill>
                  <a:schemeClr val="bg1"/>
                </a:solidFill>
              </a:rPr>
              <a:t>75%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5654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/>
              <a:t>Budget Considerations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1400" dirty="0"/>
              <a:t>Keys to keeping costs low:</a:t>
            </a:r>
          </a:p>
          <a:p>
            <a:r>
              <a:rPr lang="en-US" altLang="en-US" sz="1400" dirty="0"/>
              <a:t>Leverage what you are already doing</a:t>
            </a:r>
          </a:p>
          <a:p>
            <a:pPr lvl="1"/>
            <a:r>
              <a:rPr lang="en-US" altLang="en-US" sz="1400" dirty="0"/>
              <a:t>What campaigns are in play now? Can they be tweaked to include messages on that highlight PLA?</a:t>
            </a:r>
          </a:p>
          <a:p>
            <a:r>
              <a:rPr lang="en-US" altLang="en-US" sz="1400" dirty="0"/>
              <a:t>Target the audience well</a:t>
            </a:r>
          </a:p>
          <a:p>
            <a:pPr lvl="1"/>
            <a:r>
              <a:rPr lang="en-US" altLang="en-US" sz="1400" dirty="0"/>
              <a:t>What’s the right mix between adult prospects and traditional-aged prospects?</a:t>
            </a:r>
          </a:p>
          <a:p>
            <a:pPr lvl="1"/>
            <a:r>
              <a:rPr lang="en-US" altLang="en-US" sz="1400" dirty="0"/>
              <a:t>Where are you marketing now? Is your target audience for PLA there?</a:t>
            </a:r>
          </a:p>
          <a:p>
            <a:pPr eaLnBrk="1" hangingPunct="1"/>
            <a:endParaRPr lang="en-US" altLang="en-US" sz="1400" b="1" dirty="0"/>
          </a:p>
          <a:p>
            <a:pPr eaLnBrk="1" hangingPunct="1"/>
            <a:endParaRPr lang="en-US" altLang="en-US" sz="1400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8" r="150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167146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776515"/>
          </a:xfrm>
        </p:spPr>
        <p:txBody>
          <a:bodyPr/>
          <a:lstStyle/>
          <a:p>
            <a:r>
              <a:rPr lang="en-US" dirty="0"/>
              <a:t>Decision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61316" y="1233714"/>
            <a:ext cx="4515483" cy="3185562"/>
          </a:xfrm>
        </p:spPr>
        <p:txBody>
          <a:bodyPr>
            <a:noAutofit/>
          </a:bodyPr>
          <a:lstStyle/>
          <a:p>
            <a:r>
              <a:rPr lang="en-US" sz="1600" dirty="0"/>
              <a:t>Which communication vehicles will you use to reach adult learners in your selected target audience?</a:t>
            </a:r>
          </a:p>
          <a:p>
            <a:r>
              <a:rPr lang="en-US" sz="1600" dirty="0"/>
              <a:t>How will you change your communication vehicles to reach them?</a:t>
            </a:r>
          </a:p>
          <a:p>
            <a:pPr lvl="1"/>
            <a:r>
              <a:rPr lang="en-US" sz="1400" dirty="0"/>
              <a:t>Website</a:t>
            </a:r>
          </a:p>
          <a:p>
            <a:pPr lvl="1"/>
            <a:r>
              <a:rPr lang="en-US" sz="1400" dirty="0"/>
              <a:t>Online advertising, SEO and social media</a:t>
            </a:r>
          </a:p>
          <a:p>
            <a:pPr lvl="1"/>
            <a:r>
              <a:rPr lang="en-US" sz="1400" dirty="0"/>
              <a:t>Newspaper</a:t>
            </a:r>
          </a:p>
          <a:p>
            <a:pPr lvl="1"/>
            <a:r>
              <a:rPr lang="en-US" sz="1400" dirty="0"/>
              <a:t>Direct mail</a:t>
            </a:r>
          </a:p>
          <a:p>
            <a:pPr lvl="1"/>
            <a:r>
              <a:rPr lang="en-US" sz="1400" dirty="0"/>
              <a:t>Email</a:t>
            </a:r>
          </a:p>
          <a:p>
            <a:pPr lvl="1"/>
            <a:r>
              <a:rPr lang="en-US" sz="1400" dirty="0"/>
              <a:t>Radio</a:t>
            </a:r>
          </a:p>
          <a:p>
            <a:pPr lvl="1"/>
            <a:r>
              <a:rPr lang="en-US" sz="1400" dirty="0"/>
              <a:t>Public relations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r="3333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6037091" y="3711390"/>
            <a:ext cx="2877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Exercise: Communication Vehicles and Purpose</a:t>
            </a:r>
          </a:p>
        </p:txBody>
      </p:sp>
    </p:spTree>
    <p:extLst>
      <p:ext uri="{BB962C8B-B14F-4D97-AF65-F5344CB8AC3E}">
        <p14:creationId xmlns:p14="http://schemas.microsoft.com/office/powerpoint/2010/main" val="13261054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41" y="431799"/>
            <a:ext cx="4342570" cy="646331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70841" y="1549401"/>
            <a:ext cx="4253914" cy="2893814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</a:pPr>
            <a:r>
              <a:rPr lang="en-US" dirty="0"/>
              <a:t>There is a huge market. Find the adults! </a:t>
            </a:r>
          </a:p>
          <a:p>
            <a:pPr>
              <a:buClr>
                <a:schemeClr val="accent2"/>
              </a:buClr>
            </a:pPr>
            <a:r>
              <a:rPr lang="en-US" dirty="0"/>
              <a:t>Change your messages and imagery. Mention PLA!</a:t>
            </a:r>
          </a:p>
          <a:p>
            <a:pPr>
              <a:buClr>
                <a:schemeClr val="accent2"/>
              </a:buClr>
            </a:pPr>
            <a:r>
              <a:rPr lang="en-US" dirty="0"/>
              <a:t>Use lots of communication vehicles.</a:t>
            </a:r>
          </a:p>
        </p:txBody>
      </p:sp>
      <p:pic>
        <p:nvPicPr>
          <p:cNvPr id="7" name="Picture 2" descr="http://www.websitemagazine.com/images/blog/marketingstreetsign.jpg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1" r="9261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494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99670" y="1421309"/>
            <a:ext cx="6781802" cy="1200329"/>
          </a:xfrm>
        </p:spPr>
        <p:txBody>
          <a:bodyPr/>
          <a:lstStyle/>
          <a:p>
            <a:r>
              <a:rPr lang="en-US" dirty="0"/>
              <a:t>Think (and Talk) Like a Marketer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DF27B-57C8-407E-9267-7D7D55AAD6A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29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316" y="457199"/>
            <a:ext cx="4342570" cy="1200329"/>
          </a:xfrm>
        </p:spPr>
        <p:txBody>
          <a:bodyPr/>
          <a:lstStyle/>
          <a:p>
            <a:r>
              <a:rPr lang="en-US" dirty="0"/>
              <a:t>Thinking About Personas</a:t>
            </a:r>
          </a:p>
        </p:txBody>
      </p:sp>
      <p:pic>
        <p:nvPicPr>
          <p:cNvPr id="7" name="Picture Placeholder 6" descr="Screen Clipping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" t="-468" r="4395" b="-6395"/>
          <a:stretch/>
        </p:blipFill>
        <p:spPr>
          <a:xfrm>
            <a:off x="4843435" y="-33620"/>
            <a:ext cx="4300565" cy="48745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43435" y="4409164"/>
            <a:ext cx="2978524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675" dirty="0"/>
              <a:t>Source: The Parthenon Group, “The Differentiated University </a:t>
            </a:r>
          </a:p>
        </p:txBody>
      </p:sp>
    </p:spTree>
    <p:extLst>
      <p:ext uri="{BB962C8B-B14F-4D97-AF65-F5344CB8AC3E}">
        <p14:creationId xmlns:p14="http://schemas.microsoft.com/office/powerpoint/2010/main" val="1102857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4521"/>
            <a:ext cx="9144000" cy="646331"/>
          </a:xfrm>
        </p:spPr>
        <p:txBody>
          <a:bodyPr/>
          <a:lstStyle/>
          <a:p>
            <a:pPr algn="ctr"/>
            <a:r>
              <a:rPr lang="en-US" dirty="0"/>
              <a:t>Thinking About Personas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92" y="1321124"/>
            <a:ext cx="2643410" cy="1936377"/>
          </a:xfrm>
          <a:prstGeom prst="rect">
            <a:avLst/>
          </a:prstGeom>
          <a:ln w="3175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071" y="2693696"/>
            <a:ext cx="2735234" cy="1901919"/>
          </a:xfrm>
          <a:prstGeom prst="rect">
            <a:avLst/>
          </a:prstGeom>
          <a:ln w="3175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898" y="1803662"/>
            <a:ext cx="2863806" cy="2091086"/>
          </a:xfrm>
          <a:prstGeom prst="rect">
            <a:avLst/>
          </a:prstGeom>
          <a:ln w="3175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071201" y="4496775"/>
            <a:ext cx="2978524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675" dirty="0"/>
              <a:t>Source: The Parthenon Group, “The Differentiated University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09576" y="987832"/>
            <a:ext cx="32734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200" b="1" dirty="0">
                <a:solidFill>
                  <a:schemeClr val="tx2"/>
                </a:solidFill>
              </a:rPr>
              <a:t>Personas most colleges are targeting.</a:t>
            </a:r>
          </a:p>
        </p:txBody>
      </p:sp>
    </p:spTree>
    <p:extLst>
      <p:ext uri="{BB962C8B-B14F-4D97-AF65-F5344CB8AC3E}">
        <p14:creationId xmlns:p14="http://schemas.microsoft.com/office/powerpoint/2010/main" val="4176665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6900"/>
            <a:ext cx="9144000" cy="646331"/>
          </a:xfrm>
        </p:spPr>
        <p:txBody>
          <a:bodyPr/>
          <a:lstStyle/>
          <a:p>
            <a:pPr algn="ctr"/>
            <a:r>
              <a:rPr lang="en-US" dirty="0"/>
              <a:t>Thinking About Personas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85597" y="4378158"/>
            <a:ext cx="2978524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675" dirty="0"/>
              <a:t>Source: The Parthenon Group, “The Differentiated University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2059" y="987148"/>
            <a:ext cx="27364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200" b="1" dirty="0">
                <a:solidFill>
                  <a:schemeClr val="tx2"/>
                </a:solidFill>
              </a:rPr>
              <a:t>Personas for most adult learners.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05" y="1211972"/>
            <a:ext cx="2770094" cy="193047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" b="3927"/>
          <a:stretch/>
        </p:blipFill>
        <p:spPr>
          <a:xfrm>
            <a:off x="2867028" y="2699949"/>
            <a:ext cx="2770095" cy="191442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754" y="1780415"/>
            <a:ext cx="2757608" cy="2018963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8163268"/>
      </p:ext>
    </p:extLst>
  </p:cSld>
  <p:clrMapOvr>
    <a:masterClrMapping/>
  </p:clrMapOvr>
</p:sld>
</file>

<file path=ppt/theme/theme1.xml><?xml version="1.0" encoding="utf-8"?>
<a:theme xmlns:a="http://schemas.openxmlformats.org/drawingml/2006/main" name="2015_CAEL-Overall-PP-tmpl">
  <a:themeElements>
    <a:clrScheme name="2015_CAEL_Overall">
      <a:dk1>
        <a:srgbClr val="7F7F7F"/>
      </a:dk1>
      <a:lt1>
        <a:srgbClr val="FFFFFF"/>
      </a:lt1>
      <a:dk2>
        <a:srgbClr val="D22630"/>
      </a:dk2>
      <a:lt2>
        <a:srgbClr val="FFFFFF"/>
      </a:lt2>
      <a:accent1>
        <a:srgbClr val="7F7F7F"/>
      </a:accent1>
      <a:accent2>
        <a:srgbClr val="9D0E00"/>
      </a:accent2>
      <a:accent3>
        <a:srgbClr val="D22630"/>
      </a:accent3>
      <a:accent4>
        <a:srgbClr val="D22630"/>
      </a:accent4>
      <a:accent5>
        <a:srgbClr val="7F7F7F"/>
      </a:accent5>
      <a:accent6>
        <a:srgbClr val="E46A70"/>
      </a:accent6>
      <a:hlink>
        <a:srgbClr val="A5A5A5"/>
      </a:hlink>
      <a:folHlink>
        <a:srgbClr val="CBCBCB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D4A67C"/>
          </a:buClr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D4A67C"/>
          </a:buClr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</TotalTime>
  <Words>1480</Words>
  <Application>Microsoft Office PowerPoint</Application>
  <PresentationFormat>On-screen Show (16:9)</PresentationFormat>
  <Paragraphs>272</Paragraphs>
  <Slides>52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9" baseType="lpstr">
      <vt:lpstr>Arial</vt:lpstr>
      <vt:lpstr>Arial Unicode MS</vt:lpstr>
      <vt:lpstr>Calibri</vt:lpstr>
      <vt:lpstr>Times New Roman</vt:lpstr>
      <vt:lpstr>Trebuchet MS</vt:lpstr>
      <vt:lpstr>Verdana</vt:lpstr>
      <vt:lpstr>2015_CAEL-Overall-PP-tmpl</vt:lpstr>
      <vt:lpstr>Marketing to Leverage PLA to Enroll More Adult Students </vt:lpstr>
      <vt:lpstr>Where most colleges market</vt:lpstr>
      <vt:lpstr>The Hidden Higher Education Market</vt:lpstr>
      <vt:lpstr>Can We Make the Shift?</vt:lpstr>
      <vt:lpstr>How Does This Relate to PLA?</vt:lpstr>
      <vt:lpstr>Think (and Talk) Like a Marketer</vt:lpstr>
      <vt:lpstr>Thinking About Personas</vt:lpstr>
      <vt:lpstr>Thinking About Personas</vt:lpstr>
      <vt:lpstr>Thinking About Personas</vt:lpstr>
      <vt:lpstr>You Know a Someone Who Needs a Degree</vt:lpstr>
      <vt:lpstr>Who Do You Want to Target?</vt:lpstr>
      <vt:lpstr>Finding Your Target Market</vt:lpstr>
      <vt:lpstr>Your Current Student Population</vt:lpstr>
      <vt:lpstr>How to Reach the Target Audience</vt:lpstr>
      <vt:lpstr>TARGET: ADULTS Comparing density of population with some college against population with bachelor’s degrees</vt:lpstr>
      <vt:lpstr>Some College</vt:lpstr>
      <vt:lpstr>Bachelor’s Degree</vt:lpstr>
      <vt:lpstr>One Census Tract: Some College</vt:lpstr>
      <vt:lpstr>One Census Tract: Bachelor’s Degree</vt:lpstr>
      <vt:lpstr>Targeting Employers</vt:lpstr>
      <vt:lpstr>Tough Choices</vt:lpstr>
      <vt:lpstr>Targeting the Market</vt:lpstr>
      <vt:lpstr>If You Don’t, They Will</vt:lpstr>
      <vt:lpstr>What Are Your Competitors Doing?</vt:lpstr>
      <vt:lpstr>What Are Your Competitors Doing?</vt:lpstr>
      <vt:lpstr>So How Do You Market to Adults?</vt:lpstr>
      <vt:lpstr>What Do They Care About?</vt:lpstr>
      <vt:lpstr>What Are Their Challenges?</vt:lpstr>
      <vt:lpstr>Establishing a Niche</vt:lpstr>
      <vt:lpstr>Communication Vehicles</vt:lpstr>
      <vt:lpstr>Advertising &amp; Tracking</vt:lpstr>
      <vt:lpstr>Social Media</vt:lpstr>
      <vt:lpstr>Social Media</vt:lpstr>
      <vt:lpstr>Capturing Leads</vt:lpstr>
      <vt:lpstr>Newspaper </vt:lpstr>
      <vt:lpstr>Direct Mail</vt:lpstr>
      <vt:lpstr>Email</vt:lpstr>
      <vt:lpstr>Let’s Talk List!</vt:lpstr>
      <vt:lpstr>Radio</vt:lpstr>
      <vt:lpstr>Public Relations</vt:lpstr>
      <vt:lpstr>Public Relations</vt:lpstr>
      <vt:lpstr>What Have You Seen Lately?</vt:lpstr>
      <vt:lpstr>Where Are You Already Marketing?</vt:lpstr>
      <vt:lpstr>A PLA Example from Ivy Tech</vt:lpstr>
      <vt:lpstr>Ivy Tech’s PLA Landing Page</vt:lpstr>
      <vt:lpstr>Link to CAEL’s Video</vt:lpstr>
      <vt:lpstr>Ivy Tech Credit Predictor</vt:lpstr>
      <vt:lpstr>Button Links from Website</vt:lpstr>
      <vt:lpstr>Ivy Tech PLA Accelerator</vt:lpstr>
      <vt:lpstr>Budget Considerations</vt:lpstr>
      <vt:lpstr>Decision Point</vt:lpstr>
      <vt:lpstr>Summary</vt:lpstr>
    </vt:vector>
  </TitlesOfParts>
  <Company>CAEL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and Enrollment  for LearningCounts.org</dc:title>
  <dc:creator>Beth Doyle</dc:creator>
  <cp:lastModifiedBy>Beth Doyle</cp:lastModifiedBy>
  <cp:revision>139</cp:revision>
  <cp:lastPrinted>2012-08-09T17:21:47Z</cp:lastPrinted>
  <dcterms:created xsi:type="dcterms:W3CDTF">2015-04-03T19:55:42Z</dcterms:created>
  <dcterms:modified xsi:type="dcterms:W3CDTF">2017-09-13T14:12:54Z</dcterms:modified>
</cp:coreProperties>
</file>